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868" r:id="rId2"/>
    <p:sldId id="1412" r:id="rId3"/>
    <p:sldId id="1449" r:id="rId4"/>
    <p:sldId id="1442" r:id="rId5"/>
    <p:sldId id="1430" r:id="rId6"/>
    <p:sldId id="1431" r:id="rId7"/>
    <p:sldId id="1439" r:id="rId8"/>
    <p:sldId id="1432" r:id="rId9"/>
    <p:sldId id="1408" r:id="rId10"/>
    <p:sldId id="1450" r:id="rId11"/>
    <p:sldId id="1419" r:id="rId12"/>
    <p:sldId id="1440" r:id="rId13"/>
    <p:sldId id="1201" r:id="rId14"/>
    <p:sldId id="734" r:id="rId15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12"/>
            <p14:sldId id="1449"/>
            <p14:sldId id="1442"/>
            <p14:sldId id="1430"/>
            <p14:sldId id="1431"/>
            <p14:sldId id="1439"/>
            <p14:sldId id="1432"/>
            <p14:sldId id="1408"/>
            <p14:sldId id="1450"/>
            <p14:sldId id="1419"/>
            <p14:sldId id="1440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01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59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389"/>
    <a:srgbClr val="FF4DFF"/>
    <a:srgbClr val="EC5F74"/>
    <a:srgbClr val="F2991E"/>
    <a:srgbClr val="7A5CB3"/>
    <a:srgbClr val="555452"/>
    <a:srgbClr val="FFFA9D"/>
    <a:srgbClr val="FFFFFF"/>
    <a:srgbClr val="ED000E"/>
    <a:srgbClr val="4E8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5510" autoAdjust="0"/>
  </p:normalViewPr>
  <p:slideViewPr>
    <p:cSldViewPr snapToGrid="0" showGuides="1">
      <p:cViewPr>
        <p:scale>
          <a:sx n="125" d="100"/>
          <a:sy n="125" d="100"/>
        </p:scale>
        <p:origin x="198" y="-390"/>
      </p:cViewPr>
      <p:guideLst>
        <p:guide pos="7401"/>
        <p:guide pos="279"/>
        <p:guide orient="horz" pos="2159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  <p:extLst>
      <p:ext uri="{BB962C8B-B14F-4D97-AF65-F5344CB8AC3E}">
        <p14:creationId xmlns:p14="http://schemas.microsoft.com/office/powerpoint/2010/main" val="1394942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2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820344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b="1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4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1790701" y="889540"/>
            <a:ext cx="8610598" cy="482398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38941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1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0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9.png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65022" y="1267916"/>
            <a:ext cx="9046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缺口已补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注意缩量金叉大后期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16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17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11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12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13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</a:p>
          </p:txBody>
        </p:sp>
        <p:sp>
          <p:nvSpPr>
            <p:cNvPr id="34" name="文本框 33"/>
            <p:cNvSpPr txBox="1"/>
            <p:nvPr>
              <p:custDataLst>
                <p:tags r:id="rId14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4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2025/12/25</a:t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6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7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</a:p>
          </p:txBody>
        </p:sp>
        <p:sp>
          <p:nvSpPr>
            <p:cNvPr id="40" name="文本框 39"/>
            <p:cNvSpPr txBox="1"/>
            <p:nvPr>
              <p:custDataLst>
                <p:tags r:id="rId8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近期龙虎回档表现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学习</a:t>
            </a:r>
            <a:r>
              <a:rPr lang="en-US" altLang="zh-CN" dirty="0"/>
              <a:t>+</a:t>
            </a:r>
            <a:r>
              <a:rPr lang="zh-CN" altLang="en-US" dirty="0"/>
              <a:t>果断操作</a:t>
            </a:r>
            <a:r>
              <a:rPr lang="en-US" altLang="zh-CN" dirty="0"/>
              <a:t>+</a:t>
            </a:r>
            <a:r>
              <a:rPr lang="zh-CN" altLang="en-US" dirty="0"/>
              <a:t>耐心持股</a:t>
            </a:r>
            <a:r>
              <a:rPr lang="en-US" altLang="zh-CN" dirty="0"/>
              <a:t>=</a:t>
            </a:r>
            <a:r>
              <a:rPr lang="zh-CN" altLang="en-US" dirty="0"/>
              <a:t>迈向游资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2726" y="909423"/>
            <a:ext cx="5662776" cy="1101913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725" y="2272025"/>
            <a:ext cx="5662778" cy="9827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9839" y="931555"/>
            <a:ext cx="4527801" cy="21154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370" y="3487323"/>
            <a:ext cx="5158719" cy="20864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341357"/>
            <a:ext cx="5367306" cy="237919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0"/>
            <a:ext cx="12191994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9" b="25459"/>
          <a:stretch>
            <a:fillRect/>
          </a:stretch>
        </p:blipFill>
        <p:spPr>
          <a:xfrm>
            <a:off x="922294" y="196840"/>
            <a:ext cx="3298506" cy="32284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" r="1449"/>
          <a:stretch/>
        </p:blipFill>
        <p:spPr>
          <a:xfrm>
            <a:off x="922294" y="3582415"/>
            <a:ext cx="3298507" cy="30787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矩形: 圆角 13"/>
          <p:cNvSpPr/>
          <p:nvPr/>
        </p:nvSpPr>
        <p:spPr>
          <a:xfrm>
            <a:off x="2847127" y="3653546"/>
            <a:ext cx="1373673" cy="5184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市场同类产品</a:t>
            </a:r>
          </a:p>
        </p:txBody>
      </p:sp>
      <p:sp>
        <p:nvSpPr>
          <p:cNvPr id="15" name="矩形: 圆角 14"/>
          <p:cNvSpPr/>
          <p:nvPr/>
        </p:nvSpPr>
        <p:spPr>
          <a:xfrm>
            <a:off x="3067528" y="205338"/>
            <a:ext cx="958760" cy="3129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龙虎金榜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rcRect l="1789" r="62858"/>
          <a:stretch>
            <a:fillRect/>
          </a:stretch>
        </p:blipFill>
        <p:spPr>
          <a:xfrm>
            <a:off x="5183745" y="5221890"/>
            <a:ext cx="1376712" cy="1394653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6819900" y="5257710"/>
            <a:ext cx="4449805" cy="1143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扫码订阅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《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龙虎金榜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》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，畅享一周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4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篇（每篇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个龙虎标的）内容策略服务，助力挖掘更多强势龙虎方向！</a:t>
            </a:r>
            <a:endParaRPr lang="en-US" altLang="zh-CN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1" b="5181"/>
          <a:stretch>
            <a:fillRect/>
          </a:stretch>
        </p:blipFill>
        <p:spPr>
          <a:xfrm>
            <a:off x="4707358" y="1398547"/>
            <a:ext cx="7038732" cy="37679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8275" y="232657"/>
            <a:ext cx="5976902" cy="11105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2" y="4841966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两市总成交</a:t>
            </a:r>
            <a:r>
              <a:rPr lang="en-US" altLang="zh-CN" dirty="0"/>
              <a:t>1.88</a:t>
            </a:r>
            <a:r>
              <a:rPr lang="zh-CN" altLang="en-US" dirty="0"/>
              <a:t>万亿，缩量</a:t>
            </a:r>
            <a:r>
              <a:rPr lang="en-US" altLang="zh-CN" dirty="0"/>
              <a:t>195</a:t>
            </a:r>
            <a:r>
              <a:rPr lang="zh-CN" altLang="en-US" dirty="0"/>
              <a:t>亿，注意金叉后期</a:t>
            </a:r>
            <a:r>
              <a:rPr lang="en-US" altLang="zh-CN" dirty="0"/>
              <a:t>+</a:t>
            </a:r>
            <a:r>
              <a:rPr lang="zh-CN" altLang="en-US" dirty="0"/>
              <a:t>缩量的压力；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操作思路：放量下跌就考虑低吸，不放量就考虑减仓；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震荡行情，三板斧辅助线布局为主，紫旗回档的，破位</a:t>
            </a:r>
            <a:r>
              <a:rPr lang="en-US" altLang="zh-CN" dirty="0"/>
              <a:t>3</a:t>
            </a:r>
            <a:r>
              <a:rPr lang="zh-CN" altLang="en-US" dirty="0"/>
              <a:t>天金叉可考虑</a:t>
            </a:r>
          </a:p>
        </p:txBody>
      </p:sp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/>
        </p:blipFill>
        <p:spPr>
          <a:xfrm>
            <a:off x="5404676" y="924016"/>
            <a:ext cx="6344412" cy="35545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774" y="1397177"/>
            <a:ext cx="4266450" cy="4041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4577950-9DA7-3BDB-C605-8DDF46D3E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8"/>
          <a:stretch/>
        </p:blipFill>
        <p:spPr>
          <a:xfrm>
            <a:off x="442595" y="771691"/>
            <a:ext cx="3626485" cy="37068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22DF01D-9A71-3959-2819-912B5230A6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" b="2071"/>
          <a:stretch/>
        </p:blipFill>
        <p:spPr>
          <a:xfrm>
            <a:off x="4232148" y="1261175"/>
            <a:ext cx="5996178" cy="3938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4BC09252-73B3-92CB-8425-9D8DC3A6E59E}"/>
              </a:ext>
            </a:extLst>
          </p:cNvPr>
          <p:cNvSpPr/>
          <p:nvPr/>
        </p:nvSpPr>
        <p:spPr>
          <a:xfrm>
            <a:off x="6096000" y="2891983"/>
            <a:ext cx="2954448" cy="393889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大方向：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W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右边顶端，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4000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点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哪个部分最具价值？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3093"/>
            <a:ext cx="7820008" cy="506496"/>
          </a:xfrm>
        </p:spPr>
        <p:txBody>
          <a:bodyPr/>
          <a:lstStyle/>
          <a:p>
            <a:r>
              <a:rPr lang="zh-CN" altLang="en-US" dirty="0"/>
              <a:t>想收获远超市场平均收益？不是人云亦云，而要跟最强者走！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569464" y="781659"/>
          <a:ext cx="7053072" cy="24365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1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1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1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218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大多数人正确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大多数人错误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我们正确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我们错误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6974" y="3501885"/>
            <a:ext cx="2956477" cy="19658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7362" y="3468875"/>
            <a:ext cx="2870742" cy="19988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: 圆角 8"/>
          <p:cNvSpPr/>
          <p:nvPr/>
        </p:nvSpPr>
        <p:spPr>
          <a:xfrm>
            <a:off x="6476151" y="5094331"/>
            <a:ext cx="2753164" cy="373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大跌</a:t>
            </a:r>
            <a:r>
              <a:rPr lang="en-US" altLang="zh-CN" sz="1400" dirty="0">
                <a:cs typeface="+mn-ea"/>
                <a:sym typeface="+mn-lt"/>
              </a:rPr>
              <a:t>+</a:t>
            </a:r>
            <a:r>
              <a:rPr lang="zh-CN" altLang="en-US" sz="1400" dirty="0">
                <a:cs typeface="+mn-ea"/>
                <a:sym typeface="+mn-lt"/>
              </a:rPr>
              <a:t>调整，不改游资进攻趋势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FB546E6-5EB2-43F8-6CD7-94ABEA3B73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8481" y="3963503"/>
            <a:ext cx="1171429" cy="11142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龙虎炒作情绪活跃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734529"/>
            <a:ext cx="7820008" cy="506496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2868353" y="964811"/>
            <a:ext cx="9169400" cy="16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涨跌停的背后，是游资机构的短线推动为主，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龙虎情绪活跃代表龙虎进攻意见统一，炒作溢价能力强。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情绪</a:t>
            </a:r>
            <a:r>
              <a:rPr lang="en-US" altLang="zh-CN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3~5</a:t>
            </a: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日活跃反映进攻性好，一两日不活跃不影响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6609" y="2820127"/>
            <a:ext cx="8085437" cy="332929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761" y="1068006"/>
            <a:ext cx="2459885" cy="491977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盘前消息看点</a:t>
            </a:r>
          </a:p>
        </p:txBody>
      </p:sp>
      <p:graphicFrame>
        <p:nvGraphicFramePr>
          <p:cNvPr id="2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492445"/>
              </p:ext>
            </p:extLst>
          </p:nvPr>
        </p:nvGraphicFramePr>
        <p:xfrm>
          <a:off x="442913" y="660401"/>
          <a:ext cx="11341100" cy="7384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0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6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49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138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消息简要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具体消息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相关个股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解读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732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支持探索推进内地与新加坡数字人民币跨境支付试点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中国人民银行等八部门印发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《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关于金融支持加快西部陆海新通道建设的意见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》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《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意见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》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提出，探索数字金融国际合作。支持沿线省（区、市）参与多边央行数字货币桥项目，推动与泰国、香港、阿联酋、沙特阿拉伯等跨境支付使用央行数字货币。支持探索推进内地与新加坡数字人民币跨境支付试点。支持沿线有条件的省（区、市）建设跨境电商数字服务平台，与新加坡等国家跨境电商和贸易数字化平台公司对接，提升跨境电商服务能力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数字人民币跨境支付：四方精创、华峰超纤、翠微股份、恒宝股份、楚天龙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西部陆海新通道：西藏天路、高争民爆、北新路桥、新疆交建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50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三星、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SK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海力士上调上调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HBM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（高宽带内存）报价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  <a:endParaRPr lang="zh-CN" alt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三星电子、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SK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海力士等存储供应商已上调明年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HBM3E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价格，涨幅接近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。供应方面，存储厂商预计明年第六代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HBM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（即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HBM4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）需求将增加，加大对其产能投入，导致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HBM3E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产能遭到积压。需求方面，除了英伟达之外，来自谷歌、亚马逊等公司的订单量也大幅增加。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HBM</a:t>
                      </a: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：宏昌电子、亚威股份、香农芯创、赛腾股份、华海诚科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板块看点</a:t>
            </a:r>
            <a:r>
              <a:rPr lang="en-US" altLang="zh-CN" dirty="0"/>
              <a:t>-</a:t>
            </a:r>
            <a:r>
              <a:rPr lang="zh-CN" altLang="en-US" dirty="0"/>
              <a:t>龙虎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" r="1042"/>
          <a:stretch/>
        </p:blipFill>
        <p:spPr>
          <a:xfrm>
            <a:off x="1948579" y="660400"/>
            <a:ext cx="8294842" cy="38841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文本框 13"/>
          <p:cNvSpPr txBox="1"/>
          <p:nvPr/>
        </p:nvSpPr>
        <p:spPr>
          <a:xfrm>
            <a:off x="1733550" y="5411917"/>
            <a:ext cx="8724900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prstClr val="black"/>
                </a:solidFill>
                <a:latin typeface="思源黑体 CN Regular" panose="020B0500000000000000" pitchFamily="34" charset="-122"/>
                <a:ea typeface="微软雅黑" panose="020B0503020204020204" charset="-122"/>
              </a:rPr>
              <a:t>行业：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电气设备、机械设备、家用轻工、通信、商业零售、汽配</a:t>
            </a:r>
            <a:endParaRPr lang="en-US" altLang="zh-CN" sz="2000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微软雅黑" panose="020B0503020204020204" charset="-122"/>
                <a:cs typeface="+mn-cs"/>
              </a:rPr>
              <a:t>主题：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机器人、智驾、智能电网、十五五</a:t>
            </a:r>
            <a:r>
              <a:rPr lang="en-US" altLang="zh-CN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商业航天</a:t>
            </a:r>
            <a:r>
              <a:rPr lang="en-US" altLang="zh-CN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/6G</a:t>
            </a:r>
          </a:p>
        </p:txBody>
      </p:sp>
      <p:sp>
        <p:nvSpPr>
          <p:cNvPr id="4" name="矩形: 圆角 3"/>
          <p:cNvSpPr/>
          <p:nvPr/>
        </p:nvSpPr>
        <p:spPr>
          <a:xfrm>
            <a:off x="3516084" y="4654852"/>
            <a:ext cx="5159832" cy="706608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短打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席位密码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板块龙虎：龙虎累计上榜次数靠前，</a:t>
            </a:r>
            <a:endParaRPr lang="en-US" altLang="zh-CN" sz="1600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游资机构扎堆炒作，易诞生超强势个股</a:t>
            </a:r>
            <a:r>
              <a:rPr lang="en-US" altLang="zh-CN" sz="1600" dirty="0">
                <a:cs typeface="+mn-ea"/>
                <a:sym typeface="+mn-lt"/>
              </a:rPr>
              <a:t>/</a:t>
            </a:r>
            <a:r>
              <a:rPr lang="zh-CN" altLang="en-US" sz="1600" dirty="0">
                <a:cs typeface="+mn-ea"/>
                <a:sym typeface="+mn-lt"/>
              </a:rPr>
              <a:t>热点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追求进攻型龙虎，拉升调整后的潜力爆发波段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3866585" cy="710348"/>
            <a:chOff x="5205386" y="3999768"/>
            <a:chExt cx="3442599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033481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天出龙虎紫旗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龙虎榜净买入，且有机构参与）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37762"/>
            <a:ext cx="5908896" cy="660400"/>
          </a:xfrm>
        </p:spPr>
        <p:txBody>
          <a:bodyPr/>
          <a:lstStyle/>
          <a:p>
            <a:r>
              <a:rPr lang="zh-CN" altLang="en-US"/>
              <a:t>选股条件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" b="320"/>
          <a:stretch/>
        </p:blipFill>
        <p:spPr>
          <a:xfrm>
            <a:off x="1076553" y="2203980"/>
            <a:ext cx="2898269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" r="1208"/>
          <a:stretch/>
        </p:blipFill>
        <p:spPr>
          <a:xfrm>
            <a:off x="6667118" y="2128488"/>
            <a:ext cx="2826132" cy="412062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87072" y="3212734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12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21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</a:p>
        </p:txBody>
      </p:sp>
      <p:sp>
        <p:nvSpPr>
          <p:cNvPr id="5" name="空白"/>
          <p:cNvSpPr/>
          <p:nvPr/>
        </p:nvSpPr>
        <p:spPr>
          <a:xfrm>
            <a:off x="7983454" y="1187562"/>
            <a:ext cx="1509796" cy="3427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辅助线附近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6" name="控盘增加">
            <a:extLst>
              <a:ext uri="{FF2B5EF4-FFF2-40B4-BE49-F238E27FC236}">
                <a16:creationId xmlns:a16="http://schemas.microsoft.com/office/drawing/2014/main" id="{F3E4BE10-0176-299C-CFAD-5CAEF15761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3453" y="1178016"/>
            <a:ext cx="1533333" cy="409524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81D24B96-0FBC-99A6-86AD-0FA06B493BAD}"/>
              </a:ext>
            </a:extLst>
          </p:cNvPr>
          <p:cNvSpPr/>
          <p:nvPr/>
        </p:nvSpPr>
        <p:spPr>
          <a:xfrm>
            <a:off x="7719060" y="2636520"/>
            <a:ext cx="487680" cy="45719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A424400-3326-E941-04C6-E4498CB25FAA}"/>
              </a:ext>
            </a:extLst>
          </p:cNvPr>
          <p:cNvSpPr/>
          <p:nvPr/>
        </p:nvSpPr>
        <p:spPr>
          <a:xfrm>
            <a:off x="7719060" y="2988945"/>
            <a:ext cx="487680" cy="45719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0BBAF71-F855-C36B-70FB-E64A24B1E8C0}"/>
              </a:ext>
            </a:extLst>
          </p:cNvPr>
          <p:cNvSpPr/>
          <p:nvPr/>
        </p:nvSpPr>
        <p:spPr>
          <a:xfrm>
            <a:off x="7676198" y="3167015"/>
            <a:ext cx="487680" cy="45719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5581F23-9550-1AC1-00A7-8A42188225A4}"/>
              </a:ext>
            </a:extLst>
          </p:cNvPr>
          <p:cNvSpPr/>
          <p:nvPr/>
        </p:nvSpPr>
        <p:spPr>
          <a:xfrm>
            <a:off x="7719060" y="4596166"/>
            <a:ext cx="487680" cy="45719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FB10F489-3193-85E3-9ADE-3CD9E3AFF759}"/>
              </a:ext>
            </a:extLst>
          </p:cNvPr>
          <p:cNvSpPr/>
          <p:nvPr/>
        </p:nvSpPr>
        <p:spPr>
          <a:xfrm>
            <a:off x="7683944" y="5325230"/>
            <a:ext cx="487680" cy="45719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FBE00B5-9608-CD04-AC7C-11EF17BDF0CC}"/>
              </a:ext>
            </a:extLst>
          </p:cNvPr>
          <p:cNvSpPr/>
          <p:nvPr/>
        </p:nvSpPr>
        <p:spPr>
          <a:xfrm>
            <a:off x="7683944" y="4794735"/>
            <a:ext cx="487680" cy="45719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F3FA5927-BE12-2F6B-9DB9-533423E429BE}"/>
              </a:ext>
            </a:extLst>
          </p:cNvPr>
          <p:cNvSpPr/>
          <p:nvPr/>
        </p:nvSpPr>
        <p:spPr>
          <a:xfrm>
            <a:off x="7691437" y="4960698"/>
            <a:ext cx="487680" cy="45719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FFF21345-88E2-8FAD-3959-212DB48168F7}"/>
              </a:ext>
            </a:extLst>
          </p:cNvPr>
          <p:cNvSpPr/>
          <p:nvPr/>
        </p:nvSpPr>
        <p:spPr>
          <a:xfrm>
            <a:off x="7699183" y="5142964"/>
            <a:ext cx="487680" cy="45719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5D7AEFC7-68BA-8AC8-3460-5BA07E06ECAA}"/>
              </a:ext>
            </a:extLst>
          </p:cNvPr>
          <p:cNvSpPr/>
          <p:nvPr/>
        </p:nvSpPr>
        <p:spPr>
          <a:xfrm>
            <a:off x="7700686" y="5484636"/>
            <a:ext cx="487680" cy="45719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6E8FDA3B-6304-4127-7C37-5279BFE6D059}"/>
              </a:ext>
            </a:extLst>
          </p:cNvPr>
          <p:cNvSpPr/>
          <p:nvPr/>
        </p:nvSpPr>
        <p:spPr>
          <a:xfrm>
            <a:off x="7719060" y="5689762"/>
            <a:ext cx="487680" cy="45719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B85646B6-CD77-5228-D168-F4E772B5A11B}"/>
              </a:ext>
            </a:extLst>
          </p:cNvPr>
          <p:cNvSpPr/>
          <p:nvPr/>
        </p:nvSpPr>
        <p:spPr>
          <a:xfrm>
            <a:off x="7683117" y="5855725"/>
            <a:ext cx="487680" cy="45719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龙虎受伤主力战法</a:t>
            </a:r>
            <a:endParaRPr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166495" y="5102249"/>
            <a:ext cx="9860280" cy="1293495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zh-CN" altLang="en-US" dirty="0"/>
              <a:t>选股：当天龙虎净买入＞</a:t>
            </a:r>
            <a:r>
              <a:rPr lang="en-US" altLang="zh-CN" dirty="0"/>
              <a:t>0</a:t>
            </a:r>
            <a:r>
              <a:rPr dirty="0"/>
              <a:t>（出紫旗</a:t>
            </a:r>
            <a:r>
              <a:rPr lang="en-US" altLang="zh-CN" dirty="0"/>
              <a:t>/</a:t>
            </a:r>
            <a:r>
              <a:rPr dirty="0"/>
              <a:t>红旗），股价大幅度下跌；</a:t>
            </a:r>
          </a:p>
          <a:p>
            <a:pPr marL="342900" indent="-342900">
              <a:buAutoNum type="arabicPeriod"/>
            </a:pPr>
            <a:r>
              <a:rPr dirty="0"/>
              <a:t>用法：捕捞季节金叉</a:t>
            </a:r>
            <a:r>
              <a:rPr lang="en-US" dirty="0"/>
              <a:t>/</a:t>
            </a:r>
            <a:r>
              <a:rPr lang="zh-CN" altLang="en-US" dirty="0"/>
              <a:t>辅助线附近</a:t>
            </a:r>
            <a:r>
              <a:rPr dirty="0"/>
              <a:t>买，死叉</a:t>
            </a:r>
            <a:r>
              <a:rPr lang="en-US" dirty="0"/>
              <a:t>/</a:t>
            </a:r>
            <a:r>
              <a:rPr lang="zh-CN" altLang="en-US" dirty="0"/>
              <a:t>跌破辅助线</a:t>
            </a:r>
            <a:r>
              <a:rPr dirty="0"/>
              <a:t>卖出；</a:t>
            </a:r>
          </a:p>
          <a:p>
            <a:pPr marL="342900" indent="-342900">
              <a:buAutoNum type="arabicPeriod"/>
            </a:pPr>
            <a:r>
              <a:rPr dirty="0"/>
              <a:t>特殊：跌破智能辅助线</a:t>
            </a:r>
            <a:r>
              <a:rPr lang="en-US" altLang="zh-CN" dirty="0"/>
              <a:t>3</a:t>
            </a:r>
            <a:r>
              <a:rPr dirty="0"/>
              <a:t>天内出金叉，依然有参与价值。</a:t>
            </a: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7E40FC52-82DE-9792-EDAE-F2FD8E9781C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40044" t="9567" b="36693"/>
          <a:stretch>
            <a:fillRect/>
          </a:stretch>
        </p:blipFill>
        <p:spPr>
          <a:xfrm>
            <a:off x="704850" y="889000"/>
            <a:ext cx="4695825" cy="3341371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7E8A22A1-53FB-2153-D2A8-74D2AC7C00CA}"/>
              </a:ext>
            </a:extLst>
          </p:cNvPr>
          <p:cNvSpPr/>
          <p:nvPr/>
        </p:nvSpPr>
        <p:spPr>
          <a:xfrm>
            <a:off x="704850" y="1397000"/>
            <a:ext cx="2142836" cy="373380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短打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-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席位密码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-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最新龙虎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0408E4F-F028-C5D5-FF3C-8D2B37D4A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0010" y="660401"/>
            <a:ext cx="3557407" cy="374015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26382C94-E3B0-98FF-82AD-0055E4136861}"/>
              </a:ext>
            </a:extLst>
          </p:cNvPr>
          <p:cNvSpPr/>
          <p:nvPr/>
        </p:nvSpPr>
        <p:spPr>
          <a:xfrm>
            <a:off x="7220239" y="2320496"/>
            <a:ext cx="2142836" cy="373380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辅助线附近或金叉进场</a:t>
            </a: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AB6DEBE1-685C-445C-CFE5-5097E0DDF93E}"/>
              </a:ext>
            </a:extLst>
          </p:cNvPr>
          <p:cNvSpPr/>
          <p:nvPr/>
        </p:nvSpPr>
        <p:spPr>
          <a:xfrm>
            <a:off x="704850" y="2098698"/>
            <a:ext cx="2142836" cy="373380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净买多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+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跌的多，加自选</a:t>
            </a: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B267E732-2807-F1FD-55E9-2A7FAA844BEB}"/>
              </a:ext>
            </a:extLst>
          </p:cNvPr>
          <p:cNvSpPr/>
          <p:nvPr/>
        </p:nvSpPr>
        <p:spPr>
          <a:xfrm>
            <a:off x="2990850" y="4530519"/>
            <a:ext cx="6044260" cy="510144"/>
          </a:xfrm>
          <a:prstGeom prst="roundRect">
            <a:avLst/>
          </a:prstGeom>
          <a:solidFill>
            <a:srgbClr val="E54C5E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战法旨在捕捉进攻型龙虎受伤后的自救拉升波段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9839</TotalTime>
  <Words>854</Words>
  <Application>Microsoft Office PowerPoint</Application>
  <PresentationFormat>宽屏</PresentationFormat>
  <Paragraphs>94</Paragraphs>
  <Slides>14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Noto Sans S Chinese Bold</vt:lpstr>
      <vt:lpstr>Roboto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1814</cp:revision>
  <dcterms:created xsi:type="dcterms:W3CDTF">2019-06-19T02:08:00Z</dcterms:created>
  <dcterms:modified xsi:type="dcterms:W3CDTF">2025-12-25T01:32:09Z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EBF8DB5FD94B49F7B17BC65F9BA08668</vt:lpwstr>
  </property>
</Properties>
</file>