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6" r:id="rId3"/>
  </p:sldMasterIdLst>
  <p:notesMasterIdLst>
    <p:notesMasterId r:id="rId28"/>
  </p:notesMasterIdLst>
  <p:handoutMasterIdLst>
    <p:handoutMasterId r:id="rId29"/>
  </p:handoutMasterIdLst>
  <p:sldIdLst>
    <p:sldId id="868" r:id="rId4"/>
    <p:sldId id="877" r:id="rId5"/>
    <p:sldId id="869" r:id="rId6"/>
    <p:sldId id="906" r:id="rId7"/>
    <p:sldId id="1010" r:id="rId8"/>
    <p:sldId id="959" r:id="rId9"/>
    <p:sldId id="878" r:id="rId10"/>
    <p:sldId id="931" r:id="rId11"/>
    <p:sldId id="1005" r:id="rId12"/>
    <p:sldId id="1003" r:id="rId13"/>
    <p:sldId id="962" r:id="rId14"/>
    <p:sldId id="1007" r:id="rId15"/>
    <p:sldId id="260" r:id="rId16"/>
    <p:sldId id="1008" r:id="rId17"/>
    <p:sldId id="576" r:id="rId18"/>
    <p:sldId id="586" r:id="rId19"/>
    <p:sldId id="1009" r:id="rId20"/>
    <p:sldId id="985" r:id="rId21"/>
    <p:sldId id="989" r:id="rId22"/>
    <p:sldId id="994" r:id="rId23"/>
    <p:sldId id="997" r:id="rId24"/>
    <p:sldId id="998" r:id="rId25"/>
    <p:sldId id="967" r:id="rId26"/>
    <p:sldId id="734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906"/>
            <p14:sldId id="1010"/>
            <p14:sldId id="959"/>
          </p14:sldIdLst>
        </p14:section>
        <p14:section name="市场节奏" id="{D8B0A2C5-1F55-4F56-9B21-CF550DA541C3}">
          <p14:sldIdLst>
            <p14:sldId id="878"/>
            <p14:sldId id="931"/>
            <p14:sldId id="1005"/>
            <p14:sldId id="1003"/>
            <p14:sldId id="962"/>
            <p14:sldId id="1007"/>
            <p14:sldId id="260"/>
            <p14:sldId id="1008"/>
            <p14:sldId id="576"/>
            <p14:sldId id="586"/>
            <p14:sldId id="1009"/>
            <p14:sldId id="985"/>
            <p14:sldId id="989"/>
            <p14:sldId id="994"/>
            <p14:sldId id="997"/>
            <p14:sldId id="998"/>
            <p14:sldId id="967"/>
          </p14:sldIdLst>
        </p14:section>
        <p14:section name="无标题节" id="{5F52EC0A-C796-4C5F-8D81-8C50DD54411E}">
          <p14:sldIdLst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697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7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CF"/>
    <a:srgbClr val="FFFFFF"/>
    <a:srgbClr val="8ED85C"/>
    <a:srgbClr val="00CABE"/>
    <a:srgbClr val="FF8049"/>
    <a:srgbClr val="FF0000"/>
    <a:srgbClr val="F31BF3"/>
    <a:srgbClr val="F7CD92"/>
    <a:srgbClr val="F2AC4A"/>
    <a:srgbClr val="FFD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86902" autoAdjust="0"/>
  </p:normalViewPr>
  <p:slideViewPr>
    <p:cSldViewPr snapToGrid="0">
      <p:cViewPr varScale="1">
        <p:scale>
          <a:sx n="106" d="100"/>
          <a:sy n="106" d="100"/>
        </p:scale>
        <p:origin x="336" y="114"/>
      </p:cViewPr>
      <p:guideLst>
        <p:guide pos="6970"/>
        <p:guide pos="3840"/>
        <p:guide orient="horz" pos="2160"/>
        <p:guide pos="71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i="0" dirty="0">
                <a:solidFill>
                  <a:srgbClr val="000000"/>
                </a:solidFill>
                <a:effectLst/>
                <a:latin typeface="Hiragino Sans GB"/>
              </a:rPr>
              <a:t>2022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Hiragino Sans GB"/>
              </a:rPr>
              <a:t>年以来居民储蓄率大幅上升，截至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Hiragino Sans GB"/>
              </a:rPr>
              <a:t>2022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Hiragino Sans GB"/>
              </a:rPr>
              <a:t>上半年，居民储蓄率达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Hiragino Sans GB"/>
              </a:rPr>
              <a:t>36%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Hiragino Sans GB"/>
              </a:rPr>
              <a:t>，较年初提升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Hiragino Sans GB"/>
              </a:rPr>
              <a:t>5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Hiragino Sans GB"/>
              </a:rPr>
              <a:t>个百分点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61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31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20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正文_重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8">
            <a:extLst>
              <a:ext uri="{FF2B5EF4-FFF2-40B4-BE49-F238E27FC236}">
                <a16:creationId xmlns:a16="http://schemas.microsoft.com/office/drawing/2014/main" id="{B88B0B06-9C3F-43F2-8C1C-72F8C7004E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9303" y="2080537"/>
            <a:ext cx="8593394" cy="2593058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30000"/>
              </a:lnSpc>
              <a:buNone/>
              <a:defRPr lang="zh-CN" altLang="en-US" sz="2200" kern="1200" dirty="0">
                <a:solidFill>
                  <a:schemeClr val="tx1"/>
                </a:solidFill>
                <a:latin typeface="微软雅黑" panose="020B0703020204020201" pitchFamily="34" charset="-122"/>
                <a:ea typeface="微软雅黑" panose="020B0703020204020201" pitchFamily="34" charset="-122"/>
                <a:cs typeface="微软雅黑" panose="020B0703020204020201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" name="文本占位符 5">
            <a:extLst>
              <a:ext uri="{FF2B5EF4-FFF2-40B4-BE49-F238E27FC236}">
                <a16:creationId xmlns:a16="http://schemas.microsoft.com/office/drawing/2014/main" id="{9CF4C6B9-C230-4C2A-A320-893BE1793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7915" y="1171755"/>
            <a:ext cx="4916170" cy="677863"/>
          </a:xfrm>
          <a:prstGeom prst="rect">
            <a:avLst/>
          </a:prstGeom>
        </p:spPr>
        <p:txBody>
          <a:bodyPr anchor="ctr" anchorCtr="0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5000">
                      <a:srgbClr val="FF9409"/>
                    </a:gs>
                    <a:gs pos="100000">
                      <a:srgbClr val="FFC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" panose="020B0703020204020201" pitchFamily="34" charset="-122"/>
                <a:ea typeface="微软雅黑" panose="020B0703020204020201" pitchFamily="34" charset="-122"/>
                <a:cs typeface="微软雅黑" panose="020B0703020204020201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E014162-ECA9-492A-93CF-412C3EEBD141}"/>
              </a:ext>
            </a:extLst>
          </p:cNvPr>
          <p:cNvCxnSpPr>
            <a:cxnSpLocks/>
          </p:cNvCxnSpPr>
          <p:nvPr userDrawn="1"/>
        </p:nvCxnSpPr>
        <p:spPr>
          <a:xfrm>
            <a:off x="3586798" y="1744980"/>
            <a:ext cx="5018405" cy="0"/>
          </a:xfrm>
          <a:prstGeom prst="line">
            <a:avLst/>
          </a:prstGeom>
          <a:ln w="25400">
            <a:gradFill flip="none" rotWithShape="1">
              <a:gsLst>
                <a:gs pos="100000">
                  <a:srgbClr val="FF9409">
                    <a:alpha val="0"/>
                  </a:srgbClr>
                </a:gs>
                <a:gs pos="0">
                  <a:srgbClr val="FF9409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16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F6DCBE1-1676-446D-98A9-35D7CE014C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 b="1673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1FADA9CF-5F46-47EC-AF56-4D7FB8E31782}"/>
              </a:ext>
            </a:extLst>
          </p:cNvPr>
          <p:cNvSpPr/>
          <p:nvPr/>
        </p:nvSpPr>
        <p:spPr>
          <a:xfrm>
            <a:off x="4296229" y="1629229"/>
            <a:ext cx="3599543" cy="3599543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978C22E-52D3-41D7-ACC0-B723055DAB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8675" y="2895600"/>
            <a:ext cx="2914650" cy="1066798"/>
          </a:xfrm>
          <a:prstGeom prst="rect">
            <a:avLst/>
          </a:prstGeom>
        </p:spPr>
        <p:txBody>
          <a:bodyPr anchor="ctr" anchorCtr="1"/>
          <a:lstStyle>
            <a:lvl1pPr>
              <a:buFontTx/>
              <a:buNone/>
              <a:defRPr lang="zh-CN" altLang="en-US" sz="4400" b="1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小节标题</a:t>
            </a:r>
          </a:p>
        </p:txBody>
      </p:sp>
    </p:spTree>
    <p:extLst>
      <p:ext uri="{BB962C8B-B14F-4D97-AF65-F5344CB8AC3E}">
        <p14:creationId xmlns:p14="http://schemas.microsoft.com/office/powerpoint/2010/main" val="346183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9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"/>
            <a:ext cx="12192000" cy="6854370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661035" y="674914"/>
            <a:ext cx="10869930" cy="5815421"/>
          </a:xfrm>
          <a:custGeom>
            <a:avLst/>
            <a:gdLst>
              <a:gd name="connsiteX0" fmla="*/ 2 w 17117"/>
              <a:gd name="connsiteY0" fmla="*/ 499 h 8287"/>
              <a:gd name="connsiteX1" fmla="*/ 512 w 17117"/>
              <a:gd name="connsiteY1" fmla="*/ 4 h 8287"/>
              <a:gd name="connsiteX2" fmla="*/ 16573 w 17117"/>
              <a:gd name="connsiteY2" fmla="*/ 51 h 8287"/>
              <a:gd name="connsiteX3" fmla="*/ 17072 w 17117"/>
              <a:gd name="connsiteY3" fmla="*/ 574 h 8287"/>
              <a:gd name="connsiteX4" fmla="*/ 17113 w 17117"/>
              <a:gd name="connsiteY4" fmla="*/ 7719 h 8287"/>
              <a:gd name="connsiteX5" fmla="*/ 16636 w 17117"/>
              <a:gd name="connsiteY5" fmla="*/ 8287 h 8287"/>
              <a:gd name="connsiteX6" fmla="*/ 640 w 17117"/>
              <a:gd name="connsiteY6" fmla="*/ 8187 h 8287"/>
              <a:gd name="connsiteX7" fmla="*/ 118 w 17117"/>
              <a:gd name="connsiteY7" fmla="*/ 7733 h 8287"/>
              <a:gd name="connsiteX8" fmla="*/ 2 w 17117"/>
              <a:gd name="connsiteY8" fmla="*/ 499 h 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18" h="8287">
                <a:moveTo>
                  <a:pt x="2" y="499"/>
                </a:moveTo>
                <a:cubicBezTo>
                  <a:pt x="2" y="-79"/>
                  <a:pt x="-55" y="4"/>
                  <a:pt x="512" y="4"/>
                </a:cubicBezTo>
                <a:lnTo>
                  <a:pt x="16573" y="51"/>
                </a:lnTo>
                <a:cubicBezTo>
                  <a:pt x="17140" y="51"/>
                  <a:pt x="17072" y="-4"/>
                  <a:pt x="17072" y="574"/>
                </a:cubicBezTo>
                <a:lnTo>
                  <a:pt x="17113" y="7719"/>
                </a:lnTo>
                <a:cubicBezTo>
                  <a:pt x="17113" y="8297"/>
                  <a:pt x="17203" y="8287"/>
                  <a:pt x="16636" y="8287"/>
                </a:cubicBezTo>
                <a:lnTo>
                  <a:pt x="640" y="8187"/>
                </a:lnTo>
                <a:cubicBezTo>
                  <a:pt x="73" y="8187"/>
                  <a:pt x="118" y="8311"/>
                  <a:pt x="118" y="7733"/>
                </a:cubicBezTo>
                <a:lnTo>
                  <a:pt x="2" y="499"/>
                </a:lnTo>
                <a:close/>
              </a:path>
            </a:pathLst>
          </a:custGeom>
          <a:solidFill>
            <a:schemeClr val="bg1"/>
          </a:solidFill>
          <a:ln w="22225" cmpd="sng">
            <a:noFill/>
            <a:prstDash val="sysDot"/>
          </a:ln>
          <a:effectLst>
            <a:outerShdw blurRad="292100" dir="6600000" sx="101000" sy="101000" algn="t" rotWithShape="0">
              <a:srgbClr val="64A9E2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风险提示：观点基于软件数据与理论模型分析，仅供参考，不构成买卖建议，股市有风险，投资需谨慎</a:t>
            </a:r>
          </a:p>
        </p:txBody>
      </p:sp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179830" y="1266190"/>
            <a:ext cx="9764378" cy="0"/>
            <a:chOff x="1179830" y="1653540"/>
            <a:chExt cx="9764378" cy="0"/>
          </a:xfrm>
        </p:grpSpPr>
        <p:cxnSp>
          <p:nvCxnSpPr>
            <p:cNvPr id="6" name="直接连接符 5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967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图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"/>
            <a:ext cx="12192000" cy="6854370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661035" y="674914"/>
            <a:ext cx="10869930" cy="5815421"/>
          </a:xfrm>
          <a:custGeom>
            <a:avLst/>
            <a:gdLst>
              <a:gd name="connsiteX0" fmla="*/ 2 w 17117"/>
              <a:gd name="connsiteY0" fmla="*/ 499 h 8287"/>
              <a:gd name="connsiteX1" fmla="*/ 512 w 17117"/>
              <a:gd name="connsiteY1" fmla="*/ 4 h 8287"/>
              <a:gd name="connsiteX2" fmla="*/ 16573 w 17117"/>
              <a:gd name="connsiteY2" fmla="*/ 51 h 8287"/>
              <a:gd name="connsiteX3" fmla="*/ 17072 w 17117"/>
              <a:gd name="connsiteY3" fmla="*/ 574 h 8287"/>
              <a:gd name="connsiteX4" fmla="*/ 17113 w 17117"/>
              <a:gd name="connsiteY4" fmla="*/ 7719 h 8287"/>
              <a:gd name="connsiteX5" fmla="*/ 16636 w 17117"/>
              <a:gd name="connsiteY5" fmla="*/ 8287 h 8287"/>
              <a:gd name="connsiteX6" fmla="*/ 640 w 17117"/>
              <a:gd name="connsiteY6" fmla="*/ 8187 h 8287"/>
              <a:gd name="connsiteX7" fmla="*/ 118 w 17117"/>
              <a:gd name="connsiteY7" fmla="*/ 7733 h 8287"/>
              <a:gd name="connsiteX8" fmla="*/ 2 w 17117"/>
              <a:gd name="connsiteY8" fmla="*/ 499 h 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18" h="8287">
                <a:moveTo>
                  <a:pt x="2" y="499"/>
                </a:moveTo>
                <a:cubicBezTo>
                  <a:pt x="2" y="-79"/>
                  <a:pt x="-55" y="4"/>
                  <a:pt x="512" y="4"/>
                </a:cubicBezTo>
                <a:lnTo>
                  <a:pt x="16573" y="51"/>
                </a:lnTo>
                <a:cubicBezTo>
                  <a:pt x="17140" y="51"/>
                  <a:pt x="17072" y="-4"/>
                  <a:pt x="17072" y="574"/>
                </a:cubicBezTo>
                <a:lnTo>
                  <a:pt x="17113" y="7719"/>
                </a:lnTo>
                <a:cubicBezTo>
                  <a:pt x="17113" y="8297"/>
                  <a:pt x="17203" y="8287"/>
                  <a:pt x="16636" y="8287"/>
                </a:cubicBezTo>
                <a:lnTo>
                  <a:pt x="640" y="8187"/>
                </a:lnTo>
                <a:cubicBezTo>
                  <a:pt x="73" y="8187"/>
                  <a:pt x="118" y="8311"/>
                  <a:pt x="118" y="7733"/>
                </a:cubicBezTo>
                <a:lnTo>
                  <a:pt x="2" y="499"/>
                </a:lnTo>
                <a:close/>
              </a:path>
            </a:pathLst>
          </a:custGeom>
          <a:solidFill>
            <a:schemeClr val="bg1"/>
          </a:solidFill>
          <a:ln w="22225" cmpd="sng">
            <a:noFill/>
            <a:prstDash val="sysDot"/>
          </a:ln>
          <a:effectLst>
            <a:outerShdw blurRad="292100" dir="6600000" sx="101000" sy="101000" algn="t" rotWithShape="0">
              <a:srgbClr val="64A9E2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风险提示：观点基于软件数据与理论模型分析，仅供参考，不构成买卖建议，股市有风险，投资需谨慎</a:t>
            </a:r>
          </a:p>
        </p:txBody>
      </p:sp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E8D68EA4-42BB-4C91-9169-CA14CC8F57CB}"/>
              </a:ext>
            </a:extLst>
          </p:cNvPr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0F128D4-2556-4F38-945A-6882004317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noFill/>
            <a:ln w="63500" cap="rnd" cmpd="sng" algn="ctr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6B9FCA19-AD87-4AD9-AE2C-D016BC79C34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noFill/>
            <a:ln w="63500" cap="rnd" cmpd="sng" algn="ctr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</p:cxnSp>
      </p:grpSp>
      <p:sp>
        <p:nvSpPr>
          <p:cNvPr id="36" name="文本占位符 7">
            <a:extLst>
              <a:ext uri="{FF2B5EF4-FFF2-40B4-BE49-F238E27FC236}">
                <a16:creationId xmlns:a16="http://schemas.microsoft.com/office/drawing/2014/main" id="{96B24F33-16D1-4CDA-8A15-60EF3259A6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39" name="文本占位符 38">
            <a:extLst>
              <a:ext uri="{FF2B5EF4-FFF2-40B4-BE49-F238E27FC236}">
                <a16:creationId xmlns:a16="http://schemas.microsoft.com/office/drawing/2014/main" id="{16185F98-0AE7-4BD5-A125-44159D02B0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50714" y="5469844"/>
            <a:ext cx="2025650" cy="411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0" name="文本占位符 38">
            <a:extLst>
              <a:ext uri="{FF2B5EF4-FFF2-40B4-BE49-F238E27FC236}">
                <a16:creationId xmlns:a16="http://schemas.microsoft.com/office/drawing/2014/main" id="{BAEA299A-E95B-40EA-846A-2C9B6EF277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5636" y="5469844"/>
            <a:ext cx="2025650" cy="411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zh-CN" alt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2" name="图片占位符 41">
            <a:extLst>
              <a:ext uri="{FF2B5EF4-FFF2-40B4-BE49-F238E27FC236}">
                <a16:creationId xmlns:a16="http://schemas.microsoft.com/office/drawing/2014/main" id="{9F29478B-CB03-477B-A8AE-EF0761C577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7763" y="2243138"/>
            <a:ext cx="4832350" cy="301942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  <a:tabLst/>
            </a:pPr>
            <a:endParaRPr lang="zh-CN" altLang="en-US" dirty="0"/>
          </a:p>
        </p:txBody>
      </p:sp>
      <p:sp>
        <p:nvSpPr>
          <p:cNvPr id="44" name="图片占位符 41">
            <a:extLst>
              <a:ext uri="{FF2B5EF4-FFF2-40B4-BE49-F238E27FC236}">
                <a16:creationId xmlns:a16="http://schemas.microsoft.com/office/drawing/2014/main" id="{296F48DD-567D-4A82-99DD-01A55CBF1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1887" y="2243138"/>
            <a:ext cx="4832350" cy="301942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  <a:tabLst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5248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 b="1673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椭圆 2"/>
          <p:cNvSpPr/>
          <p:nvPr userDrawn="1"/>
        </p:nvSpPr>
        <p:spPr>
          <a:xfrm>
            <a:off x="4296229" y="1629229"/>
            <a:ext cx="3599543" cy="3599543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38675" y="2895600"/>
            <a:ext cx="2914650" cy="1066798"/>
          </a:xfrm>
          <a:prstGeom prst="rect">
            <a:avLst/>
          </a:prstGeom>
        </p:spPr>
        <p:txBody>
          <a:bodyPr anchor="ctr" anchorCtr="1"/>
          <a:lstStyle>
            <a:lvl1pPr>
              <a:buFontTx/>
              <a:buNone/>
              <a:defRPr lang="zh-CN" altLang="en-US" sz="44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小节标题</a:t>
            </a:r>
          </a:p>
        </p:txBody>
      </p:sp>
    </p:spTree>
    <p:extLst>
      <p:ext uri="{BB962C8B-B14F-4D97-AF65-F5344CB8AC3E}">
        <p14:creationId xmlns:p14="http://schemas.microsoft.com/office/powerpoint/2010/main" val="47643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4305300"/>
            <a:ext cx="12192000" cy="2567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-14312"/>
            <a:ext cx="12192000" cy="43196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风险提示：观点基于软件数据与理论模型分析，仅供参考，不构成买卖建议，股市有风险，投资需谨慎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4305300"/>
            <a:ext cx="12192000" cy="2567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-14312"/>
            <a:ext cx="12192000" cy="43196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风险提示：观点基于软件数据与理论模型分析，仅供参考，不构成买卖建议，股市有风险，投资需谨慎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4305300"/>
            <a:ext cx="12192000" cy="2567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-14312"/>
            <a:ext cx="12192000" cy="43196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风险提示：观点基于软件数据与理论模型分析，仅供参考，不构成买卖建议，股市有风险，投资需谨慎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3" name="图片 2" descr="cd3f1de9ab57fb0cacc4948ed5356d20"/>
          <p:cNvPicPr>
            <a:picLocks noChangeAspect="1"/>
          </p:cNvPicPr>
          <p:nvPr userDrawn="1"/>
        </p:nvPicPr>
        <p:blipFill rotWithShape="1">
          <a:blip r:embed="rId2"/>
          <a:srcRect l="39116"/>
          <a:stretch>
            <a:fillRect/>
          </a:stretch>
        </p:blipFill>
        <p:spPr>
          <a:xfrm>
            <a:off x="8026270" y="2230120"/>
            <a:ext cx="2277544" cy="4629377"/>
          </a:xfrm>
          <a:prstGeom prst="rect">
            <a:avLst/>
          </a:prstGeom>
        </p:spPr>
      </p:pic>
      <p:pic>
        <p:nvPicPr>
          <p:cNvPr id="4" name="图片 3" descr="cd3f1de9ab57fb0cacc4948ed5356d20"/>
          <p:cNvPicPr>
            <a:picLocks noChangeAspect="1"/>
          </p:cNvPicPr>
          <p:nvPr userDrawn="1"/>
        </p:nvPicPr>
        <p:blipFill>
          <a:blip r:embed="rId2"/>
          <a:srcRect l="48994"/>
          <a:stretch>
            <a:fillRect/>
          </a:stretch>
        </p:blipFill>
        <p:spPr>
          <a:xfrm flipH="1">
            <a:off x="10292245" y="2230120"/>
            <a:ext cx="1908010" cy="4629377"/>
          </a:xfrm>
          <a:prstGeom prst="rect">
            <a:avLst/>
          </a:prstGeom>
        </p:spPr>
      </p:pic>
      <p:pic>
        <p:nvPicPr>
          <p:cNvPr id="5" name="图片 4" descr="9cf2c33ed2e6f88fd4944375af927b71"/>
          <p:cNvPicPr>
            <a:picLocks noChangeAspect="1"/>
          </p:cNvPicPr>
          <p:nvPr userDrawn="1"/>
        </p:nvPicPr>
        <p:blipFill>
          <a:blip r:embed="rId3"/>
          <a:srcRect l="1679"/>
          <a:stretch>
            <a:fillRect/>
          </a:stretch>
        </p:blipFill>
        <p:spPr>
          <a:xfrm rot="10800000" flipV="1">
            <a:off x="-4127" y="5610044"/>
            <a:ext cx="12200255" cy="125095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86233" y="2155789"/>
            <a:ext cx="7025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唯有不断的学习</a:t>
            </a:r>
            <a:endParaRPr lang="en-US" altLang="zh-CN" sz="4800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/>
            <a:r>
              <a:rPr lang="zh-CN" altLang="en-US" sz="4800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才可以在股市里长期生存</a:t>
            </a:r>
          </a:p>
        </p:txBody>
      </p:sp>
      <p:pic>
        <p:nvPicPr>
          <p:cNvPr id="12" name="图片 11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4380" y="2783139"/>
            <a:ext cx="1395730" cy="3149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F6ED037-F01C-4C7F-821E-B193B310C91B}"/>
              </a:ext>
            </a:extLst>
          </p:cNvPr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83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280B836-250B-4E37-83E9-F985F3908928}"/>
              </a:ext>
            </a:extLst>
          </p:cNvPr>
          <p:cNvGrpSpPr/>
          <p:nvPr/>
        </p:nvGrpSpPr>
        <p:grpSpPr>
          <a:xfrm>
            <a:off x="1416789" y="-5404976"/>
            <a:ext cx="9358422" cy="15894458"/>
            <a:chOff x="-214422" y="-5251654"/>
            <a:chExt cx="9358422" cy="158944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E1477A0-F339-4986-A271-33C4D46ABF19}"/>
                </a:ext>
              </a:extLst>
            </p:cNvPr>
            <p:cNvGrpSpPr/>
            <p:nvPr/>
          </p:nvGrpSpPr>
          <p:grpSpPr>
            <a:xfrm>
              <a:off x="-214422" y="-5251654"/>
              <a:ext cx="9358422" cy="1061882"/>
              <a:chOff x="-214422" y="-5251654"/>
              <a:chExt cx="9358422" cy="1061882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33525BFB-7AB5-4BF2-AB88-3C8542D52B21}"/>
                  </a:ext>
                </a:extLst>
              </p:cNvPr>
              <p:cNvSpPr/>
              <p:nvPr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F559AD33-AB83-41ED-90E6-FD9A8796EA1A}"/>
                  </a:ext>
                </a:extLst>
              </p:cNvPr>
              <p:cNvSpPr/>
              <p:nvPr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F513760-F33C-42B0-BEBE-4F75B3A10EE7}"/>
                </a:ext>
              </a:extLst>
            </p:cNvPr>
            <p:cNvGrpSpPr/>
            <p:nvPr/>
          </p:nvGrpSpPr>
          <p:grpSpPr>
            <a:xfrm>
              <a:off x="-214422" y="9580922"/>
              <a:ext cx="9358422" cy="1061882"/>
              <a:chOff x="-214422" y="-5251654"/>
              <a:chExt cx="9358422" cy="1061882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253A28E0-0021-4F81-98F7-30D6A289FBD9}"/>
                  </a:ext>
                </a:extLst>
              </p:cNvPr>
              <p:cNvSpPr/>
              <p:nvPr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29A5CD6D-4DE3-4F35-94FB-72528E1E993A}"/>
                  </a:ext>
                </a:extLst>
              </p:cNvPr>
              <p:cNvSpPr/>
              <p:nvPr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3230CC2-E986-4233-AC3D-9B5293778517}"/>
              </a:ext>
            </a:extLst>
          </p:cNvPr>
          <p:cNvGrpSpPr/>
          <p:nvPr userDrawn="1"/>
        </p:nvGrpSpPr>
        <p:grpSpPr>
          <a:xfrm>
            <a:off x="0" y="-11461750"/>
            <a:ext cx="12192000" cy="1790700"/>
            <a:chOff x="0" y="-11461750"/>
            <a:chExt cx="12192000" cy="1790700"/>
          </a:xfrm>
        </p:grpSpPr>
        <p:sp>
          <p:nvSpPr>
            <p:cNvPr id="10" name="星形: 七角 9">
              <a:extLst>
                <a:ext uri="{FF2B5EF4-FFF2-40B4-BE49-F238E27FC236}">
                  <a16:creationId xmlns:a16="http://schemas.microsoft.com/office/drawing/2014/main" id="{CE4C7635-D440-4C0C-A922-123B14880CA0}"/>
                </a:ext>
              </a:extLst>
            </p:cNvPr>
            <p:cNvSpPr/>
            <p:nvPr userDrawn="1"/>
          </p:nvSpPr>
          <p:spPr>
            <a:xfrm>
              <a:off x="0" y="-11461750"/>
              <a:ext cx="1790700" cy="1790700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星形: 七角 10">
              <a:extLst>
                <a:ext uri="{FF2B5EF4-FFF2-40B4-BE49-F238E27FC236}">
                  <a16:creationId xmlns:a16="http://schemas.microsoft.com/office/drawing/2014/main" id="{BAB1CCFF-5C1C-42F7-A634-7F7E1327D06F}"/>
                </a:ext>
              </a:extLst>
            </p:cNvPr>
            <p:cNvSpPr/>
            <p:nvPr userDrawn="1"/>
          </p:nvSpPr>
          <p:spPr>
            <a:xfrm>
              <a:off x="10401300" y="-11461750"/>
              <a:ext cx="1790700" cy="1790700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E7B5B85-A2B6-4106-953D-E88CA4BBF7BB}"/>
              </a:ext>
            </a:extLst>
          </p:cNvPr>
          <p:cNvGrpSpPr/>
          <p:nvPr userDrawn="1"/>
        </p:nvGrpSpPr>
        <p:grpSpPr>
          <a:xfrm>
            <a:off x="0" y="16529050"/>
            <a:ext cx="12192000" cy="1790700"/>
            <a:chOff x="0" y="16529050"/>
            <a:chExt cx="12192000" cy="1790700"/>
          </a:xfrm>
        </p:grpSpPr>
        <p:sp>
          <p:nvSpPr>
            <p:cNvPr id="13" name="星形: 七角 12">
              <a:extLst>
                <a:ext uri="{FF2B5EF4-FFF2-40B4-BE49-F238E27FC236}">
                  <a16:creationId xmlns:a16="http://schemas.microsoft.com/office/drawing/2014/main" id="{846400E3-AB86-4EAA-9159-3DE9D75DAD23}"/>
                </a:ext>
              </a:extLst>
            </p:cNvPr>
            <p:cNvSpPr/>
            <p:nvPr userDrawn="1"/>
          </p:nvSpPr>
          <p:spPr>
            <a:xfrm>
              <a:off x="0" y="16529050"/>
              <a:ext cx="1790700" cy="1790700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星形: 七角 13">
              <a:extLst>
                <a:ext uri="{FF2B5EF4-FFF2-40B4-BE49-F238E27FC236}">
                  <a16:creationId xmlns:a16="http://schemas.microsoft.com/office/drawing/2014/main" id="{4B2E8275-E61A-4B27-8F87-2341571425F3}"/>
                </a:ext>
              </a:extLst>
            </p:cNvPr>
            <p:cNvSpPr/>
            <p:nvPr userDrawn="1"/>
          </p:nvSpPr>
          <p:spPr>
            <a:xfrm>
              <a:off x="10401300" y="16529050"/>
              <a:ext cx="1790700" cy="1790700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897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16789" y="-5404976"/>
            <a:ext cx="9358422" cy="15894458"/>
            <a:chOff x="-214422" y="-5251654"/>
            <a:chExt cx="9358422" cy="15894458"/>
          </a:xfrm>
        </p:grpSpPr>
        <p:grpSp>
          <p:nvGrpSpPr>
            <p:cNvPr id="3" name="组合 2"/>
            <p:cNvGrpSpPr/>
            <p:nvPr userDrawn="1"/>
          </p:nvGrpSpPr>
          <p:grpSpPr>
            <a:xfrm>
              <a:off x="-214422" y="-5251654"/>
              <a:ext cx="9358422" cy="1061882"/>
              <a:chOff x="-214422" y="-5251654"/>
              <a:chExt cx="9358422" cy="1061882"/>
            </a:xfrm>
          </p:grpSpPr>
          <p:sp>
            <p:nvSpPr>
              <p:cNvPr id="7" name="椭圆 6"/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" name="椭圆 7"/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4" name="组合 3"/>
            <p:cNvGrpSpPr/>
            <p:nvPr userDrawn="1"/>
          </p:nvGrpSpPr>
          <p:grpSpPr>
            <a:xfrm>
              <a:off x="-214422" y="9580922"/>
              <a:ext cx="9358422" cy="1061882"/>
              <a:chOff x="-214422" y="-5251654"/>
              <a:chExt cx="9358422" cy="1061882"/>
            </a:xfrm>
          </p:grpSpPr>
          <p:sp>
            <p:nvSpPr>
              <p:cNvPr id="5" name="椭圆 4"/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" name="椭圆 5"/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960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0255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30641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55043" y="1502947"/>
            <a:ext cx="80819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重回万亿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如何优选方向？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57955" y="4648298"/>
            <a:ext cx="4276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思源黑体 CN Light" panose="020B0300000000000000" charset="-122"/>
              </a:rPr>
              <a:t>经传投研</a:t>
            </a:r>
            <a:r>
              <a:rPr lang="zh-CN" altLang="en-US" sz="2000" dirty="0">
                <a:solidFill>
                  <a:srgbClr val="FFFFFF"/>
                </a:solidFill>
                <a:latin typeface="+mn-ea"/>
                <a:cs typeface="思源黑体 CN Light" panose="020B0300000000000000" charset="-122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思源黑体 CN Light" panose="020B0300000000000000" charset="-122"/>
              </a:rPr>
              <a:t>张明科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思源黑体 CN Light" panose="020B0300000000000000" charset="-122"/>
              </a:rPr>
              <a:t>执业编号：</a:t>
            </a:r>
            <a:r>
              <a:rPr lang="en-US" altLang="zh-CN" sz="2000" dirty="0">
                <a:solidFill>
                  <a:srgbClr val="FFFFFF"/>
                </a:solidFill>
                <a:latin typeface="+mn-ea"/>
              </a:rPr>
              <a:t>A1120619100001 </a:t>
            </a:r>
            <a:endParaRPr lang="zh-CN" altLang="en-US" sz="2000" dirty="0">
              <a:solidFill>
                <a:srgbClr val="FFFFFF"/>
              </a:solidFill>
              <a:latin typeface="+mn-ea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F0E8A03-24DF-4434-BCB4-94DC89CFBCC7}"/>
              </a:ext>
            </a:extLst>
          </p:cNvPr>
          <p:cNvSpPr txBox="1"/>
          <p:nvPr/>
        </p:nvSpPr>
        <p:spPr>
          <a:xfrm>
            <a:off x="4562475" y="3967366"/>
            <a:ext cx="306705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fld id="{D7BC59B6-1A67-4C52-A9EC-2D3EF6E5C563}" type="datetime3"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2022年12月2日星期五</a:t>
            </a:fld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186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FD8B02-1B07-44DD-B0DC-1969DF82E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如何快速挑控盘？</a:t>
            </a:r>
            <a:r>
              <a:rPr kumimoji="0" lang="zh-CN" altLang="en-US" sz="1600" b="1" i="0" u="none" strike="noStrike" kern="1200" cap="none" spc="15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EC5F74">
                        <a:lumMod val="75000"/>
                      </a:srgbClr>
                    </a:gs>
                    <a:gs pos="0">
                      <a:srgbClr val="EC5F74">
                        <a:lumMod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（</a:t>
            </a:r>
            <a:r>
              <a:rPr kumimoji="0" lang="en-US" altLang="zh-CN" sz="1600" b="1" i="0" u="none" strike="noStrike" kern="1200" cap="none" spc="15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EC5F74">
                        <a:lumMod val="75000"/>
                      </a:srgbClr>
                    </a:gs>
                    <a:gs pos="0">
                      <a:srgbClr val="EC5F74">
                        <a:lumMod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11-22</a:t>
            </a:r>
            <a:r>
              <a:rPr kumimoji="0" lang="zh-CN" altLang="en-US" sz="1600" b="1" i="0" u="none" strike="noStrike" kern="1200" cap="none" spc="15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EC5F74">
                        <a:lumMod val="75000"/>
                      </a:srgbClr>
                    </a:gs>
                    <a:gs pos="0">
                      <a:srgbClr val="EC5F74">
                        <a:lumMod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实盘）</a:t>
            </a:r>
            <a:endParaRPr lang="zh-CN" altLang="en-US" dirty="0"/>
          </a:p>
        </p:txBody>
      </p: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23A41BDA-794D-42A0-9663-07C4734425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7" b="7"/>
          <a:stretch/>
        </p:blipFill>
        <p:spPr>
          <a:xfrm>
            <a:off x="1128713" y="1987744"/>
            <a:ext cx="4832350" cy="2718197"/>
          </a:xfrm>
        </p:spPr>
      </p:pic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2D5A1C08-951B-41E7-AEA2-78F5A48F8B1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7" b="7"/>
          <a:stretch/>
        </p:blipFill>
        <p:spPr>
          <a:xfrm>
            <a:off x="6231336" y="1987744"/>
            <a:ext cx="4832350" cy="2718197"/>
          </a:xfrm>
        </p:spPr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C2D902E9-B4F2-46D7-B627-21A9E536A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7920" y="5070086"/>
            <a:ext cx="2273936" cy="340405"/>
          </a:xfrm>
        </p:spPr>
        <p:txBody>
          <a:bodyPr/>
          <a:lstStyle/>
          <a:p>
            <a:r>
              <a:rPr lang="zh-CN" altLang="en-US" dirty="0"/>
              <a:t>板块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23F7F817-C176-47F4-9383-B87582608C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37120" y="5070086"/>
            <a:ext cx="2420782" cy="340405"/>
          </a:xfrm>
        </p:spPr>
        <p:txBody>
          <a:bodyPr/>
          <a:lstStyle/>
          <a:p>
            <a:r>
              <a:rPr lang="zh-CN" altLang="en-US" dirty="0"/>
              <a:t>个股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1AA1297-1E26-44A3-9BBA-62AB43CB901D}"/>
              </a:ext>
            </a:extLst>
          </p:cNvPr>
          <p:cNvSpPr txBox="1"/>
          <p:nvPr/>
        </p:nvSpPr>
        <p:spPr>
          <a:xfrm>
            <a:off x="3405188" y="5709941"/>
            <a:ext cx="5381624" cy="45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适合中线跟踪，短线波段（三板斧）操作</a:t>
            </a:r>
          </a:p>
        </p:txBody>
      </p:sp>
    </p:spTree>
    <p:extLst>
      <p:ext uri="{BB962C8B-B14F-4D97-AF65-F5344CB8AC3E}">
        <p14:creationId xmlns:p14="http://schemas.microsoft.com/office/powerpoint/2010/main" val="187089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807DED2-8244-4C2C-81F0-21EA33180951}"/>
              </a:ext>
            </a:extLst>
          </p:cNvPr>
          <p:cNvSpPr/>
          <p:nvPr/>
        </p:nvSpPr>
        <p:spPr>
          <a:xfrm>
            <a:off x="6920584" y="2245259"/>
            <a:ext cx="4144291" cy="3114770"/>
          </a:xfrm>
          <a:prstGeom prst="roundRect">
            <a:avLst>
              <a:gd name="adj" fmla="val 1553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E7CCE55-F967-4EE5-B18F-6AF224C1FB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寻找双红战法的好阶段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97EDB1DC-9CF3-4668-9B39-348A49DA055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7" b="7"/>
          <a:stretch/>
        </p:blipFill>
        <p:spPr>
          <a:xfrm>
            <a:off x="1127125" y="2245259"/>
            <a:ext cx="5537370" cy="3114770"/>
          </a:xfr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43E2363-E58B-47E8-B83E-CF2F685F740C}"/>
              </a:ext>
            </a:extLst>
          </p:cNvPr>
          <p:cNvSpPr txBox="1"/>
          <p:nvPr/>
        </p:nvSpPr>
        <p:spPr>
          <a:xfrm>
            <a:off x="7016056" y="2467509"/>
            <a:ext cx="3953346" cy="3039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en-US" altLang="zh-CN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</a:t>
            </a: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「双红」：「趋势图谱</a:t>
            </a:r>
            <a:r>
              <a:rPr lang="en-US" altLang="zh-CN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多空博弈」翻红；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en-US" altLang="zh-CN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2. </a:t>
            </a: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更好条件：最近有小星星，炒作次数≥</a:t>
            </a:r>
            <a:r>
              <a:rPr lang="en-US" altLang="zh-CN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</a:t>
            </a: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，且「涨停家数＞炒作次数」</a:t>
            </a:r>
            <a:r>
              <a:rPr lang="en-US" altLang="zh-CN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——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en-US" altLang="zh-CN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  ①</a:t>
            </a: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小星星：主流炒作的标志；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  ②炒作条件：资金炒作持续力度较好。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en-US" altLang="zh-CN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3.  </a:t>
            </a: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进出场时机：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  ①捕捞季节金叉死叉：短线机会；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  ②智能辅助的线上线下：阶段性机会。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endParaRPr lang="zh-CN" altLang="en-US" sz="1400" spc="15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2B0482-6094-4228-80A1-F62782238139}"/>
              </a:ext>
            </a:extLst>
          </p:cNvPr>
          <p:cNvSpPr txBox="1"/>
          <p:nvPr/>
        </p:nvSpPr>
        <p:spPr>
          <a:xfrm>
            <a:off x="3413760" y="5516202"/>
            <a:ext cx="5364480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你的这个主题啊，涨太高啦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少年不识医药好，待到白发已惘然</a:t>
            </a:r>
          </a:p>
        </p:txBody>
      </p:sp>
    </p:spTree>
    <p:extLst>
      <p:ext uri="{BB962C8B-B14F-4D97-AF65-F5344CB8AC3E}">
        <p14:creationId xmlns:p14="http://schemas.microsoft.com/office/powerpoint/2010/main" val="420299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2703F0F3-9236-45D3-8910-1B4F736289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小加餐</a:t>
            </a:r>
          </a:p>
        </p:txBody>
      </p:sp>
    </p:spTree>
    <p:extLst>
      <p:ext uri="{BB962C8B-B14F-4D97-AF65-F5344CB8AC3E}">
        <p14:creationId xmlns:p14="http://schemas.microsoft.com/office/powerpoint/2010/main" val="2308008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/>
              <a:t>主力，比我们想象的要多</a:t>
            </a:r>
            <a:r>
              <a:rPr lang="zh-CN" altLang="en-US" sz="1400" dirty="0"/>
              <a:t>（</a:t>
            </a:r>
            <a:r>
              <a:rPr lang="en-US" altLang="zh-CN" sz="1400" dirty="0"/>
              <a:t>11-29</a:t>
            </a:r>
            <a:r>
              <a:rPr lang="zh-CN" altLang="en-US" sz="1400" dirty="0"/>
              <a:t>实盘）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172325" y="2416009"/>
            <a:ext cx="2833679" cy="1486035"/>
          </a:xfrm>
        </p:spPr>
        <p:txBody>
          <a:bodyPr/>
          <a:lstStyle/>
          <a:p>
            <a:pPr algn="l"/>
            <a:r>
              <a:rPr lang="zh-CN" altLang="en-US" sz="2000" dirty="0"/>
              <a:t>指可以大量买卖股票，</a:t>
            </a:r>
            <a:endParaRPr lang="en-US" altLang="zh-CN" sz="2000" dirty="0"/>
          </a:p>
          <a:p>
            <a:pPr algn="l"/>
            <a:r>
              <a:rPr lang="zh-CN" altLang="en-US" sz="2000" dirty="0"/>
              <a:t>以至于可以</a:t>
            </a:r>
            <a:r>
              <a:rPr lang="zh-CN" altLang="en-US" sz="2000" dirty="0">
                <a:solidFill>
                  <a:srgbClr val="C00000"/>
                </a:solidFill>
              </a:rPr>
              <a:t>操纵股价</a:t>
            </a:r>
            <a:r>
              <a:rPr lang="zh-CN" altLang="en-US" sz="2000" dirty="0"/>
              <a:t>的投资者。</a:t>
            </a:r>
            <a:endParaRPr lang="en-US" altLang="zh-CN" sz="2000" dirty="0"/>
          </a:p>
        </p:txBody>
      </p:sp>
      <p:sp>
        <p:nvSpPr>
          <p:cNvPr id="8" name="PA-A000320141231D10PPSH-2300">
            <a:extLst>
              <a:ext uri="{FF2B5EF4-FFF2-40B4-BE49-F238E27FC236}">
                <a16:creationId xmlns:a16="http://schemas.microsoft.com/office/drawing/2014/main" id="{014A8FA0-8B9B-46A4-9DF0-31E0DF249407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13500000" flipH="1">
            <a:off x="6278117" y="3411182"/>
            <a:ext cx="559000" cy="558068"/>
          </a:xfrm>
          <a:custGeom>
            <a:avLst/>
            <a:gdLst>
              <a:gd name="T0" fmla="*/ 242193133 w 3749"/>
              <a:gd name="T1" fmla="*/ 965095507 h 3748"/>
              <a:gd name="T2" fmla="*/ 242193133 w 3749"/>
              <a:gd name="T3" fmla="*/ 723564240 h 3748"/>
              <a:gd name="T4" fmla="*/ 484128133 w 3749"/>
              <a:gd name="T5" fmla="*/ 723564240 h 3748"/>
              <a:gd name="T6" fmla="*/ 484128133 w 3749"/>
              <a:gd name="T7" fmla="*/ 482290236 h 3748"/>
              <a:gd name="T8" fmla="*/ 242193133 w 3749"/>
              <a:gd name="T9" fmla="*/ 482290236 h 3748"/>
              <a:gd name="T10" fmla="*/ 242193133 w 3749"/>
              <a:gd name="T11" fmla="*/ 241274004 h 3748"/>
              <a:gd name="T12" fmla="*/ 0 w 3749"/>
              <a:gd name="T13" fmla="*/ 241274004 h 3748"/>
              <a:gd name="T14" fmla="*/ 0 w 3749"/>
              <a:gd name="T15" fmla="*/ 0 h 3748"/>
              <a:gd name="T16" fmla="*/ 242193133 w 3749"/>
              <a:gd name="T17" fmla="*/ 0 h 3748"/>
              <a:gd name="T18" fmla="*/ 242193133 w 3749"/>
              <a:gd name="T19" fmla="*/ 241274004 h 3748"/>
              <a:gd name="T20" fmla="*/ 484128133 w 3749"/>
              <a:gd name="T21" fmla="*/ 241274004 h 3748"/>
              <a:gd name="T22" fmla="*/ 484128133 w 3749"/>
              <a:gd name="T23" fmla="*/ 482290236 h 3748"/>
              <a:gd name="T24" fmla="*/ 726063133 w 3749"/>
              <a:gd name="T25" fmla="*/ 482290236 h 3748"/>
              <a:gd name="T26" fmla="*/ 726063133 w 3749"/>
              <a:gd name="T27" fmla="*/ 241274004 h 3748"/>
              <a:gd name="T28" fmla="*/ 967998133 w 3749"/>
              <a:gd name="T29" fmla="*/ 241274004 h 3748"/>
              <a:gd name="T30" fmla="*/ 967998133 w 3749"/>
              <a:gd name="T31" fmla="*/ 965095507 h 3748"/>
              <a:gd name="T32" fmla="*/ 242193133 w 3749"/>
              <a:gd name="T33" fmla="*/ 965095507 h 37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749" h="3748">
                <a:moveTo>
                  <a:pt x="938" y="3748"/>
                </a:moveTo>
                <a:lnTo>
                  <a:pt x="938" y="2810"/>
                </a:lnTo>
                <a:lnTo>
                  <a:pt x="1875" y="2810"/>
                </a:lnTo>
                <a:lnTo>
                  <a:pt x="1875" y="1873"/>
                </a:lnTo>
                <a:lnTo>
                  <a:pt x="938" y="1873"/>
                </a:lnTo>
                <a:lnTo>
                  <a:pt x="938" y="937"/>
                </a:lnTo>
                <a:lnTo>
                  <a:pt x="0" y="937"/>
                </a:lnTo>
                <a:lnTo>
                  <a:pt x="0" y="0"/>
                </a:lnTo>
                <a:lnTo>
                  <a:pt x="938" y="0"/>
                </a:lnTo>
                <a:lnTo>
                  <a:pt x="938" y="937"/>
                </a:lnTo>
                <a:lnTo>
                  <a:pt x="1875" y="937"/>
                </a:lnTo>
                <a:lnTo>
                  <a:pt x="1875" y="1873"/>
                </a:lnTo>
                <a:lnTo>
                  <a:pt x="2812" y="1873"/>
                </a:lnTo>
                <a:lnTo>
                  <a:pt x="2812" y="937"/>
                </a:lnTo>
                <a:lnTo>
                  <a:pt x="3749" y="937"/>
                </a:lnTo>
                <a:lnTo>
                  <a:pt x="3749" y="3748"/>
                </a:lnTo>
                <a:lnTo>
                  <a:pt x="938" y="374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FF0BFEE3-DC8E-4ECB-8592-4A348C3D1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421341"/>
              </p:ext>
            </p:extLst>
          </p:nvPr>
        </p:nvGraphicFramePr>
        <p:xfrm>
          <a:off x="1856639" y="1909812"/>
          <a:ext cx="4239360" cy="403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534">
                  <a:extLst>
                    <a:ext uri="{9D8B030D-6E8A-4147-A177-3AD203B41FA5}">
                      <a16:colId xmlns:a16="http://schemas.microsoft.com/office/drawing/2014/main" val="1800189439"/>
                    </a:ext>
                  </a:extLst>
                </a:gridCol>
                <a:gridCol w="3030826">
                  <a:extLst>
                    <a:ext uri="{9D8B030D-6E8A-4147-A177-3AD203B41FA5}">
                      <a16:colId xmlns:a16="http://schemas.microsoft.com/office/drawing/2014/main" val="770856864"/>
                    </a:ext>
                  </a:extLst>
                </a:gridCol>
              </a:tblGrid>
              <a:tr h="3850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kern="1200" dirty="0">
                          <a:solidFill>
                            <a:schemeClr val="bg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名称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kern="1200" dirty="0">
                          <a:solidFill>
                            <a:schemeClr val="bg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 资金代表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597572"/>
                  </a:ext>
                </a:extLst>
              </a:tr>
              <a:tr h="385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kern="1200" dirty="0">
                          <a:solidFill>
                            <a:schemeClr val="bg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国家队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  证金，汇金，中金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890451"/>
                  </a:ext>
                </a:extLst>
              </a:tr>
              <a:tr h="385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kern="1200" dirty="0">
                          <a:solidFill>
                            <a:schemeClr val="bg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社保基金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  养老，保险组合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206882"/>
                  </a:ext>
                </a:extLst>
              </a:tr>
              <a:tr h="4793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kern="1200" dirty="0">
                          <a:solidFill>
                            <a:schemeClr val="bg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机构资金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  券商</a:t>
                      </a: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银行理财，股票型基金等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274021"/>
                  </a:ext>
                </a:extLst>
              </a:tr>
              <a:tr h="4793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kern="1200" dirty="0">
                          <a:solidFill>
                            <a:schemeClr val="bg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外来资金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  北向（沪深港通），</a:t>
                      </a: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MSCI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等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334116"/>
                  </a:ext>
                </a:extLst>
              </a:tr>
              <a:tr h="385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kern="1200" dirty="0">
                          <a:solidFill>
                            <a:schemeClr val="bg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公募基金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  股票型基金，混合型基金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45248"/>
                  </a:ext>
                </a:extLst>
              </a:tr>
              <a:tr h="385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kern="1200" dirty="0">
                          <a:solidFill>
                            <a:schemeClr val="bg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私募基金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  私募投资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502513"/>
                  </a:ext>
                </a:extLst>
              </a:tr>
              <a:tr h="385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kern="1200" dirty="0">
                          <a:solidFill>
                            <a:schemeClr val="bg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信托资金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  信托基金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765681"/>
                  </a:ext>
                </a:extLst>
              </a:tr>
              <a:tr h="385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kern="1200" dirty="0">
                          <a:solidFill>
                            <a:schemeClr val="bg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自有资金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  控股公司，其他公司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843948"/>
                  </a:ext>
                </a:extLst>
              </a:tr>
              <a:tr h="385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kern="1200" dirty="0">
                          <a:solidFill>
                            <a:schemeClr val="bg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个人资金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  大户，牛散</a:t>
                      </a: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(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703020204020201" pitchFamily="34" charset="-122"/>
                          <a:ea typeface="微软雅黑" panose="020B0703020204020201" pitchFamily="34" charset="-122"/>
                          <a:cs typeface="+mn-cs"/>
                        </a:rPr>
                        <a:t>较少）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444976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AE093377-1361-44FA-A757-B54BF1154EC1}"/>
              </a:ext>
            </a:extLst>
          </p:cNvPr>
          <p:cNvSpPr txBox="1"/>
          <p:nvPr/>
        </p:nvSpPr>
        <p:spPr>
          <a:xfrm>
            <a:off x="7172325" y="3986103"/>
            <a:ext cx="3057525" cy="71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rPr>
              <a:t>(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rPr>
              <a:t>大部分都是机构投资者，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微软雅黑" panose="020B0703020204020201" pitchFamily="34" charset="-122"/>
              <a:ea typeface="微软雅黑" panose="020B0703020204020201" pitchFamily="34" charset="-122"/>
            </a:endParaRPr>
          </a:p>
          <a:p>
            <a:pPr>
              <a:spcBef>
                <a:spcPts val="1000"/>
              </a:spcBef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rPr>
              <a:t>一出手就上亿资金不是问题）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6D9B9E4-F900-4E7C-BB43-6C5AC38E7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主力和散户的特点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2CE2A76-86B0-42F4-856C-D41235FD46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93580" y="2126737"/>
            <a:ext cx="2702616" cy="340405"/>
          </a:xfrm>
        </p:spPr>
        <p:txBody>
          <a:bodyPr/>
          <a:lstStyle/>
          <a:p>
            <a:r>
              <a:rPr lang="zh-CN" altLang="en-US" dirty="0"/>
              <a:t>数量少，资金量大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ED0FBB01-E247-46B8-92D6-6D2F39FA0E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62775" y="2126736"/>
            <a:ext cx="3369472" cy="340405"/>
          </a:xfrm>
        </p:spPr>
        <p:txBody>
          <a:bodyPr/>
          <a:lstStyle/>
          <a:p>
            <a:r>
              <a:rPr lang="zh-CN" altLang="en-US" dirty="0"/>
              <a:t>数量最多，资金分散</a:t>
            </a:r>
          </a:p>
        </p:txBody>
      </p:sp>
      <p:pic>
        <p:nvPicPr>
          <p:cNvPr id="7" name="图形 6" descr="templates\docerresourceshop\icons\\32313539313533333b32313539313532323bd3cec2d6">
            <a:extLst>
              <a:ext uri="{FF2B5EF4-FFF2-40B4-BE49-F238E27FC236}">
                <a16:creationId xmlns:a16="http://schemas.microsoft.com/office/drawing/2014/main" id="{F9165E22-160C-478E-A516-BB8082A39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0428" y="2467141"/>
            <a:ext cx="2568920" cy="2568920"/>
          </a:xfrm>
          <a:prstGeom prst="rect">
            <a:avLst/>
          </a:prstGeom>
        </p:spPr>
      </p:pic>
      <p:pic>
        <p:nvPicPr>
          <p:cNvPr id="8" name="图形 7" descr="templates\docerresourceshop\icons\\303b32313535333039303bb4ac">
            <a:extLst>
              <a:ext uri="{FF2B5EF4-FFF2-40B4-BE49-F238E27FC236}">
                <a16:creationId xmlns:a16="http://schemas.microsoft.com/office/drawing/2014/main" id="{F489EA28-3D96-43E9-A1BF-5F21EBBFE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3118" y="3589676"/>
            <a:ext cx="988786" cy="98878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6D855FC-037B-437A-B225-A1405FA24841}"/>
              </a:ext>
            </a:extLst>
          </p:cNvPr>
          <p:cNvSpPr txBox="1"/>
          <p:nvPr/>
        </p:nvSpPr>
        <p:spPr>
          <a:xfrm>
            <a:off x="1919906" y="4895850"/>
            <a:ext cx="3387898" cy="1207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优点：更容易抱团，容易带起市场节奏；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缺点：船大难掉头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D1C5270-6115-4B3D-A5D4-2A18D794C9FE}"/>
              </a:ext>
            </a:extLst>
          </p:cNvPr>
          <p:cNvSpPr txBox="1"/>
          <p:nvPr/>
        </p:nvSpPr>
        <p:spPr>
          <a:xfrm>
            <a:off x="6884197" y="4895850"/>
            <a:ext cx="3526628" cy="1207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优点：个体灵活，上下船容易；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缺点：各自为战，只能追寻大资金脚步</a:t>
            </a:r>
          </a:p>
        </p:txBody>
      </p:sp>
    </p:spTree>
    <p:extLst>
      <p:ext uri="{BB962C8B-B14F-4D97-AF65-F5344CB8AC3E}">
        <p14:creationId xmlns:p14="http://schemas.microsoft.com/office/powerpoint/2010/main" val="2829227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A8640AB-6AAF-49CE-9087-79BBCCDDD1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/>
              <a:t>明晰主力运作全流程</a:t>
            </a:r>
            <a:r>
              <a:rPr kumimoji="0" lang="zh-CN" altLang="en-US" sz="1400" b="1" i="0" u="none" strike="noStrike" kern="1200" cap="none" spc="15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EC5F74">
                        <a:lumMod val="75000"/>
                      </a:srgbClr>
                    </a:gs>
                    <a:gs pos="0">
                      <a:srgbClr val="EC5F74">
                        <a:lumMod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1400" b="1" i="0" u="none" strike="noStrike" kern="1200" cap="none" spc="15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EC5F74">
                        <a:lumMod val="75000"/>
                      </a:srgbClr>
                    </a:gs>
                    <a:gs pos="0">
                      <a:srgbClr val="EC5F74">
                        <a:lumMod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11-29</a:t>
            </a:r>
            <a:r>
              <a:rPr kumimoji="0" lang="zh-CN" altLang="en-US" sz="1400" b="1" i="0" u="none" strike="noStrike" kern="1200" cap="none" spc="15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EC5F74">
                        <a:lumMod val="75000"/>
                      </a:srgbClr>
                    </a:gs>
                    <a:gs pos="0">
                      <a:srgbClr val="EC5F74">
                        <a:lumMod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实盘）</a:t>
            </a:r>
            <a:endParaRPr lang="zh-CN" altLang="en-US" sz="2800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D97BC4-630E-4865-B8D9-58B8643EF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6691" y="5704275"/>
            <a:ext cx="10418618" cy="779164"/>
          </a:xfrm>
        </p:spPr>
        <p:txBody>
          <a:bodyPr/>
          <a:lstStyle/>
          <a:p>
            <a:pPr algn="ctr"/>
            <a:r>
              <a:rPr lang="zh-CN" altLang="en-US" dirty="0"/>
              <a:t>主力资金量庞大，从建仓到出货是漫长的过程，不同阶段的表现和参与方式也不一样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295ED04-7030-480C-9281-F5F35598E9A8}"/>
              </a:ext>
            </a:extLst>
          </p:cNvPr>
          <p:cNvGrpSpPr/>
          <p:nvPr/>
        </p:nvGrpSpPr>
        <p:grpSpPr>
          <a:xfrm>
            <a:off x="7171328" y="1704090"/>
            <a:ext cx="3574298" cy="3529577"/>
            <a:chOff x="3076850" y="3333683"/>
            <a:chExt cx="4056188" cy="977599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AA24B76A-D5DC-40CD-9F9E-0111A35D220A}"/>
                </a:ext>
              </a:extLst>
            </p:cNvPr>
            <p:cNvSpPr/>
            <p:nvPr/>
          </p:nvSpPr>
          <p:spPr>
            <a:xfrm>
              <a:off x="3076850" y="3333683"/>
              <a:ext cx="4056188" cy="977599"/>
            </a:xfrm>
            <a:prstGeom prst="roundRect">
              <a:avLst>
                <a:gd name="adj" fmla="val 1468"/>
              </a:avLst>
            </a:prstGeom>
            <a:solidFill>
              <a:srgbClr val="C00000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8" name="文本占位符 2">
              <a:extLst>
                <a:ext uri="{FF2B5EF4-FFF2-40B4-BE49-F238E27FC236}">
                  <a16:creationId xmlns:a16="http://schemas.microsoft.com/office/drawing/2014/main" id="{C36DBD2C-21E4-4E8F-B239-A5FACF8EF79B}"/>
                </a:ext>
              </a:extLst>
            </p:cNvPr>
            <p:cNvSpPr txBox="1">
              <a:spLocks/>
            </p:cNvSpPr>
            <p:nvPr/>
          </p:nvSpPr>
          <p:spPr>
            <a:xfrm>
              <a:off x="3301171" y="3402300"/>
              <a:ext cx="3607546" cy="776576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zh-CN" altLang="en-US" sz="18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just">
                <a:buFont typeface="+mj-lt"/>
                <a:buAutoNum type="arabicPeriod"/>
              </a:pPr>
              <a:r>
                <a:rPr lang="zh-CN" altLang="en-US" sz="1600" dirty="0">
                  <a:solidFill>
                    <a:schemeClr val="bg1"/>
                  </a:solidFill>
                </a:rPr>
                <a:t>主力建仓：新入主力吸筹。短则几个月，长则一两年；</a:t>
              </a:r>
              <a:endParaRPr lang="en-US" altLang="zh-CN" sz="1600" dirty="0">
                <a:solidFill>
                  <a:schemeClr val="bg1"/>
                </a:solidFill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CN" altLang="en-US" sz="1600" dirty="0">
                  <a:solidFill>
                    <a:schemeClr val="bg1"/>
                  </a:solidFill>
                </a:rPr>
                <a:t>控盘洗筹：初步控盘后，不断打压洗盘吸筹更多筹码，打压力度大，速度快；</a:t>
              </a:r>
              <a:endParaRPr lang="en-US" altLang="zh-CN" sz="1600" dirty="0">
                <a:solidFill>
                  <a:schemeClr val="bg1"/>
                </a:solidFill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CN" altLang="en-US" sz="1600" dirty="0">
                  <a:solidFill>
                    <a:schemeClr val="bg1"/>
                  </a:solidFill>
                </a:rPr>
                <a:t>洗盘拉升：收集足够多足以影响股价的筹码后，开始拉升，期间依然伴随洗盘；</a:t>
              </a:r>
              <a:endParaRPr lang="en-US" altLang="zh-CN" sz="1600" dirty="0">
                <a:solidFill>
                  <a:schemeClr val="bg1"/>
                </a:solidFill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zh-CN" altLang="en-US" sz="1600" dirty="0">
                  <a:solidFill>
                    <a:schemeClr val="bg1"/>
                  </a:solidFill>
                </a:rPr>
                <a:t>反弹出货：不断反弹诱多出货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2E3D464-03D3-458F-A601-6CAE94070261}"/>
              </a:ext>
            </a:extLst>
          </p:cNvPr>
          <p:cNvGrpSpPr/>
          <p:nvPr/>
        </p:nvGrpSpPr>
        <p:grpSpPr>
          <a:xfrm>
            <a:off x="1378390" y="1746846"/>
            <a:ext cx="5513128" cy="3788132"/>
            <a:chOff x="1514192" y="1746846"/>
            <a:chExt cx="5513128" cy="378813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8CE4D2D-C907-4FB1-AD67-3E11B8695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14192" y="1746846"/>
              <a:ext cx="5513128" cy="37881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5573EC8-192B-4822-B1E5-4ED81D30ECD6}"/>
                </a:ext>
              </a:extLst>
            </p:cNvPr>
            <p:cNvSpPr/>
            <p:nvPr/>
          </p:nvSpPr>
          <p:spPr>
            <a:xfrm>
              <a:off x="3663881" y="1746846"/>
              <a:ext cx="621774" cy="3788132"/>
            </a:xfrm>
            <a:prstGeom prst="rect">
              <a:avLst/>
            </a:prstGeom>
            <a:solidFill>
              <a:srgbClr val="C000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D81E3D9-507F-4ADD-85CB-33A9AD8BEB8A}"/>
                </a:ext>
              </a:extLst>
            </p:cNvPr>
            <p:cNvSpPr/>
            <p:nvPr/>
          </p:nvSpPr>
          <p:spPr>
            <a:xfrm>
              <a:off x="1514192" y="1746846"/>
              <a:ext cx="2156331" cy="3788132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B4631C6-FDC5-4E86-9887-31014D4C4FB8}"/>
                </a:ext>
              </a:extLst>
            </p:cNvPr>
            <p:cNvSpPr/>
            <p:nvPr/>
          </p:nvSpPr>
          <p:spPr>
            <a:xfrm>
              <a:off x="4286194" y="1746846"/>
              <a:ext cx="941126" cy="3788132"/>
            </a:xfrm>
            <a:prstGeom prst="rect">
              <a:avLst/>
            </a:prstGeom>
            <a:solidFill>
              <a:srgbClr val="C0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E43B5D8-2A29-48B7-A9FD-8D40766DEAE8}"/>
                </a:ext>
              </a:extLst>
            </p:cNvPr>
            <p:cNvSpPr/>
            <p:nvPr/>
          </p:nvSpPr>
          <p:spPr>
            <a:xfrm>
              <a:off x="5227320" y="1746846"/>
              <a:ext cx="1800000" cy="3788132"/>
            </a:xfrm>
            <a:prstGeom prst="rect">
              <a:avLst/>
            </a:prstGeom>
            <a:solidFill>
              <a:srgbClr val="00AB27">
                <a:alpha val="1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16CB648B-5AEE-47DF-BCA3-633237014C4A}"/>
                </a:ext>
              </a:extLst>
            </p:cNvPr>
            <p:cNvSpPr/>
            <p:nvPr/>
          </p:nvSpPr>
          <p:spPr>
            <a:xfrm>
              <a:off x="2185996" y="3270969"/>
              <a:ext cx="349141" cy="3491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28D93E07-AEB6-4B32-8867-9CF0D093AD00}"/>
                </a:ext>
              </a:extLst>
            </p:cNvPr>
            <p:cNvSpPr/>
            <p:nvPr/>
          </p:nvSpPr>
          <p:spPr>
            <a:xfrm>
              <a:off x="3800198" y="2413000"/>
              <a:ext cx="349141" cy="3491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567F066-730D-43E2-9196-98375C0CDF65}"/>
                </a:ext>
              </a:extLst>
            </p:cNvPr>
            <p:cNvSpPr/>
            <p:nvPr/>
          </p:nvSpPr>
          <p:spPr>
            <a:xfrm>
              <a:off x="4582187" y="1976061"/>
              <a:ext cx="349141" cy="3491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81EB2356-D621-4D11-AAE5-24EF4491BACF}"/>
                </a:ext>
              </a:extLst>
            </p:cNvPr>
            <p:cNvSpPr/>
            <p:nvPr/>
          </p:nvSpPr>
          <p:spPr>
            <a:xfrm>
              <a:off x="5921429" y="3357563"/>
              <a:ext cx="349141" cy="3491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4</a:t>
              </a:r>
              <a:endParaRPr lang="zh-CN" altLang="en-US" dirty="0"/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FF979670-BBEE-4DD6-99F8-02B0D7A9A749}"/>
                </a:ext>
              </a:extLst>
            </p:cNvPr>
            <p:cNvSpPr/>
            <p:nvPr/>
          </p:nvSpPr>
          <p:spPr>
            <a:xfrm>
              <a:off x="2602312" y="3270969"/>
              <a:ext cx="625556" cy="384066"/>
            </a:xfrm>
            <a:prstGeom prst="roundRect">
              <a:avLst>
                <a:gd name="adj" fmla="val 146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吸筹</a:t>
              </a: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B944182F-877D-49F2-80CD-0D4A81E40131}"/>
                </a:ext>
              </a:extLst>
            </p:cNvPr>
            <p:cNvSpPr/>
            <p:nvPr/>
          </p:nvSpPr>
          <p:spPr>
            <a:xfrm>
              <a:off x="3661990" y="2849939"/>
              <a:ext cx="625556" cy="384066"/>
            </a:xfrm>
            <a:prstGeom prst="roundRect">
              <a:avLst>
                <a:gd name="adj" fmla="val 146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/>
                <a:t>控盘</a:t>
              </a:r>
              <a:endParaRPr lang="en-US" altLang="zh-CN" sz="1100" dirty="0"/>
            </a:p>
            <a:p>
              <a:pPr algn="ctr"/>
              <a:r>
                <a:rPr lang="zh-CN" altLang="en-US" sz="1100" dirty="0"/>
                <a:t>洗筹</a:t>
              </a: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F73F2AFD-7596-4C60-B23C-E5719991B4D1}"/>
                </a:ext>
              </a:extLst>
            </p:cNvPr>
            <p:cNvSpPr/>
            <p:nvPr/>
          </p:nvSpPr>
          <p:spPr>
            <a:xfrm>
              <a:off x="4443979" y="2413000"/>
              <a:ext cx="625556" cy="384066"/>
            </a:xfrm>
            <a:prstGeom prst="roundRect">
              <a:avLst>
                <a:gd name="adj" fmla="val 146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/>
                <a:t>洗盘</a:t>
              </a:r>
              <a:endParaRPr lang="en-US" altLang="zh-CN" sz="1100" dirty="0"/>
            </a:p>
            <a:p>
              <a:pPr algn="ctr"/>
              <a:r>
                <a:rPr lang="zh-CN" altLang="en-US" sz="1100" dirty="0"/>
                <a:t>拉升</a:t>
              </a: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9B0A7E10-AF56-4EE2-A995-7B4D8609E152}"/>
                </a:ext>
              </a:extLst>
            </p:cNvPr>
            <p:cNvSpPr/>
            <p:nvPr/>
          </p:nvSpPr>
          <p:spPr>
            <a:xfrm>
              <a:off x="5624126" y="3778627"/>
              <a:ext cx="943748" cy="384066"/>
            </a:xfrm>
            <a:prstGeom prst="roundRect">
              <a:avLst>
                <a:gd name="adj" fmla="val 146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/>
                <a:t>反弹出货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536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4596020-7693-467A-9115-E3C9146B39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/>
              <a:t>主力控盘：判断主力控筹程度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8B8C06-0020-4D17-AA64-CDD307B89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5900" y="1688783"/>
            <a:ext cx="9220200" cy="1012991"/>
          </a:xfrm>
        </p:spPr>
        <p:txBody>
          <a:bodyPr/>
          <a:lstStyle/>
          <a:p>
            <a:pPr algn="ctr"/>
            <a:r>
              <a:rPr lang="zh-CN" altLang="en-US" sz="1800" dirty="0"/>
              <a:t>通过量价关系来推导</a:t>
            </a:r>
            <a:r>
              <a:rPr lang="zh-CN" altLang="en-US" sz="1800" b="1" dirty="0"/>
              <a:t>主力对筹码的锁仓程度</a:t>
            </a:r>
            <a:r>
              <a:rPr lang="zh-CN" altLang="en-US" sz="1800" dirty="0"/>
              <a:t>，从而判断主力对股票的控盘力度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AABAF52-B14E-4321-808B-E2ADCDCCD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06" b="8083"/>
          <a:stretch/>
        </p:blipFill>
        <p:spPr>
          <a:xfrm>
            <a:off x="2747058" y="2209746"/>
            <a:ext cx="6697884" cy="360472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BD823E12-F5A6-47E0-8D0B-5DCE8F6F4D96}"/>
              </a:ext>
            </a:extLst>
          </p:cNvPr>
          <p:cNvSpPr/>
          <p:nvPr/>
        </p:nvSpPr>
        <p:spPr>
          <a:xfrm>
            <a:off x="1993900" y="3749041"/>
            <a:ext cx="5839460" cy="1388109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66D5121-F095-493E-8D0C-F20A100A53F7}"/>
              </a:ext>
            </a:extLst>
          </p:cNvPr>
          <p:cNvSpPr/>
          <p:nvPr/>
        </p:nvSpPr>
        <p:spPr>
          <a:xfrm>
            <a:off x="1993900" y="5179219"/>
            <a:ext cx="5839460" cy="548481"/>
          </a:xfrm>
          <a:prstGeom prst="rect">
            <a:avLst/>
          </a:prstGeom>
          <a:solidFill>
            <a:srgbClr val="00AB27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72F30EF-9EE1-4F3D-95AB-C8E7B0558C77}"/>
              </a:ext>
            </a:extLst>
          </p:cNvPr>
          <p:cNvGrpSpPr/>
          <p:nvPr/>
        </p:nvGrpSpPr>
        <p:grpSpPr>
          <a:xfrm>
            <a:off x="2148804" y="4089552"/>
            <a:ext cx="2114970" cy="469748"/>
            <a:chOff x="3212219" y="3241954"/>
            <a:chExt cx="3723538" cy="977599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2A592C54-756A-4960-99E4-B288F614F254}"/>
                </a:ext>
              </a:extLst>
            </p:cNvPr>
            <p:cNvSpPr/>
            <p:nvPr/>
          </p:nvSpPr>
          <p:spPr>
            <a:xfrm>
              <a:off x="3212219" y="3241954"/>
              <a:ext cx="3716154" cy="977599"/>
            </a:xfrm>
            <a:prstGeom prst="roundRect">
              <a:avLst>
                <a:gd name="adj" fmla="val 1468"/>
              </a:avLst>
            </a:prstGeom>
            <a:solidFill>
              <a:srgbClr val="C00000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33" name="文本占位符 2">
              <a:extLst>
                <a:ext uri="{FF2B5EF4-FFF2-40B4-BE49-F238E27FC236}">
                  <a16:creationId xmlns:a16="http://schemas.microsoft.com/office/drawing/2014/main" id="{0477FC74-C407-469A-A117-28F5CD81A8A5}"/>
                </a:ext>
              </a:extLst>
            </p:cNvPr>
            <p:cNvSpPr txBox="1">
              <a:spLocks/>
            </p:cNvSpPr>
            <p:nvPr/>
          </p:nvSpPr>
          <p:spPr>
            <a:xfrm>
              <a:off x="3419481" y="3342466"/>
              <a:ext cx="3516276" cy="776576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zh-CN" altLang="en-US" sz="18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红柱</a:t>
              </a:r>
              <a:r>
                <a:rPr lang="en-US" altLang="zh-CN" sz="1400" dirty="0">
                  <a:solidFill>
                    <a:schemeClr val="bg1"/>
                  </a:solidFill>
                </a:rPr>
                <a:t>-</a:t>
              </a:r>
              <a:r>
                <a:rPr lang="zh-CN" altLang="en-US" sz="1400" dirty="0">
                  <a:solidFill>
                    <a:schemeClr val="bg1"/>
                  </a:solidFill>
                </a:rPr>
                <a:t>高控盘</a:t>
              </a:r>
              <a:r>
                <a:rPr lang="en-US" altLang="zh-CN" sz="1400" dirty="0">
                  <a:solidFill>
                    <a:schemeClr val="bg1"/>
                  </a:solidFill>
                </a:rPr>
                <a:t>(</a:t>
              </a:r>
              <a:r>
                <a:rPr lang="zh-CN" altLang="en-US" sz="1400" dirty="0">
                  <a:solidFill>
                    <a:schemeClr val="bg1"/>
                  </a:solidFill>
                </a:rPr>
                <a:t>≥</a:t>
              </a:r>
              <a:r>
                <a:rPr lang="en-US" altLang="zh-CN" sz="1400" dirty="0">
                  <a:solidFill>
                    <a:schemeClr val="bg1"/>
                  </a:solidFill>
                </a:rPr>
                <a:t>100</a:t>
              </a:r>
              <a:r>
                <a:rPr lang="zh-CN" altLang="en-US" sz="1400" dirty="0">
                  <a:solidFill>
                    <a:schemeClr val="bg1"/>
                  </a:solidFill>
                </a:rPr>
                <a:t>）</a:t>
              </a:r>
              <a:endParaRPr lang="en-US" altLang="zh-CN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B79002C-FEDC-4DD4-8F43-C9C2DB167FB2}"/>
              </a:ext>
            </a:extLst>
          </p:cNvPr>
          <p:cNvGrpSpPr/>
          <p:nvPr/>
        </p:nvGrpSpPr>
        <p:grpSpPr>
          <a:xfrm>
            <a:off x="2148804" y="5222556"/>
            <a:ext cx="2122590" cy="469748"/>
            <a:chOff x="3212219" y="3241954"/>
            <a:chExt cx="3736954" cy="977599"/>
          </a:xfrm>
        </p:grpSpPr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DCAFEB14-AB66-43BF-9A00-A7DF066B4E00}"/>
                </a:ext>
              </a:extLst>
            </p:cNvPr>
            <p:cNvSpPr/>
            <p:nvPr/>
          </p:nvSpPr>
          <p:spPr>
            <a:xfrm>
              <a:off x="3212219" y="3241954"/>
              <a:ext cx="3716155" cy="977599"/>
            </a:xfrm>
            <a:prstGeom prst="roundRect">
              <a:avLst>
                <a:gd name="adj" fmla="val 1468"/>
              </a:avLst>
            </a:prstGeom>
            <a:solidFill>
              <a:srgbClr val="C00000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36" name="文本占位符 2">
              <a:extLst>
                <a:ext uri="{FF2B5EF4-FFF2-40B4-BE49-F238E27FC236}">
                  <a16:creationId xmlns:a16="http://schemas.microsoft.com/office/drawing/2014/main" id="{D6DC4ADC-2755-4E87-992A-6E75FEE3C048}"/>
                </a:ext>
              </a:extLst>
            </p:cNvPr>
            <p:cNvSpPr txBox="1">
              <a:spLocks/>
            </p:cNvSpPr>
            <p:nvPr/>
          </p:nvSpPr>
          <p:spPr>
            <a:xfrm>
              <a:off x="3432897" y="3342466"/>
              <a:ext cx="3516276" cy="776576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zh-CN" altLang="en-US" sz="18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黄柱</a:t>
              </a:r>
              <a:r>
                <a:rPr lang="en-US" altLang="zh-CN" sz="1400" dirty="0">
                  <a:solidFill>
                    <a:schemeClr val="bg1"/>
                  </a:solidFill>
                </a:rPr>
                <a:t>-</a:t>
              </a:r>
              <a:r>
                <a:rPr lang="zh-CN" altLang="en-US" sz="1400" dirty="0">
                  <a:solidFill>
                    <a:schemeClr val="bg1"/>
                  </a:solidFill>
                </a:rPr>
                <a:t>新控盘（</a:t>
              </a:r>
              <a:r>
                <a:rPr lang="en-US" altLang="zh-CN" sz="1400" dirty="0">
                  <a:solidFill>
                    <a:schemeClr val="bg1"/>
                  </a:solidFill>
                </a:rPr>
                <a:t>0~100</a:t>
              </a:r>
              <a:r>
                <a:rPr lang="zh-CN" altLang="en-US" sz="1400" dirty="0">
                  <a:solidFill>
                    <a:schemeClr val="bg1"/>
                  </a:solidFill>
                </a:rPr>
                <a:t>）</a:t>
              </a:r>
              <a:endParaRPr lang="en-US" altLang="zh-CN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792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C4CF30F-774E-42F5-951D-481746E4A0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新控盘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3070EEA6-782F-42E2-9B9C-7D79F9C5D6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446" b="446"/>
          <a:stretch/>
        </p:blipFill>
        <p:spPr>
          <a:xfrm>
            <a:off x="1332074" y="1974662"/>
            <a:ext cx="5607276" cy="378012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74E2F474-73A6-4012-8C6E-175AAD0C569A}"/>
              </a:ext>
            </a:extLst>
          </p:cNvPr>
          <p:cNvSpPr/>
          <p:nvPr/>
        </p:nvSpPr>
        <p:spPr>
          <a:xfrm>
            <a:off x="7285628" y="2100292"/>
            <a:ext cx="3574298" cy="3529577"/>
          </a:xfrm>
          <a:prstGeom prst="roundRect">
            <a:avLst>
              <a:gd name="adj" fmla="val 146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algn="ctr"/>
            <a:endParaRPr lang="zh-CN" altLang="en-US" sz="1600" kern="0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B1711FA0-7BA3-4E0E-9D01-3D50AE80FD55}"/>
              </a:ext>
            </a:extLst>
          </p:cNvPr>
          <p:cNvSpPr txBox="1">
            <a:spLocks/>
          </p:cNvSpPr>
          <p:nvPr/>
        </p:nvSpPr>
        <p:spPr>
          <a:xfrm>
            <a:off x="7483299" y="2263343"/>
            <a:ext cx="3178956" cy="32306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zh-CN" altLang="en-US" sz="1600" b="1" dirty="0">
                <a:solidFill>
                  <a:schemeClr val="bg1"/>
                </a:solidFill>
              </a:rPr>
              <a:t>新控盘：</a:t>
            </a:r>
            <a:r>
              <a:rPr lang="zh-CN" altLang="en-US" sz="1600" dirty="0">
                <a:solidFill>
                  <a:schemeClr val="bg1"/>
                </a:solidFill>
              </a:rPr>
              <a:t>新入主力，吸筹，洗盘力度较大，时间较短；</a:t>
            </a:r>
            <a:endParaRPr lang="en-US" altLang="zh-CN" sz="1600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600" b="1" dirty="0">
                <a:solidFill>
                  <a:schemeClr val="bg1"/>
                </a:solidFill>
              </a:rPr>
              <a:t>特点：</a:t>
            </a:r>
            <a:r>
              <a:rPr lang="zh-CN" altLang="en-US" sz="1600" dirty="0">
                <a:solidFill>
                  <a:schemeClr val="bg1"/>
                </a:solidFill>
              </a:rPr>
              <a:t>主力对筹码收集程度和控制度较小，缺足量筹码，对股价影响有限；</a:t>
            </a:r>
            <a:endParaRPr lang="en-US" altLang="zh-CN" sz="1600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600" b="1" dirty="0">
                <a:solidFill>
                  <a:schemeClr val="bg1"/>
                </a:solidFill>
              </a:rPr>
              <a:t>选股：</a:t>
            </a:r>
            <a:r>
              <a:rPr lang="zh-CN" altLang="en-US" sz="1600" dirty="0">
                <a:solidFill>
                  <a:schemeClr val="bg1"/>
                </a:solidFill>
              </a:rPr>
              <a:t>控盘度增加；</a:t>
            </a:r>
            <a:endParaRPr lang="en-US" altLang="zh-CN" sz="1600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600" b="1" dirty="0">
                <a:solidFill>
                  <a:schemeClr val="bg1"/>
                </a:solidFill>
              </a:rPr>
              <a:t>操作：</a:t>
            </a:r>
            <a:r>
              <a:rPr lang="zh-CN" altLang="en-US" sz="1600" dirty="0">
                <a:solidFill>
                  <a:schemeClr val="bg1"/>
                </a:solidFill>
              </a:rPr>
              <a:t>以「短线波段」为主，三板斧、</a:t>
            </a:r>
            <a:r>
              <a:rPr lang="en-US" altLang="zh-CN" sz="1600" dirty="0">
                <a:solidFill>
                  <a:schemeClr val="bg1"/>
                </a:solidFill>
              </a:rPr>
              <a:t>B</a:t>
            </a:r>
            <a:r>
              <a:rPr lang="zh-CN" altLang="en-US" sz="1600" dirty="0">
                <a:solidFill>
                  <a:schemeClr val="bg1"/>
                </a:solidFill>
              </a:rPr>
              <a:t>点回档金叉等。</a:t>
            </a:r>
            <a:endParaRPr lang="en-US" altLang="zh-CN" sz="1600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21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FDB57D-8E39-4CFA-B80C-3798ABC891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学习提升渠道</a:t>
            </a:r>
          </a:p>
        </p:txBody>
      </p:sp>
    </p:spTree>
    <p:extLst>
      <p:ext uri="{BB962C8B-B14F-4D97-AF65-F5344CB8AC3E}">
        <p14:creationId xmlns:p14="http://schemas.microsoft.com/office/powerpoint/2010/main" val="2448964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7A2F989-45C0-4062-92EC-9B581ABB50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主题知识点回顾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45F8323-13F5-429C-BB4B-0D475615B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17" y="1831658"/>
            <a:ext cx="3206038" cy="180339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E36730-21D0-4BEC-9A85-1A8A709FA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117" y="4136543"/>
            <a:ext cx="3206038" cy="1803397"/>
          </a:xfrm>
          <a:prstGeom prst="rect">
            <a:avLst/>
          </a:prstGeom>
        </p:spPr>
      </p:pic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EB940F09-3601-4171-A279-9F12DC3B9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658112"/>
              </p:ext>
            </p:extLst>
          </p:nvPr>
        </p:nvGraphicFramePr>
        <p:xfrm>
          <a:off x="4619625" y="1831658"/>
          <a:ext cx="6439258" cy="40062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22706">
                  <a:extLst>
                    <a:ext uri="{9D8B030D-6E8A-4147-A177-3AD203B41FA5}">
                      <a16:colId xmlns:a16="http://schemas.microsoft.com/office/drawing/2014/main" val="882820513"/>
                    </a:ext>
                  </a:extLst>
                </a:gridCol>
                <a:gridCol w="1584647">
                  <a:extLst>
                    <a:ext uri="{9D8B030D-6E8A-4147-A177-3AD203B41FA5}">
                      <a16:colId xmlns:a16="http://schemas.microsoft.com/office/drawing/2014/main" val="2256456755"/>
                    </a:ext>
                  </a:extLst>
                </a:gridCol>
                <a:gridCol w="1725058">
                  <a:extLst>
                    <a:ext uri="{9D8B030D-6E8A-4147-A177-3AD203B41FA5}">
                      <a16:colId xmlns:a16="http://schemas.microsoft.com/office/drawing/2014/main" val="2777476003"/>
                    </a:ext>
                  </a:extLst>
                </a:gridCol>
                <a:gridCol w="2206847">
                  <a:extLst>
                    <a:ext uri="{9D8B030D-6E8A-4147-A177-3AD203B41FA5}">
                      <a16:colId xmlns:a16="http://schemas.microsoft.com/office/drawing/2014/main" val="224003517"/>
                    </a:ext>
                  </a:extLst>
                </a:gridCol>
              </a:tblGrid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标题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链接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主要内容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305031"/>
                  </a:ext>
                </a:extLst>
              </a:tr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久违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</a:rPr>
                        <a:t>9000</a:t>
                      </a:r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亿，进攻核心主题产</a:t>
                      </a:r>
                      <a:endParaRPr lang="zh-CN" alt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https://toujiao.n8n8.cn/playback/11297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400" dirty="0"/>
                        <a:t>什么是主题；</a:t>
                      </a:r>
                      <a:endParaRPr lang="en-US" altLang="zh-CN" sz="1400" dirty="0"/>
                    </a:p>
                    <a:p>
                      <a:pPr algn="just"/>
                      <a:r>
                        <a:rPr lang="zh-CN" altLang="en-US" sz="1400" dirty="0"/>
                        <a:t>近几年为什么都热衷炒主题？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3069180"/>
                  </a:ext>
                </a:extLst>
              </a:tr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白酒和牛奶互拼，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</a:rPr>
                        <a:t>3000</a:t>
                      </a:r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点反复</a:t>
                      </a:r>
                      <a:endParaRPr lang="zh-CN" alt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https://toujiao.n8n8.cn/playback/11316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400" dirty="0"/>
                        <a:t>主题的分类；</a:t>
                      </a:r>
                      <a:endParaRPr lang="en-US" altLang="zh-CN" sz="1400" dirty="0"/>
                    </a:p>
                    <a:p>
                      <a:pPr algn="just"/>
                      <a:r>
                        <a:rPr lang="zh-CN" altLang="en-US" sz="1400" dirty="0"/>
                        <a:t>产业型主题为何是重点？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110529"/>
                  </a:ext>
                </a:extLst>
              </a:tr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市场资金活跃 四步寻找优质主题</a:t>
                      </a:r>
                      <a:endParaRPr lang="zh-CN" alt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https://toujiao.n8n8.cn/playback/11339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400" dirty="0"/>
                        <a:t>寻找优质主题的步骤；</a:t>
                      </a:r>
                      <a:endParaRPr lang="en-US" altLang="zh-CN" sz="1400" dirty="0"/>
                    </a:p>
                    <a:p>
                      <a:pPr algn="just"/>
                      <a:r>
                        <a:rPr lang="zh-CN" altLang="en-US" sz="1400" dirty="0"/>
                        <a:t>信创主题分析，核心标的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978858"/>
                  </a:ext>
                </a:extLst>
              </a:tr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底背离机会，快速定位强势主题</a:t>
                      </a:r>
                      <a:endParaRPr lang="zh-CN" alt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https://toujiao.n8n8.cn/playback/11357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400" dirty="0"/>
                        <a:t>如何快速定位强势主题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0756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66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329CD60-3328-462D-8847-6B3573A49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盘面环境</a:t>
            </a:r>
          </a:p>
        </p:txBody>
      </p:sp>
    </p:spTree>
    <p:extLst>
      <p:ext uri="{BB962C8B-B14F-4D97-AF65-F5344CB8AC3E}">
        <p14:creationId xmlns:p14="http://schemas.microsoft.com/office/powerpoint/2010/main" val="636518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7A2F989-45C0-4062-92EC-9B581ABB50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89CF"/>
                </a:solidFill>
              </a:rPr>
              <a:t>交易细节回顾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45F8323-13F5-429C-BB4B-0D475615B8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542" y="1831658"/>
            <a:ext cx="3203188" cy="180339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E36730-21D0-4BEC-9A85-1A8A709FAC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540" y="4136543"/>
            <a:ext cx="3203192" cy="1803397"/>
          </a:xfrm>
          <a:prstGeom prst="rect">
            <a:avLst/>
          </a:prstGeom>
        </p:spPr>
      </p:pic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EB940F09-3601-4171-A279-9F12DC3B9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106877"/>
              </p:ext>
            </p:extLst>
          </p:nvPr>
        </p:nvGraphicFramePr>
        <p:xfrm>
          <a:off x="4619625" y="1831658"/>
          <a:ext cx="6439258" cy="400620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22706">
                  <a:extLst>
                    <a:ext uri="{9D8B030D-6E8A-4147-A177-3AD203B41FA5}">
                      <a16:colId xmlns:a16="http://schemas.microsoft.com/office/drawing/2014/main" val="882820513"/>
                    </a:ext>
                  </a:extLst>
                </a:gridCol>
                <a:gridCol w="1584647">
                  <a:extLst>
                    <a:ext uri="{9D8B030D-6E8A-4147-A177-3AD203B41FA5}">
                      <a16:colId xmlns:a16="http://schemas.microsoft.com/office/drawing/2014/main" val="2256456755"/>
                    </a:ext>
                  </a:extLst>
                </a:gridCol>
                <a:gridCol w="1725058">
                  <a:extLst>
                    <a:ext uri="{9D8B030D-6E8A-4147-A177-3AD203B41FA5}">
                      <a16:colId xmlns:a16="http://schemas.microsoft.com/office/drawing/2014/main" val="2777476003"/>
                    </a:ext>
                  </a:extLst>
                </a:gridCol>
                <a:gridCol w="2206847">
                  <a:extLst>
                    <a:ext uri="{9D8B030D-6E8A-4147-A177-3AD203B41FA5}">
                      <a16:colId xmlns:a16="http://schemas.microsoft.com/office/drawing/2014/main" val="224003517"/>
                    </a:ext>
                  </a:extLst>
                </a:gridCol>
              </a:tblGrid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当天课程标题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链接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主要内容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305031"/>
                  </a:ext>
                </a:extLst>
              </a:tr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金叉初期，速选强势模式个股</a:t>
                      </a:r>
                      <a:endParaRPr lang="zh-CN" alt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https://toujiao.n8n8.cn/playback/11374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400" dirty="0"/>
                        <a:t>S</a:t>
                      </a:r>
                      <a:r>
                        <a:rPr lang="zh-CN" altLang="en-US" sz="1400" dirty="0"/>
                        <a:t>点后出三板斧信号，怎样取舍？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069180"/>
                  </a:ext>
                </a:extLst>
              </a:tr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久违万亿，聚焦个股好模式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https://toujiao.n8n8.cn/playback/11391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400" dirty="0"/>
                        <a:t>辅助线上，死叉，但还有资金进驻，怎么办？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110529"/>
                  </a:ext>
                </a:extLst>
              </a:tr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3100</a:t>
                      </a:r>
                      <a:r>
                        <a:rPr lang="zh-CN" altLang="en-US" sz="1400" dirty="0"/>
                        <a:t>上下盘旋 究竟谁更重要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https://toujiao.n8n8.cn/playback/11539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400" dirty="0"/>
                        <a:t>如何把控追涨追强的仓位节奏，留意超大单资金的方向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78858"/>
                  </a:ext>
                </a:extLst>
              </a:tr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寻找主力中线布局机会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https://toujiao.n8n8.cn/playback/11651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400" dirty="0"/>
                        <a:t>金叉下，超大单资金出逃，仓位怎么控制更好？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756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281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7A2F989-45C0-4062-92EC-9B581ABB50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龙虎榜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45F8323-13F5-429C-BB4B-0D475615B8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542" y="1831658"/>
            <a:ext cx="3203188" cy="180339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E36730-21D0-4BEC-9A85-1A8A709FAC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540" y="4136543"/>
            <a:ext cx="3203192" cy="1803396"/>
          </a:xfrm>
          <a:prstGeom prst="rect">
            <a:avLst/>
          </a:prstGeom>
        </p:spPr>
      </p:pic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EB940F09-3601-4171-A279-9F12DC3B9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122904"/>
              </p:ext>
            </p:extLst>
          </p:nvPr>
        </p:nvGraphicFramePr>
        <p:xfrm>
          <a:off x="4619625" y="1831658"/>
          <a:ext cx="6439258" cy="32049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60095">
                  <a:extLst>
                    <a:ext uri="{9D8B030D-6E8A-4147-A177-3AD203B41FA5}">
                      <a16:colId xmlns:a16="http://schemas.microsoft.com/office/drawing/2014/main" val="882820513"/>
                    </a:ext>
                  </a:extLst>
                </a:gridCol>
                <a:gridCol w="1747258">
                  <a:extLst>
                    <a:ext uri="{9D8B030D-6E8A-4147-A177-3AD203B41FA5}">
                      <a16:colId xmlns:a16="http://schemas.microsoft.com/office/drawing/2014/main" val="2256456755"/>
                    </a:ext>
                  </a:extLst>
                </a:gridCol>
                <a:gridCol w="1725058">
                  <a:extLst>
                    <a:ext uri="{9D8B030D-6E8A-4147-A177-3AD203B41FA5}">
                      <a16:colId xmlns:a16="http://schemas.microsoft.com/office/drawing/2014/main" val="2777476003"/>
                    </a:ext>
                  </a:extLst>
                </a:gridCol>
                <a:gridCol w="2206847">
                  <a:extLst>
                    <a:ext uri="{9D8B030D-6E8A-4147-A177-3AD203B41FA5}">
                      <a16:colId xmlns:a16="http://schemas.microsoft.com/office/drawing/2014/main" val="224003517"/>
                    </a:ext>
                  </a:extLst>
                </a:gridCol>
              </a:tblGrid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当天课程标题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链接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主要内容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305031"/>
                  </a:ext>
                </a:extLst>
              </a:tr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龙虎榜引路，赢战短线布局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https://toujiao.n8n8.cn/playback/11176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400" dirty="0"/>
                        <a:t>什么是龙虎榜，对应规则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3069180"/>
                  </a:ext>
                </a:extLst>
              </a:tr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跟踪实力游资，借势抢抓妖股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https://toujiao.n8n8.cn/playback/11191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400" dirty="0"/>
                        <a:t>如何快速找到实力游资帮派，拉萨天团怎样赚钱？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110529"/>
                  </a:ext>
                </a:extLst>
              </a:tr>
              <a:tr h="801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机构游资共振追涨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https://toujiao.n8n8.cn/playback/11203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400"/>
                        <a:t>机构和游资的一线席位催生牛股、妖股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978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65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7A2F989-45C0-4062-92EC-9B581ABB50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89CF"/>
                </a:solidFill>
              </a:rPr>
              <a:t>牛熊线“动态箱体”</a:t>
            </a:r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EB940F09-3601-4171-A279-9F12DC3B9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296611"/>
              </p:ext>
            </p:extLst>
          </p:nvPr>
        </p:nvGraphicFramePr>
        <p:xfrm>
          <a:off x="1127125" y="1679259"/>
          <a:ext cx="9931758" cy="458035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06475">
                  <a:extLst>
                    <a:ext uri="{9D8B030D-6E8A-4147-A177-3AD203B41FA5}">
                      <a16:colId xmlns:a16="http://schemas.microsoft.com/office/drawing/2014/main" val="882820513"/>
                    </a:ext>
                  </a:extLst>
                </a:gridCol>
                <a:gridCol w="2720340">
                  <a:extLst>
                    <a:ext uri="{9D8B030D-6E8A-4147-A177-3AD203B41FA5}">
                      <a16:colId xmlns:a16="http://schemas.microsoft.com/office/drawing/2014/main" val="2256456755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2777476003"/>
                    </a:ext>
                  </a:extLst>
                </a:gridCol>
                <a:gridCol w="3271243">
                  <a:extLst>
                    <a:ext uri="{9D8B030D-6E8A-4147-A177-3AD203B41FA5}">
                      <a16:colId xmlns:a16="http://schemas.microsoft.com/office/drawing/2014/main" val="224003517"/>
                    </a:ext>
                  </a:extLst>
                </a:gridCol>
              </a:tblGrid>
              <a:tr h="38903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当天课程标题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链接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主要内容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305031"/>
                  </a:ext>
                </a:extLst>
              </a:tr>
              <a:tr h="4508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小震荡初期，更应优中选优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https://toujiao.n8n8.cn/playback/11466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200" dirty="0"/>
                        <a:t>如何理解学习动态箱体</a:t>
                      </a:r>
                      <a:r>
                        <a:rPr lang="en-US" altLang="zh-CN" sz="1200" dirty="0"/>
                        <a:t>—</a:t>
                      </a:r>
                      <a:r>
                        <a:rPr lang="zh-CN" altLang="en-US" sz="1200" dirty="0"/>
                        <a:t>牛熊线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069180"/>
                  </a:ext>
                </a:extLst>
              </a:tr>
              <a:tr h="412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吃药供销，在调整中寻觅好方向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https://toujiao.n8n8.cn/playback/11484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200" dirty="0"/>
                        <a:t>牛线的单独用法及注意事项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110529"/>
                  </a:ext>
                </a:extLst>
              </a:tr>
              <a:tr h="4508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3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行情沉浮，跟紧主力才好吃肉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https://toujiao.n8n8.cn/playback/11499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200" dirty="0"/>
                        <a:t>熊线的单独用法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78858"/>
                  </a:ext>
                </a:extLst>
              </a:tr>
              <a:tr h="6364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放量金叉，进攻性拉满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https://toujiao.n8n8.cn/playback/11521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200" dirty="0"/>
                        <a:t>抢药吃不如抢股票</a:t>
                      </a:r>
                    </a:p>
                    <a:p>
                      <a:pPr algn="just"/>
                      <a:endParaRPr lang="zh-CN" altLang="en-US" sz="1200" dirty="0"/>
                    </a:p>
                    <a:p>
                      <a:pPr algn="just"/>
                      <a:r>
                        <a:rPr lang="zh-CN" altLang="en-US" sz="1200" dirty="0"/>
                        <a:t>牛熊线结合形态：牛熊走平，震荡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756491"/>
                  </a:ext>
                </a:extLst>
              </a:tr>
              <a:tr h="4508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3100</a:t>
                      </a:r>
                      <a:r>
                        <a:rPr lang="zh-CN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上下盘旋 究竟谁更重要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https://toujiao.n8n8.cn/playback/11539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200" dirty="0"/>
                        <a:t>熊线主动上移：机会启动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975473"/>
                  </a:ext>
                </a:extLst>
              </a:tr>
              <a:tr h="4508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6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抢药吃不如抢股票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https://toujiao.n8n8.cn/playback/11556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200" dirty="0"/>
                        <a:t>牛熊线交替上移：强势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78449"/>
                  </a:ext>
                </a:extLst>
              </a:tr>
              <a:tr h="4508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7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缩量环境，仍是强者恒强的机会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https://toujiao.n8n8.cn/playback/11573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200" dirty="0"/>
                        <a:t>熊线躺平，牛线下移：风险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024098"/>
                  </a:ext>
                </a:extLst>
              </a:tr>
              <a:tr h="4276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8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3100</a:t>
                      </a:r>
                      <a:r>
                        <a:rPr lang="zh-CN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震荡</a:t>
                      </a:r>
                    </a:p>
                    <a:p>
                      <a:pPr algn="ctr"/>
                      <a:r>
                        <a:rPr lang="zh-CN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紧跟主力进攻处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https://toujiao.n8n8.cn/playback/11589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200" dirty="0"/>
                        <a:t>牛熊线交替下移：弱势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352850"/>
                  </a:ext>
                </a:extLst>
              </a:tr>
              <a:tr h="4276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9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震荡为常态，找准主力方为上策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https://toujiao.n8n8.cn/playback/11613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200" dirty="0"/>
                        <a:t>如何快速找到熊线上移板块？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414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603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D35385D-3595-41A8-AF44-FFA7703EF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选择“稳”社保</a:t>
            </a:r>
            <a:r>
              <a:rPr kumimoji="0" lang="en-US" altLang="zh-CN" sz="1800" b="1" i="0" u="none" strike="noStrike" kern="1200" cap="none" spc="15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EC5F74">
                        <a:lumMod val="75000"/>
                      </a:srgbClr>
                    </a:gs>
                    <a:gs pos="0">
                      <a:srgbClr val="EC5F74">
                        <a:lumMod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(11-2</a:t>
            </a:r>
            <a:r>
              <a:rPr kumimoji="0" lang="zh-CN" altLang="en-US" sz="1800" b="1" i="0" u="none" strike="noStrike" kern="1200" cap="none" spc="15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EC5F74">
                        <a:lumMod val="75000"/>
                      </a:srgbClr>
                    </a:gs>
                    <a:gs pos="0">
                      <a:srgbClr val="EC5F74">
                        <a:lumMod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实盘）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47CFB8-B9CC-4660-94D8-8574DCBF06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5400" y="5629869"/>
            <a:ext cx="9601200" cy="544401"/>
          </a:xfrm>
        </p:spPr>
        <p:txBody>
          <a:bodyPr/>
          <a:lstStyle/>
          <a:p>
            <a:r>
              <a:rPr lang="zh-CN" altLang="en-US" dirty="0"/>
              <a:t>可关注社保</a:t>
            </a:r>
            <a:r>
              <a:rPr lang="en-US" altLang="zh-CN" dirty="0"/>
              <a:t>3</a:t>
            </a:r>
            <a:r>
              <a:rPr lang="zh-CN" altLang="en-US" dirty="0"/>
              <a:t>季度机构数增加，及股本增加类的个股，按盈利模式跟踪操作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994D9F4E-6982-4A16-9D54-0F5EACC7CCB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87" b="187"/>
          <a:stretch/>
        </p:blipFill>
        <p:spPr/>
      </p:pic>
    </p:spTree>
    <p:extLst>
      <p:ext uri="{BB962C8B-B14F-4D97-AF65-F5344CB8AC3E}">
        <p14:creationId xmlns:p14="http://schemas.microsoft.com/office/powerpoint/2010/main" val="3844971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7ED7D62-B71B-48A3-9839-C885A5E67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FFF686-BA24-487B-A991-18AECF4CE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50" y="5462393"/>
            <a:ext cx="9334500" cy="986220"/>
          </a:xfrm>
        </p:spPr>
        <p:txBody>
          <a:bodyPr/>
          <a:lstStyle/>
          <a:p>
            <a:r>
              <a:rPr lang="zh-CN" altLang="en-US" sz="1600" dirty="0"/>
              <a:t>国防</a:t>
            </a:r>
            <a:r>
              <a:rPr lang="en-US" altLang="zh-CN" sz="1600" dirty="0"/>
              <a:t>20</a:t>
            </a:r>
            <a:r>
              <a:rPr lang="zh-CN" altLang="en-US" sz="1600" dirty="0"/>
              <a:t>条，多地跟进，利好</a:t>
            </a:r>
            <a:r>
              <a:rPr lang="zh-CN" altLang="en-US" sz="1600" b="1" dirty="0"/>
              <a:t>旅游消费</a:t>
            </a:r>
            <a:r>
              <a:rPr lang="zh-CN" altLang="en-US" sz="1600" dirty="0"/>
              <a:t>，更重要的是利好信心！北向也大幅跟进</a:t>
            </a:r>
            <a:endParaRPr lang="en-US" altLang="zh-CN" sz="1600" dirty="0"/>
          </a:p>
          <a:p>
            <a:r>
              <a:rPr lang="zh-CN" altLang="en-US" sz="1600" dirty="0"/>
              <a:t>注意个股有自己的金叉死叉，不要受大盘影响而急于脱离信号操作</a:t>
            </a:r>
            <a:endParaRPr lang="en-US" altLang="zh-CN" sz="1600" dirty="0"/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D1BC120A-2BAE-4842-9059-F1B4A1D90E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" b="654"/>
          <a:stretch/>
        </p:blipFill>
        <p:spPr>
          <a:xfrm>
            <a:off x="1127125" y="1748543"/>
            <a:ext cx="6206929" cy="3445757"/>
          </a:xfr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85A3B0E4-B890-4D06-A0CF-36EE6DB9CB67}"/>
              </a:ext>
            </a:extLst>
          </p:cNvPr>
          <p:cNvSpPr/>
          <p:nvPr/>
        </p:nvSpPr>
        <p:spPr>
          <a:xfrm>
            <a:off x="7543800" y="1766836"/>
            <a:ext cx="3345180" cy="3507181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922B6C5-7FF6-4ED7-B0D7-657ED4F42633}"/>
              </a:ext>
            </a:extLst>
          </p:cNvPr>
          <p:cNvSpPr txBox="1"/>
          <p:nvPr/>
        </p:nvSpPr>
        <p:spPr>
          <a:xfrm>
            <a:off x="7601902" y="1880420"/>
            <a:ext cx="3228975" cy="2755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</a:t>
            </a:r>
            <a:r>
              <a:rPr lang="en-US" altLang="zh-CN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3200</a:t>
            </a: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，支撑位</a:t>
            </a:r>
            <a:r>
              <a:rPr lang="en-US" altLang="zh-CN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3000</a:t>
            </a: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 关键震荡位</a:t>
            </a:r>
            <a:r>
              <a:rPr lang="en-US" altLang="zh-CN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3100</a:t>
            </a: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  <a:endParaRPr lang="en-US" altLang="zh-CN" sz="1600" spc="15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资金量能：两市重归万亿，大增量，流动资金持续</a:t>
            </a:r>
            <a:r>
              <a:rPr lang="en-US" altLang="zh-CN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</a:t>
            </a: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天翻红，机会延续度较好；</a:t>
            </a:r>
            <a:endParaRPr lang="en-US" altLang="zh-CN" sz="1600" spc="15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节奏：放量金叉中期，量能配合可适当再增</a:t>
            </a:r>
            <a:r>
              <a:rPr lang="en-US" altLang="zh-CN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1~2</a:t>
            </a: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成总仓，利于操作。</a:t>
            </a:r>
            <a:endParaRPr lang="en-US" altLang="zh-CN" sz="1600" spc="15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7E7CEF-6D16-4618-B3D2-45AF45A34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1880420"/>
            <a:ext cx="1776058" cy="26282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932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51AD9A5-22CB-4826-847C-E1D5328116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/>
              <a:t>关注市场情绪及龙头方向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6EEFF8-F9DE-49D0-B193-D1BC47CB1C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7125" y="5238961"/>
            <a:ext cx="9937750" cy="828081"/>
          </a:xfrm>
        </p:spPr>
        <p:txBody>
          <a:bodyPr/>
          <a:lstStyle/>
          <a:p>
            <a:r>
              <a:rPr lang="zh-CN" altLang="en-US" dirty="0"/>
              <a:t>中线风险：北向持续流出个股（短期或小幅度流进的，也不值得跟进）</a:t>
            </a:r>
            <a:endParaRPr lang="en-US" altLang="zh-CN" dirty="0"/>
          </a:p>
          <a:p>
            <a:r>
              <a:rPr lang="zh-CN" altLang="en-US" dirty="0"/>
              <a:t>主题：短资金进攻的 国企改革，房地产、旅游、特高压，注意破位即阶段结束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68C3720-F043-4D54-AC05-F68E6BFFCB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r="1041"/>
          <a:stretch/>
        </p:blipFill>
        <p:spPr>
          <a:xfrm>
            <a:off x="6273740" y="1914468"/>
            <a:ext cx="4164906" cy="302906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356BB59-D5F8-467C-9F10-34907F298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1640" y="1926475"/>
            <a:ext cx="3201454" cy="300504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21711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CCBF860-DA93-4D80-8320-378053893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事件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D8743D-055C-4988-9047-7DEDABC59E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530280"/>
            <a:ext cx="7820008" cy="544401"/>
          </a:xfrm>
        </p:spPr>
        <p:txBody>
          <a:bodyPr/>
          <a:lstStyle/>
          <a:p>
            <a:r>
              <a:rPr lang="zh-CN" altLang="en-US" dirty="0"/>
              <a:t>融资：现金＞债券＞定增＞公增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52BEE29-C8DD-49BD-A7A1-DA25A6989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06" y="1988422"/>
            <a:ext cx="5027694" cy="25371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1FB704D-C290-4E5F-8A53-F5BAAA613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938" y="2073243"/>
            <a:ext cx="4597434" cy="236748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0B7DCCC-4C26-4B9C-9374-6FA58B41B729}"/>
              </a:ext>
            </a:extLst>
          </p:cNvPr>
          <p:cNvSpPr txBox="1"/>
          <p:nvPr/>
        </p:nvSpPr>
        <p:spPr>
          <a:xfrm>
            <a:off x="4200809" y="4742282"/>
            <a:ext cx="3790382" cy="386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 spc="15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来源：上海证券报</a:t>
            </a:r>
          </a:p>
        </p:txBody>
      </p:sp>
    </p:spTree>
    <p:extLst>
      <p:ext uri="{BB962C8B-B14F-4D97-AF65-F5344CB8AC3E}">
        <p14:creationId xmlns:p14="http://schemas.microsoft.com/office/powerpoint/2010/main" val="141270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79B2A12-0AA4-432E-90B1-B915306C15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「二十大」 下的方向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457A735-71DF-47F4-A9AD-EA6697396468}"/>
              </a:ext>
            </a:extLst>
          </p:cNvPr>
          <p:cNvSpPr txBox="1"/>
          <p:nvPr/>
        </p:nvSpPr>
        <p:spPr>
          <a:xfrm>
            <a:off x="1982231" y="2122455"/>
            <a:ext cx="8227538" cy="2056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b="1" spc="150" dirty="0">
                <a:solidFill>
                  <a:schemeClr val="accent6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能源：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新能源和化石能源“两条腿走路”，新能源作为经济新增长点；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b="1" spc="150" dirty="0">
                <a:solidFill>
                  <a:schemeClr val="accent6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养老托育：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预计“十四五”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60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岁以上突破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亿，占人口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20%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，中度老龄化；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2035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30%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，中度老龄化；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b="1" spc="150" dirty="0">
                <a:solidFill>
                  <a:schemeClr val="accent6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中医药：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促进传承、创新、发展；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b="1" spc="150" dirty="0">
                <a:solidFill>
                  <a:schemeClr val="accent6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国防：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大国新型作战（无人机、激光武器）、网络安全。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E0F8517-1A45-4069-BF2C-8777960FEE09}"/>
              </a:ext>
            </a:extLst>
          </p:cNvPr>
          <p:cNvSpPr txBox="1"/>
          <p:nvPr/>
        </p:nvSpPr>
        <p:spPr>
          <a:xfrm>
            <a:off x="4625418" y="4409491"/>
            <a:ext cx="2941164" cy="31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12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来源：央行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D291EBD-A20C-4DE4-8359-8E3362766C5A}"/>
              </a:ext>
            </a:extLst>
          </p:cNvPr>
          <p:cNvSpPr txBox="1"/>
          <p:nvPr/>
        </p:nvSpPr>
        <p:spPr>
          <a:xfrm>
            <a:off x="2114550" y="5242536"/>
            <a:ext cx="796290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二十大主提大方向，更多细分政策待后续各部委提出</a:t>
            </a:r>
          </a:p>
        </p:txBody>
      </p:sp>
    </p:spTree>
    <p:extLst>
      <p:ext uri="{BB962C8B-B14F-4D97-AF65-F5344CB8AC3E}">
        <p14:creationId xmlns:p14="http://schemas.microsoft.com/office/powerpoint/2010/main" val="187071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F9548D-0D91-42BD-99BF-D3D42879D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节奏方向</a:t>
            </a:r>
          </a:p>
        </p:txBody>
      </p:sp>
    </p:spTree>
    <p:extLst>
      <p:ext uri="{BB962C8B-B14F-4D97-AF65-F5344CB8AC3E}">
        <p14:creationId xmlns:p14="http://schemas.microsoft.com/office/powerpoint/2010/main" val="307420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E7C738A-52FD-44E3-87DC-E5956F1CE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选股操作节奏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B392FF-227E-4DE2-BCB9-401B7F237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9240" y="5502555"/>
            <a:ext cx="9113520" cy="544401"/>
          </a:xfrm>
        </p:spPr>
        <p:txBody>
          <a:bodyPr/>
          <a:lstStyle/>
          <a:p>
            <a:r>
              <a:rPr lang="zh-CN" altLang="en-US" dirty="0"/>
              <a:t>牛线向上，等待资金持续流进打开空间，</a:t>
            </a:r>
            <a:endParaRPr lang="en-US" altLang="zh-CN" dirty="0"/>
          </a:p>
          <a:p>
            <a:r>
              <a:rPr lang="zh-CN" altLang="en-US" dirty="0"/>
              <a:t>中短线上攻在上，短线题材和中线控盘方向，都值得参与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684D6F8-7755-4F1C-A773-64A0D83FD7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3007700" y="1809032"/>
            <a:ext cx="6181216" cy="3462950"/>
          </a:xfrm>
        </p:spPr>
      </p:pic>
    </p:spTree>
    <p:extLst>
      <p:ext uri="{BB962C8B-B14F-4D97-AF65-F5344CB8AC3E}">
        <p14:creationId xmlns:p14="http://schemas.microsoft.com/office/powerpoint/2010/main" val="42881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AC7AD3-6950-4BF4-BB3F-A1CBB81CB6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短线选股模式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A50C0447-7302-48FC-8E45-654FEDFCA62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5" r="34160" b="34165"/>
          <a:stretch/>
        </p:blipFill>
        <p:spPr>
          <a:xfrm>
            <a:off x="1128713" y="2069901"/>
            <a:ext cx="4832350" cy="2718197"/>
          </a:xfrm>
        </p:spPr>
      </p:pic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DEF488DE-9F60-411E-9C1F-C9A7880DE6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7" b="34167"/>
          <a:stretch/>
        </p:blipFill>
        <p:spPr>
          <a:xfrm>
            <a:off x="6231336" y="2069901"/>
            <a:ext cx="4832350" cy="2718197"/>
          </a:xfrm>
        </p:spPr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DD4088A0-5EDC-4F8B-878A-1026E267CE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16325" y="5109336"/>
            <a:ext cx="4959350" cy="340405"/>
          </a:xfrm>
        </p:spPr>
        <p:txBody>
          <a:bodyPr/>
          <a:lstStyle/>
          <a:p>
            <a:r>
              <a:rPr lang="zh-CN" altLang="en-US" dirty="0"/>
              <a:t>趋势、资金、买（卖）点缺一不可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9A01A7DA-8725-40E9-852B-6B30C064E2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52600" y="5769737"/>
            <a:ext cx="8686800" cy="340405"/>
          </a:xfrm>
        </p:spPr>
        <p:txBody>
          <a:bodyPr/>
          <a:lstStyle/>
          <a:p>
            <a:r>
              <a:rPr lang="zh-CN" altLang="en-US" dirty="0"/>
              <a:t>上升通道</a:t>
            </a:r>
            <a:r>
              <a:rPr lang="en-US" altLang="zh-CN" dirty="0"/>
              <a:t>+</a:t>
            </a:r>
            <a:r>
              <a:rPr lang="zh-CN" altLang="en-US" dirty="0"/>
              <a:t>资金（三线拉升</a:t>
            </a:r>
            <a:r>
              <a:rPr lang="en-US" altLang="zh-CN" dirty="0"/>
              <a:t>/</a:t>
            </a:r>
            <a:r>
              <a:rPr lang="zh-CN" altLang="en-US" dirty="0"/>
              <a:t>超大单资金进攻）</a:t>
            </a:r>
            <a:r>
              <a:rPr lang="en-US" altLang="zh-CN" dirty="0"/>
              <a:t>+</a:t>
            </a:r>
            <a:r>
              <a:rPr lang="zh-CN" altLang="en-US" dirty="0"/>
              <a:t>金叉初期</a:t>
            </a:r>
          </a:p>
        </p:txBody>
      </p:sp>
    </p:spTree>
    <p:extLst>
      <p:ext uri="{BB962C8B-B14F-4D97-AF65-F5344CB8AC3E}">
        <p14:creationId xmlns:p14="http://schemas.microsoft.com/office/powerpoint/2010/main" val="9125468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mZlNWEyYjk1ZmQxZTAxMTM3YmI3YjdlYzA5MzM4M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  <p:tag name="PAMAINTYPE" val="4"/>
  <p:tag name="PATYPE" val="140"/>
  <p:tag name="PASUBTYPE" val="141"/>
  <p:tag name="RESOURCELIBID_SHAPE" val="2300"/>
  <p:tag name="RESOURCELIB_SHAPETYPE" val="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精讲主题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70F4C"/>
      </a:accent1>
      <a:accent2>
        <a:srgbClr val="ECD10A"/>
      </a:accent2>
      <a:accent3>
        <a:srgbClr val="1E0A94"/>
      </a:accent3>
      <a:accent4>
        <a:srgbClr val="074D93"/>
      </a:accent4>
      <a:accent5>
        <a:srgbClr val="57AADD"/>
      </a:accent5>
      <a:accent6>
        <a:srgbClr val="8EBFDB"/>
      </a:accent6>
      <a:hlink>
        <a:srgbClr val="F70F4C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alpha val="70000"/>
          </a:schemeClr>
        </a:solidFill>
        <a:ln>
          <a:noFill/>
        </a:ln>
      </a:spPr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1000"/>
          </a:spcBef>
          <a:defRPr dirty="0">
            <a:solidFill>
              <a:schemeClr val="tx1">
                <a:lumMod val="85000"/>
                <a:lumOff val="1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精讲主题" id="{BFB550E1-ACBE-413E-A97D-2E05940D34C5}" vid="{29AF6291-4B6D-40B4-82BE-5BE76205869C}"/>
    </a:ext>
  </a:extLst>
</a:theme>
</file>

<file path=ppt/theme/theme3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70F4C"/>
      </a:accent1>
      <a:accent2>
        <a:srgbClr val="ECD10A"/>
      </a:accent2>
      <a:accent3>
        <a:srgbClr val="1E0A94"/>
      </a:accent3>
      <a:accent4>
        <a:srgbClr val="074D93"/>
      </a:accent4>
      <a:accent5>
        <a:srgbClr val="57AADD"/>
      </a:accent5>
      <a:accent6>
        <a:srgbClr val="8EBFDB"/>
      </a:accent6>
      <a:hlink>
        <a:srgbClr val="F70F4C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alpha val="70000"/>
          </a:schemeClr>
        </a:solidFill>
        <a:ln>
          <a:noFill/>
        </a:ln>
      </a:spPr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1000"/>
          </a:spcBef>
          <a:defRPr dirty="0">
            <a:solidFill>
              <a:schemeClr val="tx1">
                <a:lumMod val="85000"/>
                <a:lumOff val="15000"/>
              </a:schemeClr>
            </a:solidFill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11796</TotalTime>
  <Words>1654</Words>
  <Application>Microsoft Office PowerPoint</Application>
  <PresentationFormat>宽屏</PresentationFormat>
  <Paragraphs>218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Hiragino Sans GB</vt:lpstr>
      <vt:lpstr>等线</vt:lpstr>
      <vt:lpstr>思源黑体 CN Heavy</vt:lpstr>
      <vt:lpstr>思源黑体 CN Normal</vt:lpstr>
      <vt:lpstr>Microsoft YaHei</vt:lpstr>
      <vt:lpstr>Microsoft YaHei</vt:lpstr>
      <vt:lpstr>Arial</vt:lpstr>
      <vt:lpstr>Calibri</vt:lpstr>
      <vt:lpstr>Roboto</vt:lpstr>
      <vt:lpstr>Segoe UI</vt:lpstr>
      <vt:lpstr>Wingdings</vt:lpstr>
      <vt:lpstr>Office 主题​​</vt:lpstr>
      <vt:lpstr>精讲主题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 猪肠</cp:lastModifiedBy>
  <cp:revision>531</cp:revision>
  <dcterms:created xsi:type="dcterms:W3CDTF">2019-06-19T02:08:00Z</dcterms:created>
  <dcterms:modified xsi:type="dcterms:W3CDTF">2022-12-02T02:29:06Z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EBF8DB5FD94B49F7B17BC65F9BA08668</vt:lpwstr>
  </property>
</Properties>
</file>