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587" r:id="rId8"/>
    <p:sldId id="1613" r:id="rId9"/>
    <p:sldId id="1639" r:id="rId10"/>
    <p:sldId id="1640" r:id="rId11"/>
    <p:sldId id="607" r:id="rId12"/>
    <p:sldId id="1616" r:id="rId13"/>
    <p:sldId id="1625" r:id="rId14"/>
    <p:sldId id="1631" r:id="rId15"/>
    <p:sldId id="1632" r:id="rId16"/>
    <p:sldId id="1633" r:id="rId17"/>
    <p:sldId id="1634" r:id="rId18"/>
    <p:sldId id="1569" r:id="rId19"/>
    <p:sldId id="1641" r:id="rId20"/>
    <p:sldId id="614" r:id="rId21"/>
    <p:sldId id="615" r:id="rId22"/>
    <p:sldId id="635" r:id="rId23"/>
    <p:sldId id="616" r:id="rId24"/>
    <p:sldId id="1655" r:id="rId25"/>
    <p:sldId id="1656" r:id="rId26"/>
    <p:sldId id="1657" r:id="rId27"/>
    <p:sldId id="1658" r:id="rId28"/>
    <p:sldId id="1553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86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30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8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6.xml"/><Relationship Id="rId6" Type="http://schemas.openxmlformats.org/officeDocument/2006/relationships/image" Target="../media/image39.png"/><Relationship Id="rId5" Type="http://schemas.openxmlformats.org/officeDocument/2006/relationships/tags" Target="../tags/tag65.xml"/><Relationship Id="rId4" Type="http://schemas.openxmlformats.org/officeDocument/2006/relationships/image" Target="../media/image38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71.xml"/><Relationship Id="rId7" Type="http://schemas.openxmlformats.org/officeDocument/2006/relationships/image" Target="../media/image42.png"/><Relationship Id="rId6" Type="http://schemas.openxmlformats.org/officeDocument/2006/relationships/tags" Target="../tags/tag70.xml"/><Relationship Id="rId5" Type="http://schemas.openxmlformats.org/officeDocument/2006/relationships/image" Target="../media/image41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2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跨年布局，选对主题①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资金炒作，热点轮动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955" y="815340"/>
            <a:ext cx="9968865" cy="5681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AI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应用端及产业链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295" y="1004570"/>
            <a:ext cx="6810375" cy="2124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" y="3206750"/>
            <a:ext cx="6810375" cy="2716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28295" y="595376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FF0000"/>
                </a:solidFill>
              </a:rPr>
              <a:t>---</a:t>
            </a:r>
            <a:r>
              <a:rPr lang="zh-CN" altLang="en-US" sz="1400">
                <a:solidFill>
                  <a:srgbClr val="FF0000"/>
                </a:solidFill>
              </a:rPr>
              <a:t>信息来源于证券时报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14895" y="2121535"/>
            <a:ext cx="4502150" cy="222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传媒和计算机归结</a:t>
            </a:r>
            <a:r>
              <a:rPr lang="en-US" altLang="zh-CN"/>
              <a:t>AI</a:t>
            </a:r>
            <a:r>
              <a:rPr lang="zh-CN" altLang="en-US"/>
              <a:t>应用，海外谷歌效应，阿里千问落地，都是比较积极的因素。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/>
              <a:t>AI</a:t>
            </a:r>
            <a:r>
              <a:rPr lang="zh-CN" altLang="en-US"/>
              <a:t>应用涉及产业链相关的核心股：</a:t>
            </a:r>
            <a:r>
              <a:rPr lang="en-US" altLang="zh-CN"/>
              <a:t>      </a:t>
            </a:r>
            <a:endParaRPr lang="en-US" altLang="zh-CN"/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后期能看看趋势的延续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有自己的熟悉股</a:t>
            </a:r>
            <a:r>
              <a:rPr lang="en-US" altLang="zh-CN"/>
              <a:t> </a:t>
            </a:r>
            <a:r>
              <a:rPr lang="zh-CN" altLang="en-US"/>
              <a:t>就放里面跟踪观察，老师认为还是以</a:t>
            </a:r>
            <a:r>
              <a:rPr lang="zh-CN" altLang="en-US">
                <a:highlight>
                  <a:srgbClr val="FFFF00"/>
                </a:highlight>
              </a:rPr>
              <a:t>低位启动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资金红</a:t>
            </a:r>
            <a:r>
              <a:rPr lang="zh-CN" altLang="en-US"/>
              <a:t>，或</a:t>
            </a:r>
            <a:r>
              <a:rPr lang="zh-CN" altLang="en-US">
                <a:highlight>
                  <a:srgbClr val="FFFF00"/>
                </a:highlight>
              </a:rPr>
              <a:t>首板涨停回踩</a:t>
            </a:r>
            <a:r>
              <a:rPr lang="zh-CN" altLang="en-US"/>
              <a:t>，比较适合当下行情。</a:t>
            </a:r>
            <a:r>
              <a:rPr lang="en-US" altLang="zh-CN"/>
              <a:t>  </a:t>
            </a:r>
            <a:r>
              <a:rPr lang="zh-CN" altLang="en-US">
                <a:highlight>
                  <a:srgbClr val="FFFF00"/>
                </a:highlight>
              </a:rPr>
              <a:t>只低吸不追高！！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95" y="4714875"/>
            <a:ext cx="4593590" cy="1208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535545" y="13830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highlight>
                  <a:srgbClr val="FFFF00"/>
                </a:highlight>
              </a:rPr>
              <a:t>AI</a:t>
            </a:r>
            <a:r>
              <a:rPr lang="zh-CN" altLang="en-US" sz="2400" b="1">
                <a:highlight>
                  <a:srgbClr val="FFFF00"/>
                </a:highlight>
              </a:rPr>
              <a:t>手机、</a:t>
            </a:r>
            <a:r>
              <a:rPr lang="en-US" altLang="zh-CN" sz="2400" b="1">
                <a:highlight>
                  <a:srgbClr val="FFFF00"/>
                </a:highlight>
              </a:rPr>
              <a:t>AI</a:t>
            </a:r>
            <a:r>
              <a:rPr lang="zh-CN" altLang="en-US" sz="2400" b="1">
                <a:highlight>
                  <a:srgbClr val="FFFF00"/>
                </a:highlight>
              </a:rPr>
              <a:t>眼镜、</a:t>
            </a:r>
            <a:r>
              <a:rPr lang="en-US" altLang="zh-CN" sz="2400" b="1">
                <a:highlight>
                  <a:srgbClr val="FFFF00"/>
                </a:highlight>
              </a:rPr>
              <a:t>AI</a:t>
            </a:r>
            <a:r>
              <a:rPr lang="zh-CN" altLang="en-US" sz="2400" b="1">
                <a:highlight>
                  <a:srgbClr val="FFFF00"/>
                </a:highlight>
              </a:rPr>
              <a:t>玩具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815975"/>
            <a:ext cx="10532110" cy="5704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AI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应用端及产业链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970" y="815975"/>
            <a:ext cx="2345690" cy="1678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军工（航天航空）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0245" y="1342390"/>
            <a:ext cx="5596890" cy="4355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从军工的逻辑看，大安全自不用多说，重要性不亚于科技自强。在刚出炉的</a:t>
            </a:r>
            <a:r>
              <a:rPr lang="zh-CN" altLang="en-US">
                <a:highlight>
                  <a:srgbClr val="FFFF00"/>
                </a:highlight>
              </a:rPr>
              <a:t>十五五规划建议中</a:t>
            </a:r>
            <a:r>
              <a:rPr lang="zh-CN" altLang="en-US"/>
              <a:t>，就特别强调了要推进安全体系现代化，确保实现</a:t>
            </a:r>
            <a:r>
              <a:rPr lang="en-US" altLang="zh-CN"/>
              <a:t>2027</a:t>
            </a:r>
            <a:r>
              <a:rPr lang="zh-CN" altLang="en-US"/>
              <a:t>年的建军百年目标。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从眼下更具体的角度看，明年作为十五五的开局年，一方面将延续完成十四五的积压订单，另外新规划的订单也会陆续下达，内需动力依然强劲。而外需方面，在目前国际的局势下，军贸市场的拓展也值得关注。一内一外的叠加，将带动产业景气度的延续。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在军工板块中，我们更加关注</a:t>
            </a:r>
            <a:r>
              <a:rPr lang="zh-CN" altLang="en-US">
                <a:highlight>
                  <a:srgbClr val="FFFF00"/>
                </a:highlight>
              </a:rPr>
              <a:t>航空航天</a:t>
            </a:r>
            <a:r>
              <a:rPr lang="zh-CN" altLang="en-US"/>
              <a:t>这一方向，因为无论从</a:t>
            </a:r>
            <a:r>
              <a:rPr lang="zh-CN" altLang="en-US">
                <a:highlight>
                  <a:srgbClr val="FFFF00"/>
                </a:highlight>
              </a:rPr>
              <a:t>实战的制空权</a:t>
            </a:r>
            <a:r>
              <a:rPr lang="zh-CN" altLang="en-US"/>
              <a:t>角度，还是在</a:t>
            </a:r>
            <a:r>
              <a:rPr lang="zh-CN" altLang="en-US">
                <a:highlight>
                  <a:srgbClr val="FFFF00"/>
                </a:highlight>
              </a:rPr>
              <a:t>商业发展</a:t>
            </a:r>
            <a:r>
              <a:rPr lang="zh-CN" altLang="en-US"/>
              <a:t>方面，都更具备想象力。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7055" y="1387475"/>
            <a:ext cx="4247515" cy="43103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军工（航天航空）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798830"/>
            <a:ext cx="10546715" cy="5712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970" y="815975"/>
            <a:ext cx="2345690" cy="16789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6445" y="824865"/>
            <a:ext cx="10155555" cy="5682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0" y="824865"/>
            <a:ext cx="52762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比如</a:t>
            </a:r>
            <a:r>
              <a:rPr lang="en-US" altLang="zh-CN" b="1">
                <a:highlight>
                  <a:srgbClr val="FFFF00"/>
                </a:highlight>
              </a:rPr>
              <a:t>11.21</a:t>
            </a:r>
            <a:r>
              <a:rPr lang="zh-CN" altLang="en-US" b="1">
                <a:highlight>
                  <a:srgbClr val="FFFF00"/>
                </a:highlight>
              </a:rPr>
              <a:t>号周五，大盘平均股价单日跌幅</a:t>
            </a:r>
            <a:r>
              <a:rPr lang="en-US" altLang="en-US" b="1">
                <a:highlight>
                  <a:srgbClr val="FFFF00"/>
                </a:highlight>
              </a:rPr>
              <a:t>↓</a:t>
            </a:r>
            <a:r>
              <a:rPr lang="en-US" altLang="zh-CN" b="1">
                <a:highlight>
                  <a:srgbClr val="FFFF00"/>
                </a:highlight>
              </a:rPr>
              <a:t>3.67%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再看看</a:t>
            </a:r>
            <a:r>
              <a:rPr lang="en-US" altLang="en-US" b="1">
                <a:highlight>
                  <a:srgbClr val="FFFF00"/>
                </a:highlight>
              </a:rPr>
              <a:t> </a:t>
            </a:r>
            <a:r>
              <a:rPr lang="zh-CN" altLang="en-US" b="1">
                <a:highlight>
                  <a:srgbClr val="FFFF00"/>
                </a:highlight>
              </a:rPr>
              <a:t>策略跟投情况：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金玉满堂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r>
              <a:rPr lang="zh-CN" altLang="en-US" b="1">
                <a:highlight>
                  <a:srgbClr val="FFFF00"/>
                </a:highlight>
              </a:rPr>
              <a:t>周五回撤</a:t>
            </a:r>
            <a:r>
              <a:rPr lang="en-US" altLang="en-US" b="1">
                <a:highlight>
                  <a:srgbClr val="FFFF00"/>
                </a:highlight>
              </a:rPr>
              <a:t> </a:t>
            </a:r>
            <a:r>
              <a:rPr lang="en-US" altLang="zh-CN" b="1">
                <a:highlight>
                  <a:srgbClr val="FFFF00"/>
                </a:highlight>
              </a:rPr>
              <a:t>-0.63%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endParaRPr lang="en-US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富贵盈门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r>
              <a:rPr lang="zh-CN" altLang="en-US" b="1">
                <a:highlight>
                  <a:srgbClr val="FFFF00"/>
                </a:highlight>
              </a:rPr>
              <a:t>周五回撤</a:t>
            </a:r>
            <a:r>
              <a:rPr lang="en-US" altLang="en-US" b="1">
                <a:highlight>
                  <a:srgbClr val="FFFF00"/>
                </a:highlight>
              </a:rPr>
              <a:t> </a:t>
            </a:r>
            <a:r>
              <a:rPr lang="en-US" altLang="zh-CN" b="1">
                <a:highlight>
                  <a:srgbClr val="FFFF00"/>
                </a:highlight>
              </a:rPr>
              <a:t>-0.48%</a:t>
            </a:r>
            <a:r>
              <a:rPr lang="en-US" altLang="en-US" b="1">
                <a:highlight>
                  <a:srgbClr val="FFFF00"/>
                </a:highlight>
              </a:rPr>
              <a:t>    </a:t>
            </a:r>
            <a:endParaRPr lang="en-US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福禄双全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r>
              <a:rPr lang="zh-CN" altLang="en-US" b="1">
                <a:highlight>
                  <a:srgbClr val="FFFF00"/>
                </a:highlight>
              </a:rPr>
              <a:t>周五回撤</a:t>
            </a:r>
            <a:r>
              <a:rPr lang="en-US" altLang="en-US" b="1">
                <a:highlight>
                  <a:srgbClr val="FFFF00"/>
                </a:highlight>
              </a:rPr>
              <a:t> </a:t>
            </a:r>
            <a:r>
              <a:rPr lang="en-US" altLang="zh-CN" b="1">
                <a:highlight>
                  <a:srgbClr val="FFFF00"/>
                </a:highlight>
              </a:rPr>
              <a:t>-0.55%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endParaRPr lang="en-US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财源广进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r>
              <a:rPr lang="zh-CN" altLang="en-US" b="1">
                <a:highlight>
                  <a:srgbClr val="FFFF00"/>
                </a:highlight>
              </a:rPr>
              <a:t>周五回撤</a:t>
            </a:r>
            <a:r>
              <a:rPr lang="en-US" altLang="zh-CN" b="1">
                <a:highlight>
                  <a:srgbClr val="FFFF00"/>
                </a:highlight>
              </a:rPr>
              <a:t>-0.62%</a:t>
            </a:r>
            <a:r>
              <a:rPr lang="en-US" altLang="en-US" b="1">
                <a:highlight>
                  <a:srgbClr val="FFFF00"/>
                </a:highlight>
              </a:rPr>
              <a:t>  </a:t>
            </a:r>
            <a:endParaRPr lang="en-US" altLang="en-US" b="1">
              <a:highlight>
                <a:srgbClr val="FFFF00"/>
              </a:highlight>
            </a:endParaRPr>
          </a:p>
          <a:p>
            <a:endParaRPr lang="zh-CN" altLang="en-US" sz="12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3595" y="69850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策略跟投，享受慢牛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0" y="2499360"/>
            <a:ext cx="4252595" cy="883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200" b="1">
                <a:highlight>
                  <a:srgbClr val="FFFF00"/>
                </a:highlight>
                <a:sym typeface="+mn-ea"/>
              </a:rPr>
              <a:t>---</a:t>
            </a:r>
            <a:r>
              <a:rPr lang="zh-CN" altLang="en-US" sz="1200" b="1">
                <a:highlight>
                  <a:srgbClr val="FFFF00"/>
                </a:highlight>
                <a:sym typeface="+mn-ea"/>
              </a:rPr>
              <a:t>综上，策略全自动</a:t>
            </a:r>
            <a:r>
              <a:rPr lang="en-US" altLang="en-US" sz="1200" b="1">
                <a:highlight>
                  <a:srgbClr val="FFFF00"/>
                </a:highlight>
                <a:sym typeface="+mn-ea"/>
              </a:rPr>
              <a:t> </a:t>
            </a:r>
            <a:r>
              <a:rPr lang="zh-CN" altLang="en-US" sz="1200" b="1">
                <a:highlight>
                  <a:srgbClr val="FFFF00"/>
                </a:highlight>
                <a:sym typeface="+mn-ea"/>
              </a:rPr>
              <a:t>对比大盘下跌</a:t>
            </a:r>
            <a:r>
              <a:rPr lang="en-US" altLang="en-US" sz="1200" b="1">
                <a:highlight>
                  <a:srgbClr val="FFFF00"/>
                </a:highlight>
                <a:sym typeface="+mn-ea"/>
              </a:rPr>
              <a:t> </a:t>
            </a:r>
            <a:r>
              <a:rPr lang="zh-CN" altLang="en-US" sz="1200" b="1">
                <a:highlight>
                  <a:srgbClr val="FFFF00"/>
                </a:highlight>
                <a:sym typeface="+mn-ea"/>
              </a:rPr>
              <a:t>是远远小得小，说明量化控制回撤更好，且当市场企稳反弹，策略跟投又会进入阶段创新高。</a:t>
            </a:r>
            <a:r>
              <a:rPr lang="en-US" altLang="en-US" sz="1200" b="1">
                <a:highlight>
                  <a:srgbClr val="FFFF00"/>
                </a:highlight>
                <a:sym typeface="+mn-ea"/>
              </a:rPr>
              <a:t> </a:t>
            </a:r>
            <a:r>
              <a:rPr lang="zh-CN" altLang="en-US" sz="1200" b="1">
                <a:highlight>
                  <a:srgbClr val="FFFF00"/>
                </a:highlight>
                <a:sym typeface="+mn-ea"/>
              </a:rPr>
              <a:t>量化往往适应市场反应更快！避免人为主观判断</a:t>
            </a:r>
            <a:endParaRPr lang="zh-CN" altLang="en-US" sz="1200" b="1">
              <a:highlight>
                <a:srgbClr val="FFFF00"/>
              </a:highlight>
            </a:endParaRPr>
          </a:p>
          <a:p>
            <a:endParaRPr lang="zh-CN" altLang="en-US" sz="12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主题方向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6503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7475"/>
            <a:ext cx="12191365" cy="7112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宽幅震荡，布局未来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0490" y="4365625"/>
            <a:ext cx="8888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大盘金叉反弹</a:t>
            </a:r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天，冲高只降不加，或买阴卖阳；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优先做控盘反复，流动资金翻红，短线强者恒强；中线低吸高抛波段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35" y="762635"/>
            <a:ext cx="10611485" cy="5748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545070" y="39141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赚认知内的钱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80%</a:t>
            </a:r>
            <a:r>
              <a:rPr lang="zh-CN" altLang="en-US">
                <a:highlight>
                  <a:srgbClr val="FFFF00"/>
                </a:highlight>
              </a:rPr>
              <a:t>时间在等待，</a:t>
            </a:r>
            <a:r>
              <a:rPr lang="en-US" altLang="zh-CN">
                <a:highlight>
                  <a:srgbClr val="FFFF00"/>
                </a:highlight>
              </a:rPr>
              <a:t>20%</a:t>
            </a:r>
            <a:r>
              <a:rPr lang="zh-CN" altLang="en-US">
                <a:highlight>
                  <a:srgbClr val="FFFF00"/>
                </a:highlight>
              </a:rPr>
              <a:t>时间在交易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紧密陪伴的重要性！超跌反弹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结束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070" y="1824990"/>
            <a:ext cx="3188335" cy="2994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3322320"/>
            <a:ext cx="3200400" cy="1714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90" y="2490470"/>
            <a:ext cx="4197985" cy="1877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815" y="1915795"/>
            <a:ext cx="3766185" cy="2360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82650" y="59531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11 </a:t>
            </a:r>
            <a:r>
              <a:rPr lang="zh-CN" altLang="en-US">
                <a:highlight>
                  <a:srgbClr val="FFFF00"/>
                </a:highlight>
              </a:rPr>
              <a:t>提醒执行降仓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上箭头 8"/>
          <p:cNvSpPr/>
          <p:nvPr/>
        </p:nvSpPr>
        <p:spPr>
          <a:xfrm>
            <a:off x="1651635" y="5311775"/>
            <a:ext cx="751205" cy="52260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639945" y="5934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19 </a:t>
            </a:r>
            <a:r>
              <a:rPr lang="zh-CN" altLang="en-US">
                <a:highlight>
                  <a:srgbClr val="FFFF00"/>
                </a:highlight>
              </a:rPr>
              <a:t>牛线下移闪现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躲过大跌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上箭头 10"/>
          <p:cNvSpPr/>
          <p:nvPr/>
        </p:nvSpPr>
        <p:spPr>
          <a:xfrm>
            <a:off x="5801995" y="5292725"/>
            <a:ext cx="751205" cy="52260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613775" y="5934075"/>
            <a:ext cx="3578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24 </a:t>
            </a:r>
            <a:r>
              <a:rPr lang="zh-CN" altLang="en-US">
                <a:highlight>
                  <a:srgbClr val="FFFF00"/>
                </a:highlight>
              </a:rPr>
              <a:t>超跌反弹第一时间练手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上箭头 13"/>
          <p:cNvSpPr/>
          <p:nvPr/>
        </p:nvSpPr>
        <p:spPr>
          <a:xfrm>
            <a:off x="9806305" y="5292725"/>
            <a:ext cx="736600" cy="52260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815" y="4276725"/>
            <a:ext cx="3766820" cy="626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号角起！准备好！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530" y="980440"/>
            <a:ext cx="5753100" cy="5097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38340" y="2522855"/>
            <a:ext cx="406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12</a:t>
            </a:r>
            <a:r>
              <a:rPr lang="zh-CN" altLang="en-US" b="1"/>
              <a:t>月</a:t>
            </a:r>
            <a:r>
              <a:rPr lang="en-US" altLang="zh-CN" b="1"/>
              <a:t>2</a:t>
            </a:r>
            <a:r>
              <a:rPr lang="zh-CN" altLang="en-US" b="1"/>
              <a:t>日，</a:t>
            </a:r>
            <a:r>
              <a:rPr lang="en-US" altLang="zh-CN" b="1"/>
              <a:t> </a:t>
            </a:r>
            <a:r>
              <a:rPr lang="zh-CN" altLang="en-US" b="1"/>
              <a:t>今天大盘日线死叉第一天，进入二次回落，下个大盘金叉，或许就是年底做跨年行情</a:t>
            </a:r>
            <a:r>
              <a:rPr lang="en-US" altLang="zh-CN" b="1"/>
              <a:t> </a:t>
            </a:r>
            <a:r>
              <a:rPr lang="zh-CN" altLang="en-US" b="1"/>
              <a:t>我们考虑分批进场</a:t>
            </a:r>
            <a:r>
              <a:rPr lang="en-US" altLang="zh-CN" b="1"/>
              <a:t> </a:t>
            </a:r>
            <a:r>
              <a:rPr lang="zh-CN" altLang="en-US" b="1"/>
              <a:t>最好的区域。</a:t>
            </a:r>
            <a:r>
              <a:rPr lang="en-US" altLang="zh-CN" b="1"/>
              <a:t>    </a:t>
            </a:r>
            <a:r>
              <a:rPr lang="zh-CN" altLang="en-US" b="1"/>
              <a:t>期待平均股价能给</a:t>
            </a:r>
            <a:endParaRPr lang="zh-CN" altLang="en-US" b="1"/>
          </a:p>
          <a:p>
            <a:r>
              <a:rPr lang="en-US" altLang="zh-CN" b="1"/>
              <a:t>2</a:t>
            </a:r>
            <a:r>
              <a:rPr lang="zh-CN" altLang="en-US" b="1"/>
              <a:t>个点中阴线，</a:t>
            </a:r>
            <a:r>
              <a:rPr lang="en-US" altLang="zh-CN" b="1"/>
              <a:t> </a:t>
            </a:r>
            <a:r>
              <a:rPr lang="zh-CN" altLang="en-US" b="1"/>
              <a:t>然后激进的尝试动手，稳健的在下一个日线金叉</a:t>
            </a:r>
            <a:r>
              <a:rPr lang="en-US" altLang="zh-CN" b="1"/>
              <a:t> </a:t>
            </a:r>
            <a:r>
              <a:rPr lang="zh-CN" altLang="en-US" b="1"/>
              <a:t>分批进场！</a:t>
            </a:r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7585" y="6132195"/>
            <a:ext cx="8834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sym typeface="+mn-ea"/>
              </a:rPr>
              <a:t>本来可以从从容容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 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游刃有余的底部低吸，非要明年匆匆忙忙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 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连滚带爬的加速追高！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底部启动，计划交易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78940"/>
            <a:ext cx="4547235" cy="2583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0" y="4439285"/>
            <a:ext cx="4539615" cy="1186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40" y="1238885"/>
            <a:ext cx="650938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813415" y="2684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78620" y="43700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海洋低位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40070" y="4622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滚动业绩较好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28100" y="5542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底部</a:t>
            </a:r>
            <a:r>
              <a:rPr lang="zh-CN">
                <a:highlight>
                  <a:srgbClr val="FFFF00"/>
                </a:highlight>
                <a:sym typeface="+mn-ea"/>
              </a:rPr>
              <a:t>资金</a:t>
            </a:r>
            <a:r>
              <a:rPr lang="zh-CN">
                <a:highlight>
                  <a:srgbClr val="FFFF00"/>
                </a:highlight>
              </a:rPr>
              <a:t>活跃</a:t>
            </a:r>
            <a:endParaRPr 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802640"/>
            <a:ext cx="10404475" cy="5702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主题方向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2126</Words>
  <Application>WPS 演示</Application>
  <PresentationFormat>宽屏</PresentationFormat>
  <Paragraphs>161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1882</cp:revision>
  <dcterms:created xsi:type="dcterms:W3CDTF">2019-06-19T02:08:00Z</dcterms:created>
  <dcterms:modified xsi:type="dcterms:W3CDTF">2025-12-02T09:33:44Z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98B0645011BC43B0BFB9BFC8374894E3</vt:lpwstr>
  </property>
</Properties>
</file>