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68" r:id="rId2"/>
    <p:sldId id="877" r:id="rId3"/>
    <p:sldId id="1230" r:id="rId4"/>
    <p:sldId id="1252" r:id="rId5"/>
    <p:sldId id="1234" r:id="rId6"/>
    <p:sldId id="1162" r:id="rId7"/>
    <p:sldId id="1173" r:id="rId8"/>
    <p:sldId id="1232" r:id="rId9"/>
    <p:sldId id="1224" r:id="rId10"/>
    <p:sldId id="1258" r:id="rId11"/>
    <p:sldId id="1163" r:id="rId12"/>
    <p:sldId id="1259" r:id="rId13"/>
    <p:sldId id="1201" r:id="rId14"/>
    <p:sldId id="1248" r:id="rId15"/>
    <p:sldId id="1255" r:id="rId16"/>
    <p:sldId id="1256" r:id="rId17"/>
    <p:sldId id="1245" r:id="rId18"/>
    <p:sldId id="1251" r:id="rId19"/>
    <p:sldId id="1174" r:id="rId20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52"/>
            <p14:sldId id="1234"/>
            <p14:sldId id="1162"/>
            <p14:sldId id="1173"/>
            <p14:sldId id="1232"/>
            <p14:sldId id="1224"/>
            <p14:sldId id="1258"/>
            <p14:sldId id="1163"/>
            <p14:sldId id="1259"/>
            <p14:sldId id="1201"/>
            <p14:sldId id="1248"/>
          </p14:sldIdLst>
        </p14:section>
        <p14:section name="无标题节" id="{5F52EC0A-C796-4C5F-8D81-8C50DD54411E}">
          <p14:sldIdLst>
            <p14:sldId id="1255"/>
            <p14:sldId id="1256"/>
            <p14:sldId id="1245"/>
            <p14:sldId id="1251"/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3FA"/>
    <a:srgbClr val="FFFA9D"/>
    <a:srgbClr val="FD263F"/>
    <a:srgbClr val="CD0318"/>
    <a:srgbClr val="C00000"/>
    <a:srgbClr val="F31BF3"/>
    <a:srgbClr val="E62D34"/>
    <a:srgbClr val="FFFFFF"/>
    <a:srgbClr val="ED000E"/>
    <a:srgbClr val="FF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5558" autoAdjust="0"/>
  </p:normalViewPr>
  <p:slideViewPr>
    <p:cSldViewPr snapToGrid="0" showGuides="1">
      <p:cViewPr varScale="1">
        <p:scale>
          <a:sx n="105" d="100"/>
          <a:sy n="105" d="100"/>
        </p:scale>
        <p:origin x="1230" y="834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416181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无量上涨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市场还是求稳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626478" cy="899739"/>
            <a:chOff x="3498844" y="5502275"/>
            <a:chExt cx="4626478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400281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2024/12/30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A8F99484-CA74-4524-80DD-E10397ED3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每当龙虎大跌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3BB0CAD-4D08-4EAF-AB21-02E9AA60CE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5920" y="5808942"/>
            <a:ext cx="8900160" cy="544401"/>
          </a:xfrm>
        </p:spPr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</a:rPr>
              <a:t>当龙虎炒作连续</a:t>
            </a:r>
            <a:r>
              <a:rPr lang="en-US" altLang="zh-CN" dirty="0">
                <a:solidFill>
                  <a:srgbClr val="C00000"/>
                </a:solidFill>
              </a:rPr>
              <a:t>2</a:t>
            </a:r>
            <a:r>
              <a:rPr lang="zh-CN" altLang="en-US" dirty="0">
                <a:solidFill>
                  <a:srgbClr val="C00000"/>
                </a:solidFill>
              </a:rPr>
              <a:t>天以上弱势时，寻找游资被套，等待金叉布局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626F0A83-743B-4692-A376-4534564949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4364763" y="1827101"/>
            <a:ext cx="6663600" cy="3733200"/>
          </a:xfr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40AB0D8-8C18-4EBB-BC27-2EE2AB7AD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065" b="37273"/>
          <a:stretch/>
        </p:blipFill>
        <p:spPr>
          <a:xfrm>
            <a:off x="1127126" y="1845919"/>
            <a:ext cx="2972434" cy="1384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4799974-02F2-43DE-B22E-278E9859E7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 b="2319"/>
          <a:stretch/>
        </p:blipFill>
        <p:spPr>
          <a:xfrm>
            <a:off x="1127125" y="3429000"/>
            <a:ext cx="2970198" cy="18745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08523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3D11C9D5-7C0A-4EE5-97B6-9EBEA1616129}"/>
              </a:ext>
            </a:extLst>
          </p:cNvPr>
          <p:cNvGrpSpPr/>
          <p:nvPr/>
        </p:nvGrpSpPr>
        <p:grpSpPr>
          <a:xfrm>
            <a:off x="826851" y="0"/>
            <a:ext cx="10538297" cy="6858000"/>
            <a:chOff x="826851" y="0"/>
            <a:chExt cx="10538297" cy="68580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F5546E8-8551-4D4A-9841-6DA040F4D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6851" y="0"/>
              <a:ext cx="10538297" cy="6858000"/>
            </a:xfrm>
            <a:prstGeom prst="rect">
              <a:avLst/>
            </a:prstGeom>
          </p:spPr>
        </p:pic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77AFC07E-B1D9-4354-9F48-42BE6231CCE2}"/>
                </a:ext>
              </a:extLst>
            </p:cNvPr>
            <p:cNvSpPr/>
            <p:nvPr/>
          </p:nvSpPr>
          <p:spPr>
            <a:xfrm>
              <a:off x="6533069" y="622071"/>
              <a:ext cx="3440784" cy="952107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①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软件研究院→大咖圈子→搜索 “龙虎淘金圈”，点个关注不迷路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CE02011F-280D-41EE-8D2E-BB49DDC6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0428" y="113122"/>
              <a:ext cx="2044066" cy="2506082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178CB7BD-D413-483D-8D20-9EBF1EC1CDBC}"/>
                </a:ext>
              </a:extLst>
            </p:cNvPr>
            <p:cNvSpPr/>
            <p:nvPr/>
          </p:nvSpPr>
          <p:spPr>
            <a:xfrm>
              <a:off x="5714212" y="2792691"/>
              <a:ext cx="4344188" cy="2118674"/>
            </a:xfrm>
            <a:prstGeom prst="roundRect">
              <a:avLst/>
            </a:prstGeom>
            <a:solidFill>
              <a:schemeClr val="tx1">
                <a:alpha val="64000"/>
              </a:scheme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②</a:t>
              </a:r>
              <a:endParaRPr lang="en-US" altLang="zh-CN" sz="1600" kern="0" dirty="0">
                <a:solidFill>
                  <a:srgbClr val="FFFA9D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「直播」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盘中图文直播，交流阵地</a:t>
              </a:r>
              <a:endPara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「观点」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龙虎相关文章（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A9D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置顶篇有学习指引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）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「课程」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直播回放、精品课程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「内参」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每周二上午更新，选股策略</a:t>
              </a:r>
              <a:endPara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endParaRPr>
            </a:p>
            <a:p>
              <a:pPr marL="0" marR="0" indent="0" algn="just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「问股</a:t>
              </a:r>
              <a:r>
                <a:rPr lang="en-US" altLang="zh-CN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-</a:t>
              </a:r>
              <a:r>
                <a:rPr lang="zh-CN" altLang="en-US" sz="1600" kern="0" dirty="0">
                  <a:solidFill>
                    <a:srgbClr val="FFFA9D"/>
                  </a:solidFill>
                  <a:latin typeface="Arial" panose="020B0604020202020204"/>
                  <a:ea typeface="微软雅黑" panose="020B0503020204020204" charset="-122"/>
                </a:rPr>
                <a:t>短视频」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悬赏提问；短视频学习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256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423E3B-467B-419C-AA73-070E63145E47}"/>
              </a:ext>
            </a:extLst>
          </p:cNvPr>
          <p:cNvSpPr/>
          <p:nvPr/>
        </p:nvSpPr>
        <p:spPr>
          <a:xfrm>
            <a:off x="8210551" y="2286001"/>
            <a:ext cx="3440979" cy="2568510"/>
          </a:xfrm>
          <a:prstGeom prst="rect">
            <a:avLst/>
          </a:prstGeom>
          <a:solidFill>
            <a:srgbClr val="CD0318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B6248-9366-41A3-B9CF-236BE235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0"/>
          <a:stretch/>
        </p:blipFill>
        <p:spPr>
          <a:xfrm>
            <a:off x="8436792" y="2656594"/>
            <a:ext cx="2988496" cy="772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DB550A-95B5-4333-B305-A4762CAA53E6}"/>
              </a:ext>
            </a:extLst>
          </p:cNvPr>
          <p:cNvSpPr txBox="1"/>
          <p:nvPr/>
        </p:nvSpPr>
        <p:spPr>
          <a:xfrm>
            <a:off x="8559440" y="3570027"/>
            <a:ext cx="2743200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年度版首发钜惠！买即多送一个季度版，价值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168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元！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63D2BEA-C47D-4861-9FA3-4D62785747AC}"/>
              </a:ext>
            </a:extLst>
          </p:cNvPr>
          <p:cNvSpPr/>
          <p:nvPr/>
        </p:nvSpPr>
        <p:spPr>
          <a:xfrm>
            <a:off x="377072" y="4308048"/>
            <a:ext cx="3846136" cy="216895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C19E14-A2ED-4E2A-AFF6-88EADB386A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60" t="35295" r="34505" b="51333"/>
          <a:stretch/>
        </p:blipFill>
        <p:spPr>
          <a:xfrm>
            <a:off x="377072" y="5749894"/>
            <a:ext cx="1817183" cy="5184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9B2E7B-4817-4591-8A38-053E0DCB9A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61" t="78478" r="2692" b="1069"/>
          <a:stretch/>
        </p:blipFill>
        <p:spPr>
          <a:xfrm>
            <a:off x="2194255" y="5721349"/>
            <a:ext cx="2262189" cy="654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A4FB36E-C44A-480C-9D00-3B573FF46D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3878"/>
          <a:stretch/>
        </p:blipFill>
        <p:spPr>
          <a:xfrm>
            <a:off x="993775" y="4672707"/>
            <a:ext cx="2948278" cy="101271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71BFE6D-3363-42E6-A420-640E041EA129}"/>
              </a:ext>
            </a:extLst>
          </p:cNvPr>
          <p:cNvSpPr txBox="1"/>
          <p:nvPr/>
        </p:nvSpPr>
        <p:spPr>
          <a:xfrm>
            <a:off x="1127126" y="4308048"/>
            <a:ext cx="2365374" cy="45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000" spc="150" dirty="0">
                <a:solidFill>
                  <a:srgbClr val="FD263F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t>使用反馈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7C40E4-4953-4A18-B753-8F38C5F1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买卖注意事项</a:t>
            </a:r>
          </a:p>
        </p:txBody>
      </p:sp>
    </p:spTree>
    <p:extLst>
      <p:ext uri="{BB962C8B-B14F-4D97-AF65-F5344CB8AC3E}">
        <p14:creationId xmlns:p14="http://schemas.microsoft.com/office/powerpoint/2010/main" val="1900968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CFF8EEF-735F-40C4-9C9E-2A3242839A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提升捕捞季节成功率的方法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769614-4B8A-4FC0-A488-0260AA7EB7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922984"/>
            <a:ext cx="7820008" cy="1012991"/>
          </a:xfrm>
        </p:spPr>
        <p:txBody>
          <a:bodyPr/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选有资金炒作或有龙虎聚集的板块，选到优质强势股概率提升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B55DF62-BD89-4E11-B289-55680015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61823"/>
            <a:ext cx="4600000" cy="638095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FE44B67-2F14-4749-9817-903C21634E27}"/>
              </a:ext>
            </a:extLst>
          </p:cNvPr>
          <p:cNvSpPr/>
          <p:nvPr/>
        </p:nvSpPr>
        <p:spPr>
          <a:xfrm>
            <a:off x="6096000" y="5114575"/>
            <a:ext cx="2158240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商业零售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-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紫旗回档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1675D76-71D0-4B8C-8356-53934470AA05}"/>
              </a:ext>
            </a:extLst>
          </p:cNvPr>
          <p:cNvGrpSpPr/>
          <p:nvPr/>
        </p:nvGrpSpPr>
        <p:grpSpPr>
          <a:xfrm>
            <a:off x="1872689" y="1831658"/>
            <a:ext cx="3257535" cy="3923163"/>
            <a:chOff x="1872689" y="1831658"/>
            <a:chExt cx="3257535" cy="392316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1F721C7-868E-42A1-9B59-9112D3B71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2689" y="2343263"/>
              <a:ext cx="3257535" cy="1917557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694A701-B12E-421F-9712-B86A39BB8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2689" y="1831658"/>
              <a:ext cx="3257535" cy="3698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7A84BAD-9035-4AEB-93C0-A2555759B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4424"/>
            <a:stretch/>
          </p:blipFill>
          <p:spPr>
            <a:xfrm>
              <a:off x="1872689" y="4336146"/>
              <a:ext cx="3257535" cy="1046667"/>
            </a:xfrm>
            <a:prstGeom prst="rect">
              <a:avLst/>
            </a:prstGeom>
          </p:spPr>
        </p:pic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C7601BF-0134-4F8E-8400-44FBD44132D1}"/>
                </a:ext>
              </a:extLst>
            </p:cNvPr>
            <p:cNvSpPr/>
            <p:nvPr/>
          </p:nvSpPr>
          <p:spPr>
            <a:xfrm>
              <a:off x="1961273" y="3430629"/>
              <a:ext cx="2874678" cy="372008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传媒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/</a:t>
              </a: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机械设备</a:t>
              </a:r>
              <a:r>
                <a:rPr lang="en-US" altLang="zh-CN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-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紫旗突破熊线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D23ABAF7-5996-4809-97DC-6FE2EAA82412}"/>
                </a:ext>
              </a:extLst>
            </p:cNvPr>
            <p:cNvSpPr/>
            <p:nvPr/>
          </p:nvSpPr>
          <p:spPr>
            <a:xfrm>
              <a:off x="1872689" y="5382813"/>
              <a:ext cx="2158240" cy="372008"/>
            </a:xfrm>
            <a:prstGeom prst="roundRect">
              <a:avLst/>
            </a:prstGeom>
            <a:solidFill>
              <a:srgbClr val="C0000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金融科技</a:t>
              </a:r>
              <a:r>
                <a:rPr lang="en-US" altLang="zh-CN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-</a:t>
              </a:r>
              <a:r>
                <a:rPr lang="zh-CN" altLang="en-US" sz="1600" kern="0" dirty="0">
                  <a:solidFill>
                    <a:srgbClr val="FFFFFF"/>
                  </a:solidFill>
                  <a:latin typeface="Arial" panose="020B0604020202020204"/>
                  <a:ea typeface="微软雅黑" panose="020B0503020204020204" charset="-122"/>
                </a:rPr>
                <a:t>紫旗回档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16B19A76-4B05-4DD3-B37C-8B604B98E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811622"/>
            <a:ext cx="2303282" cy="8889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51E67D1-FEBF-4735-9F13-0CB8B00BBF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874"/>
          <a:stretch/>
        </p:blipFill>
        <p:spPr>
          <a:xfrm>
            <a:off x="6096000" y="2688136"/>
            <a:ext cx="2906598" cy="372008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D5407E39-1A98-4BD1-8D01-3D8C0044B58B}"/>
              </a:ext>
            </a:extLst>
          </p:cNvPr>
          <p:cNvSpPr/>
          <p:nvPr/>
        </p:nvSpPr>
        <p:spPr>
          <a:xfrm>
            <a:off x="6096000" y="3097847"/>
            <a:ext cx="2158240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机械设备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5FB3829-ABFD-43A1-A60E-7E818C8ED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369100"/>
            <a:ext cx="4546862" cy="5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24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哪些不轻易卖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4206"/>
            <a:ext cx="3634505" cy="16520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94" y="3594587"/>
            <a:ext cx="4468612" cy="258982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哪些要积极卖？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2180986" y="575393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高位死叉，多少减一减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A8E63C-086B-4384-9B60-1C78C6A8D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125" y="1884951"/>
            <a:ext cx="2201757" cy="3665832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86CEEF-CB51-4E1C-BB8D-AD6DDF28D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878" y="1882359"/>
            <a:ext cx="2242976" cy="367101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D3F0FC8-373E-41C7-B910-AE98FD3F5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88"/>
          <a:stretch/>
        </p:blipFill>
        <p:spPr>
          <a:xfrm>
            <a:off x="6273850" y="1882359"/>
            <a:ext cx="2201758" cy="367101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20B0B4-48D1-486A-A7FC-2A2CD622B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605" y="1878016"/>
            <a:ext cx="2201758" cy="367970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6C37059-79AD-43B4-984A-03A5B30613B6}"/>
              </a:ext>
            </a:extLst>
          </p:cNvPr>
          <p:cNvSpPr/>
          <p:nvPr/>
        </p:nvSpPr>
        <p:spPr>
          <a:xfrm>
            <a:off x="7406102" y="5750276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破位，跑为上计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329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894707"/>
            <a:ext cx="6403305" cy="3587559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683146" y="1894763"/>
            <a:ext cx="3345180" cy="3587504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712014" y="2053770"/>
            <a:ext cx="3228975" cy="339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1.27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万亿，缩量将近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亿，高质量的做多机会最好是稳定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1.5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万亿以上；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3346-3500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超过金叉完整周期（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天），且缩量的不好之处，是市场资金更求稳，进攻性不足。今天的龙虎状态还行，早盘有低吸进攻时机。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2240280" y="5858908"/>
            <a:ext cx="771144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536" y="2199802"/>
            <a:ext cx="2828641" cy="30433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行业：机械设备、电气设备、商业零售、建筑装饰、半导体元件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主题：算力（铜缆高速连接器）、大消费、人工智能、机器人、芯片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" b="1339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084C196E-614F-479E-988F-65080A2A8E81}"/>
              </a:ext>
            </a:extLst>
          </p:cNvPr>
          <p:cNvSpPr/>
          <p:nvPr/>
        </p:nvSpPr>
        <p:spPr>
          <a:xfrm>
            <a:off x="9907930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24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日出龙虎紫旗，追求更强的回档爆发（买卖操作：用三板斧）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757604" y="177478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518829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22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97025DB-662D-42ED-9787-915FED0E3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212440"/>
            <a:ext cx="1228639" cy="5847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占位符 10">
            <a:extLst>
              <a:ext uri="{FF2B5EF4-FFF2-40B4-BE49-F238E27FC236}">
                <a16:creationId xmlns:a16="http://schemas.microsoft.com/office/drawing/2014/main" id="{2E5FA165-1E07-4CFD-B5A8-92044E2E9C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50"/>
          <a:stretch/>
        </p:blipFill>
        <p:spPr>
          <a:xfrm>
            <a:off x="6196013" y="1876425"/>
            <a:ext cx="4832350" cy="376555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76"/>
          <a:stretch/>
        </p:blipFill>
        <p:spPr>
          <a:xfrm>
            <a:off x="1126232" y="1876425"/>
            <a:ext cx="4832350" cy="3765550"/>
          </a:xfrm>
        </p:spPr>
      </p:pic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日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12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22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6831</TotalTime>
  <Words>595</Words>
  <Application>Microsoft Office PowerPoint</Application>
  <PresentationFormat>宽屏</PresentationFormat>
  <Paragraphs>82</Paragraphs>
  <Slides>19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Roboto</vt:lpstr>
      <vt:lpstr>等线</vt:lpstr>
      <vt:lpstr>庞门正道标题体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猪肠 十二</cp:lastModifiedBy>
  <cp:revision>1701</cp:revision>
  <dcterms:created xsi:type="dcterms:W3CDTF">2019-06-19T02:08:00Z</dcterms:created>
  <dcterms:modified xsi:type="dcterms:W3CDTF">2024-12-30T09:10:32Z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