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868" r:id="rId2"/>
    <p:sldId id="877" r:id="rId3"/>
    <p:sldId id="1230" r:id="rId4"/>
    <p:sldId id="1252" r:id="rId5"/>
    <p:sldId id="1234" r:id="rId6"/>
    <p:sldId id="1162" r:id="rId7"/>
    <p:sldId id="1173" r:id="rId8"/>
    <p:sldId id="1232" r:id="rId9"/>
    <p:sldId id="1224" r:id="rId10"/>
    <p:sldId id="1253" r:id="rId11"/>
    <p:sldId id="1245" r:id="rId12"/>
    <p:sldId id="1251" r:id="rId13"/>
    <p:sldId id="1163" r:id="rId14"/>
    <p:sldId id="1154" r:id="rId15"/>
    <p:sldId id="1201" r:id="rId16"/>
    <p:sldId id="1248" r:id="rId17"/>
    <p:sldId id="1243" r:id="rId18"/>
    <p:sldId id="1174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52"/>
            <p14:sldId id="1234"/>
            <p14:sldId id="1162"/>
            <p14:sldId id="1173"/>
            <p14:sldId id="1232"/>
            <p14:sldId id="1224"/>
            <p14:sldId id="1253"/>
            <p14:sldId id="1245"/>
            <p14:sldId id="1251"/>
            <p14:sldId id="1163"/>
            <p14:sldId id="1154"/>
            <p14:sldId id="1201"/>
            <p14:sldId id="1248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318"/>
    <a:srgbClr val="C00000"/>
    <a:srgbClr val="4E83FA"/>
    <a:srgbClr val="F31BF3"/>
    <a:srgbClr val="E62D34"/>
    <a:srgbClr val="FFFA9D"/>
    <a:srgbClr val="FFFFFF"/>
    <a:srgbClr val="ED000E"/>
    <a:srgbClr val="FF4E00"/>
    <a:srgbClr val="FF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5558" autoAdjust="0"/>
  </p:normalViewPr>
  <p:slideViewPr>
    <p:cSldViewPr snapToGrid="0" showGuides="1">
      <p:cViewPr varScale="1">
        <p:scale>
          <a:sx n="102" d="100"/>
          <a:sy n="102" d="100"/>
        </p:scale>
        <p:origin x="1272" y="-24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紫旗破熊线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挖掘更强股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2024/12/3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E6D371E-9892-420B-B1A6-20BCDA950C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如何找跨年强势股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90BA1C8-C12A-4309-9F1E-F8CC29E4A1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1063" y="5354223"/>
            <a:ext cx="5372896" cy="340405"/>
          </a:xfrm>
        </p:spPr>
        <p:txBody>
          <a:bodyPr/>
          <a:lstStyle/>
          <a:p>
            <a:r>
              <a:rPr lang="en-US" altLang="zh-CN" dirty="0"/>
              <a:t>10</a:t>
            </a:r>
            <a:r>
              <a:rPr lang="zh-CN" altLang="en-US" dirty="0"/>
              <a:t>天</a:t>
            </a:r>
            <a:r>
              <a:rPr lang="en-US" altLang="zh-CN" dirty="0"/>
              <a:t>50%</a:t>
            </a:r>
            <a:r>
              <a:rPr lang="zh-CN" altLang="en-US" dirty="0"/>
              <a:t>为近似选</a:t>
            </a:r>
            <a:r>
              <a:rPr lang="en-US" altLang="zh-CN" dirty="0"/>
              <a:t>5</a:t>
            </a:r>
            <a:r>
              <a:rPr lang="zh-CN" altLang="en-US" dirty="0"/>
              <a:t>连板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78CD2D-9D24-47B3-BA37-09C38A2819DA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1336" y="2271881"/>
            <a:ext cx="4832350" cy="271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9EEB604-87F4-4ED8-AA76-FD3140B7F87A}"/>
              </a:ext>
            </a:extLst>
          </p:cNvPr>
          <p:cNvSpPr txBox="1"/>
          <p:nvPr/>
        </p:nvSpPr>
        <p:spPr>
          <a:xfrm>
            <a:off x="1508289" y="5847144"/>
            <a:ext cx="9175422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CD0318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紫旗破熊线，比紫旗回档更强</a:t>
            </a:r>
            <a:r>
              <a:rPr lang="zh-CN" altLang="en-US" b="1" spc="150">
                <a:solidFill>
                  <a:srgbClr val="CD0318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，但回撤压力更大</a:t>
            </a:r>
            <a:endParaRPr lang="zh-CN" altLang="en-US" b="1" spc="150" dirty="0">
              <a:solidFill>
                <a:srgbClr val="CD0318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AF9265-5632-4288-8E5B-0AECDCC62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9280" y="5354223"/>
            <a:ext cx="3371216" cy="340405"/>
          </a:xfrm>
        </p:spPr>
        <p:txBody>
          <a:bodyPr/>
          <a:lstStyle/>
          <a:p>
            <a:r>
              <a:rPr lang="zh-CN" altLang="en-US" dirty="0"/>
              <a:t>重新突破熊线为关键点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9B8942-6844-4FC0-897A-5D3442B740D5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 bwMode="auto">
          <a:xfrm>
            <a:off x="1128713" y="2271713"/>
            <a:ext cx="483235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6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哪些不轻易卖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4206"/>
            <a:ext cx="3634505" cy="16520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94" y="3594587"/>
            <a:ext cx="4468612" cy="258982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哪些要积极卖？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2180986" y="575393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高位死叉，多少减一减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A8E63C-086B-4384-9B60-1C78C6A8D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125" y="1884951"/>
            <a:ext cx="2201757" cy="366583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86CEEF-CB51-4E1C-BB8D-AD6DDF28D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78" y="1882359"/>
            <a:ext cx="2242976" cy="367101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3F0FC8-373E-41C7-B910-AE98FD3F5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88"/>
          <a:stretch/>
        </p:blipFill>
        <p:spPr>
          <a:xfrm>
            <a:off x="6273850" y="1882359"/>
            <a:ext cx="2201758" cy="36710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0B0B4-48D1-486A-A7FC-2A2CD622B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605" y="1878016"/>
            <a:ext cx="2201758" cy="367970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6C37059-79AD-43B4-984A-03A5B30613B6}"/>
              </a:ext>
            </a:extLst>
          </p:cNvPr>
          <p:cNvSpPr/>
          <p:nvPr/>
        </p:nvSpPr>
        <p:spPr>
          <a:xfrm>
            <a:off x="7406102" y="575027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破位，跑为上计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329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>
            <a:fillRect/>
          </a:stretch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423E3B-467B-419C-AA73-070E63145E47}"/>
              </a:ext>
            </a:extLst>
          </p:cNvPr>
          <p:cNvSpPr/>
          <p:nvPr/>
        </p:nvSpPr>
        <p:spPr>
          <a:xfrm>
            <a:off x="8210551" y="2365833"/>
            <a:ext cx="3440979" cy="2488677"/>
          </a:xfrm>
          <a:prstGeom prst="rect">
            <a:avLst/>
          </a:prstGeom>
          <a:solidFill>
            <a:srgbClr val="CD0318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B6248-9366-41A3-B9CF-236BE235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0"/>
          <a:stretch/>
        </p:blipFill>
        <p:spPr>
          <a:xfrm>
            <a:off x="8436792" y="2656594"/>
            <a:ext cx="2988496" cy="772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DB550A-95B5-4333-B305-A4762CAA53E6}"/>
              </a:ext>
            </a:extLst>
          </p:cNvPr>
          <p:cNvSpPr txBox="1"/>
          <p:nvPr/>
        </p:nvSpPr>
        <p:spPr>
          <a:xfrm>
            <a:off x="8559440" y="3570027"/>
            <a:ext cx="2743200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年度版首发钜惠！买即多送一个季度版，价值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168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元！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7C40E4-4953-4A18-B753-8F38C5F1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>
            <a:fillRect/>
          </a:stretch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929"/>
          <a:stretch>
            <a:fillRect/>
          </a:stretch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894707"/>
            <a:ext cx="6403305" cy="3587559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683146" y="1894763"/>
            <a:ext cx="3345180" cy="3587504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12014" y="2053770"/>
            <a:ext cx="3228975" cy="307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1.71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万亿，缩量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亿，量能依然非常火爆活跃；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3300-3380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（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3510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龙虎炒强度高（涨停＞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2*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跌停），短线游资机构强势进攻，翻绿分化反而成为低吸的机会方向。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240280" y="5858908"/>
            <a:ext cx="771144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032" y="2056443"/>
            <a:ext cx="2815042" cy="32854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行业：机械设备、家用轻工、商业零售、软件信息、通信行业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主题：重组</a:t>
            </a:r>
            <a:r>
              <a:rPr lang="en-US" altLang="zh-CN" b="1" dirty="0">
                <a:solidFill>
                  <a:srgbClr val="C00000"/>
                </a:solidFill>
              </a:rPr>
              <a:t>/</a:t>
            </a:r>
            <a:r>
              <a:rPr lang="zh-CN" altLang="en-US" b="1" dirty="0">
                <a:solidFill>
                  <a:srgbClr val="C00000"/>
                </a:solidFill>
              </a:rPr>
              <a:t>股权转让、大消费、华为供应链、机器人、谷子经济、跨境电商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r="711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084C196E-614F-479E-988F-65080A2A8E81}"/>
              </a:ext>
            </a:extLst>
          </p:cNvPr>
          <p:cNvSpPr/>
          <p:nvPr/>
        </p:nvSpPr>
        <p:spPr>
          <a:xfrm>
            <a:off x="9907930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日出龙虎紫旗，追求更强的回档爆发（买卖操作：用三板斧）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757604" y="177478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518829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29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97025DB-662D-42ED-9787-915FED0E3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212440"/>
            <a:ext cx="1228639" cy="5847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18" y="1876424"/>
            <a:ext cx="4824983" cy="3765546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29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1" b="4371"/>
          <a:stretch/>
        </p:blipFill>
        <p:spPr>
          <a:xfrm>
            <a:off x="6196013" y="1876425"/>
            <a:ext cx="4832350" cy="3765550"/>
          </a:xfrm>
        </p:spPr>
      </p:pic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4982</TotalTime>
  <Words>508</Words>
  <Application>Microsoft Office PowerPoint</Application>
  <PresentationFormat>宽屏</PresentationFormat>
  <Paragraphs>74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1669</cp:revision>
  <dcterms:created xsi:type="dcterms:W3CDTF">2019-06-19T02:08:00Z</dcterms:created>
  <dcterms:modified xsi:type="dcterms:W3CDTF">2024-12-03T12:59:56Z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