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68" r:id="rId2"/>
    <p:sldId id="877" r:id="rId3"/>
    <p:sldId id="869" r:id="rId4"/>
    <p:sldId id="906" r:id="rId5"/>
    <p:sldId id="1053" r:id="rId6"/>
    <p:sldId id="1038" r:id="rId7"/>
    <p:sldId id="878" r:id="rId8"/>
    <p:sldId id="1090" r:id="rId9"/>
    <p:sldId id="1126" r:id="rId10"/>
    <p:sldId id="1123" r:id="rId11"/>
    <p:sldId id="1124" r:id="rId12"/>
    <p:sldId id="1125" r:id="rId13"/>
    <p:sldId id="985" r:id="rId14"/>
    <p:sldId id="1095" r:id="rId15"/>
    <p:sldId id="1096" r:id="rId16"/>
    <p:sldId id="734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906"/>
            <p14:sldId id="1053"/>
            <p14:sldId id="1038"/>
          </p14:sldIdLst>
        </p14:section>
        <p14:section name="市场节奏" id="{D8B0A2C5-1F55-4F56-9B21-CF550DA541C3}">
          <p14:sldIdLst>
            <p14:sldId id="878"/>
            <p14:sldId id="1090"/>
            <p14:sldId id="1126"/>
            <p14:sldId id="1123"/>
            <p14:sldId id="1124"/>
            <p14:sldId id="1125"/>
            <p14:sldId id="985"/>
            <p14:sldId id="1095"/>
            <p14:sldId id="1096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>
    <p:extLst>
      <p:ext uri="{19B8F6BF-5375-455C-9EA6-DF929625EA0E}">
        <p15:presenceInfo xmlns:p15="http://schemas.microsoft.com/office/powerpoint/2012/main" userId="9de54f60b6381d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00E"/>
    <a:srgbClr val="4E83FA"/>
    <a:srgbClr val="FF4E00"/>
    <a:srgbClr val="FF7900"/>
    <a:srgbClr val="0089CF"/>
    <a:srgbClr val="FFFFFF"/>
    <a:srgbClr val="F31BF3"/>
    <a:srgbClr val="8ED85C"/>
    <a:srgbClr val="00CABE"/>
    <a:srgbClr val="FF8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91436" autoAdjust="0"/>
  </p:normalViewPr>
  <p:slideViewPr>
    <p:cSldViewPr snapToGrid="0">
      <p:cViewPr>
        <p:scale>
          <a:sx n="125" d="100"/>
          <a:sy n="125" d="100"/>
        </p:scale>
        <p:origin x="96" y="-348"/>
      </p:cViewPr>
      <p:guideLst>
        <p:guide pos="6947"/>
        <p:guide pos="71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58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u="sng" dirty="0">
                <a:solidFill>
                  <a:srgbClr val="00C8C8"/>
                </a:solidFill>
                <a:effectLst/>
              </a:rPr>
              <a:t>https://activity.n8n8.cn/pc-page/jgdy?open=renewal&amp;pageId=400000945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65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93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>
            <a:extLst>
              <a:ext uri="{FF2B5EF4-FFF2-40B4-BE49-F238E27FC236}">
                <a16:creationId xmlns:a16="http://schemas.microsoft.com/office/drawing/2014/main" id="{D4849CD7-111F-4434-9F4B-21B88150A3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>
            <a:extLst>
              <a:ext uri="{FF2B5EF4-FFF2-40B4-BE49-F238E27FC236}">
                <a16:creationId xmlns:a16="http://schemas.microsoft.com/office/drawing/2014/main" id="{58E49129-C2E5-48D2-9823-09C923C655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>
            <a:extLst>
              <a:ext uri="{FF2B5EF4-FFF2-40B4-BE49-F238E27FC236}">
                <a16:creationId xmlns:a16="http://schemas.microsoft.com/office/drawing/2014/main" id="{015855EA-A2AD-4112-921F-71131776C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45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ABBD39-AF7A-4539-8BE8-3BE262598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304C1C-3150-43B6-B87E-A0ECBAFB4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C78EF80-B718-4867-B588-239781717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>
            <a:extLst>
              <a:ext uri="{FF2B5EF4-FFF2-40B4-BE49-F238E27FC236}">
                <a16:creationId xmlns:a16="http://schemas.microsoft.com/office/drawing/2014/main" id="{705551BC-CE09-4DA6-AC28-0D13F7F39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483541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资金量能回暖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减缓分化压力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FBA5CB0-C151-4821-875D-21CA0A59B486}"/>
              </a:ext>
            </a:extLst>
          </p:cNvPr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BA7F568-CB07-43E8-A9D9-EB89A9B8C381}"/>
                </a:ext>
              </a:extLst>
            </p:cNvPr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9BC79E87-C593-4B41-AD6A-6D78A6C1418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AB36A4E-EE7E-4521-8A4B-CD931429A29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经传投研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F086BD1-2A36-4BE2-B607-B735B189DAD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C60F3223-B873-4F5A-B377-BC10E1F03FA0}"/>
                </a:ext>
              </a:extLst>
            </p:cNvPr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6FDD087F-6C54-4DA7-92EF-612317FA7459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6220EA7-DE45-4661-9804-6D89472558C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B267884-453E-4A84-A1BC-2EA1222CA7CF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思源黑体 CN Medium" panose="020B0600000000000000" pitchFamily="34" charset="-122"/>
                  </a:rPr>
                  <a:t>执业编号</a:t>
                </a: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A0A440EB-125E-4218-A50F-E0EAC1DAFD3A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AD33D73-5A34-4729-B240-2A65C6D5CC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725135E-8967-4E3B-A4A6-A39496023AA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78C0D63-4749-43B8-8A0A-93B26C335C4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120C045-2E7D-4554-9AA6-199D3984D4DC}"/>
                </a:ext>
              </a:extLst>
            </p:cNvPr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pPr>
                  <a:lnSpc>
                    <a:spcPct val="130000"/>
                  </a:lnSpc>
                  <a:spcBef>
                    <a:spcPts val="500"/>
                  </a:spcBef>
                </a:pPr>
                <a:t>2023/12/5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B04E783-C7AF-407F-A212-0A3E26849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88F6376-0E1E-4149-AD01-49A77D446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78" t="66250" r="17128" b="11250"/>
          <a:stretch/>
        </p:blipFill>
        <p:spPr>
          <a:xfrm>
            <a:off x="8441960" y="4490297"/>
            <a:ext cx="1674511" cy="16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7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D8A39DA5-33F6-4767-99D4-C706C574B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机构调研：机构关注个股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0D02A0A-E7D7-4470-9D48-A26CF2FB8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73529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调研的背后，是机构自身的关注甚至进场投资</a:t>
            </a:r>
          </a:p>
        </p:txBody>
      </p:sp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E4140EE8-2EC7-4BA5-BEDE-5938DB5D83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4200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152580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6A8D87C-9B16-4E0B-995A-D1C5FE094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概念调研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7CE592-1FD7-4DA4-9AEE-F42F3E7CD5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90829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机构关注的方向，一定程度引发市场跟风投资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C17EDA7-BAF0-46F7-AC59-588B992F3D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1186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15310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FDB57D-8E39-4CFA-B80C-3798ABC89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896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0DC402E-A8D3-4B6E-B6E6-1B94E1D471B7}"/>
              </a:ext>
            </a:extLst>
          </p:cNvPr>
          <p:cNvGrpSpPr/>
          <p:nvPr/>
        </p:nvGrpSpPr>
        <p:grpSpPr>
          <a:xfrm>
            <a:off x="6907307" y="1910881"/>
            <a:ext cx="3965940" cy="3699344"/>
            <a:chOff x="6907307" y="1910881"/>
            <a:chExt cx="3965940" cy="369934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4E4229-ECD2-4EB4-AAD8-3AC3D2017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44" b="32787"/>
            <a:stretch/>
          </p:blipFill>
          <p:spPr>
            <a:xfrm>
              <a:off x="9128009" y="3947118"/>
              <a:ext cx="1745238" cy="166310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AED6282-79D4-47BA-B0E9-5B5812773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307" y="1910881"/>
              <a:ext cx="1653579" cy="369299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4C0252E-D912-4C0E-B63B-6DF0E2C99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98" b="12357"/>
            <a:stretch/>
          </p:blipFill>
          <p:spPr>
            <a:xfrm>
              <a:off x="9128009" y="1932406"/>
              <a:ext cx="1718933" cy="176320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550A0-4D85-4B51-A89D-AE041BCBCB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怎样找精品课程及复习回顾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EC5F30-CC1C-4F15-B493-C3C79D93E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7921" y="1936433"/>
            <a:ext cx="7820008" cy="1012991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91A646-88AE-4B3E-856F-1A4EA0D95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050" y="1936433"/>
            <a:ext cx="4965059" cy="3653603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1351D4DB-F5EB-4F89-9C74-B699B9B861BC}"/>
              </a:ext>
            </a:extLst>
          </p:cNvPr>
          <p:cNvSpPr/>
          <p:nvPr/>
        </p:nvSpPr>
        <p:spPr>
          <a:xfrm>
            <a:off x="8253961" y="3457575"/>
            <a:ext cx="295715" cy="338410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C3DAD9D-DD09-4A4D-9803-8A4F462D8762}"/>
              </a:ext>
            </a:extLst>
          </p:cNvPr>
          <p:cNvSpPr/>
          <p:nvPr/>
        </p:nvSpPr>
        <p:spPr>
          <a:xfrm>
            <a:off x="9845606" y="4446070"/>
            <a:ext cx="281694" cy="412582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1041F8C-4023-4FFA-8985-F02B5CCF6090}"/>
              </a:ext>
            </a:extLst>
          </p:cNvPr>
          <p:cNvSpPr/>
          <p:nvPr/>
        </p:nvSpPr>
        <p:spPr>
          <a:xfrm>
            <a:off x="9791892" y="3893979"/>
            <a:ext cx="389122" cy="412582"/>
          </a:xfrm>
          <a:prstGeom prst="ellipse">
            <a:avLst/>
          </a:prstGeom>
          <a:noFill/>
          <a:ln w="3175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18FE3C8-776A-424E-96A2-2A198E3E7996}"/>
              </a:ext>
            </a:extLst>
          </p:cNvPr>
          <p:cNvCxnSpPr>
            <a:cxnSpLocks/>
          </p:cNvCxnSpPr>
          <p:nvPr/>
        </p:nvCxnSpPr>
        <p:spPr>
          <a:xfrm>
            <a:off x="7406096" y="2195610"/>
            <a:ext cx="1761172" cy="93880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6D6595E4-EEEC-48DE-8EBB-86E0E92F1F94}"/>
              </a:ext>
            </a:extLst>
          </p:cNvPr>
          <p:cNvSpPr/>
          <p:nvPr/>
        </p:nvSpPr>
        <p:spPr>
          <a:xfrm>
            <a:off x="9167268" y="2983712"/>
            <a:ext cx="461256" cy="359563"/>
          </a:xfrm>
          <a:prstGeom prst="ellipse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18E01EA-3A03-43C2-983E-58B2229E7218}"/>
              </a:ext>
            </a:extLst>
          </p:cNvPr>
          <p:cNvSpPr/>
          <p:nvPr/>
        </p:nvSpPr>
        <p:spPr>
          <a:xfrm>
            <a:off x="6986713" y="2009775"/>
            <a:ext cx="410457" cy="296500"/>
          </a:xfrm>
          <a:prstGeom prst="ellipse">
            <a:avLst/>
          </a:prstGeom>
          <a:noFill/>
          <a:ln w="317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811B0FA-37D0-4B02-858C-502A2F08B7CD}"/>
              </a:ext>
            </a:extLst>
          </p:cNvPr>
          <p:cNvSpPr txBox="1"/>
          <p:nvPr/>
        </p:nvSpPr>
        <p:spPr>
          <a:xfrm>
            <a:off x="8401819" y="2324520"/>
            <a:ext cx="88525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chemeClr val="accent1">
                    <a:lumMod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复习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5E74558-9666-4CB5-A0D6-C2CB1A18DA02}"/>
              </a:ext>
            </a:extLst>
          </p:cNvPr>
          <p:cNvSpPr txBox="1"/>
          <p:nvPr/>
        </p:nvSpPr>
        <p:spPr>
          <a:xfrm>
            <a:off x="7802930" y="3773359"/>
            <a:ext cx="2083036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rgbClr val="F31BF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找课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1E106EA-E9AE-4155-98F2-2D8013410813}"/>
              </a:ext>
            </a:extLst>
          </p:cNvPr>
          <p:cNvSpPr txBox="1"/>
          <p:nvPr/>
        </p:nvSpPr>
        <p:spPr>
          <a:xfrm>
            <a:off x="2877416" y="5843234"/>
            <a:ext cx="18472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电脑版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39465BF-1F83-44BE-A9F0-D6FC4BE3CDE3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8549676" y="3626780"/>
            <a:ext cx="1231006" cy="370286"/>
          </a:xfrm>
          <a:prstGeom prst="straightConnector1">
            <a:avLst/>
          </a:prstGeom>
          <a:ln w="63500">
            <a:solidFill>
              <a:srgbClr val="F31BF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FD10BCE8-A295-49E8-80B8-8940C9F454C5}"/>
              </a:ext>
            </a:extLst>
          </p:cNvPr>
          <p:cNvSpPr txBox="1"/>
          <p:nvPr/>
        </p:nvSpPr>
        <p:spPr>
          <a:xfrm>
            <a:off x="7920811" y="5843234"/>
            <a:ext cx="1847273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手机版</a:t>
            </a:r>
          </a:p>
        </p:txBody>
      </p:sp>
    </p:spTree>
    <p:extLst>
      <p:ext uri="{BB962C8B-B14F-4D97-AF65-F5344CB8AC3E}">
        <p14:creationId xmlns:p14="http://schemas.microsoft.com/office/powerpoint/2010/main" val="283308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EB9F52E-6290-4EF5-A517-4656C70878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精品课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2624F5-55A5-4A92-AA59-EAB5E1FF4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表格 18">
            <a:extLst>
              <a:ext uri="{FF2B5EF4-FFF2-40B4-BE49-F238E27FC236}">
                <a16:creationId xmlns:a16="http://schemas.microsoft.com/office/drawing/2014/main" id="{C8A8C9A5-A59E-4C0E-860E-338E9164F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42475"/>
              </p:ext>
            </p:extLst>
          </p:nvPr>
        </p:nvGraphicFramePr>
        <p:xfrm>
          <a:off x="1409701" y="1698309"/>
          <a:ext cx="9372599" cy="4567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160">
                  <a:extLst>
                    <a:ext uri="{9D8B030D-6E8A-4147-A177-3AD203B41FA5}">
                      <a16:colId xmlns:a16="http://schemas.microsoft.com/office/drawing/2014/main" val="49949781"/>
                    </a:ext>
                  </a:extLst>
                </a:gridCol>
                <a:gridCol w="2156565">
                  <a:extLst>
                    <a:ext uri="{9D8B030D-6E8A-4147-A177-3AD203B41FA5}">
                      <a16:colId xmlns:a16="http://schemas.microsoft.com/office/drawing/2014/main" val="4206011744"/>
                    </a:ext>
                  </a:extLst>
                </a:gridCol>
                <a:gridCol w="3905250">
                  <a:extLst>
                    <a:ext uri="{9D8B030D-6E8A-4147-A177-3AD203B41FA5}">
                      <a16:colId xmlns:a16="http://schemas.microsoft.com/office/drawing/2014/main" val="181883522"/>
                    </a:ext>
                  </a:extLst>
                </a:gridCol>
                <a:gridCol w="2714624">
                  <a:extLst>
                    <a:ext uri="{9D8B030D-6E8A-4147-A177-3AD203B41FA5}">
                      <a16:colId xmlns:a16="http://schemas.microsoft.com/office/drawing/2014/main" val="1550896828"/>
                    </a:ext>
                  </a:extLst>
                </a:gridCol>
              </a:tblGrid>
              <a:tr h="4202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序号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课程名</a:t>
                      </a:r>
                    </a:p>
                  </a:txBody>
                  <a:tcPr marL="69055" marR="69055" marT="34528" marB="34528"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介绍</a:t>
                      </a:r>
                    </a:p>
                  </a:txBody>
                  <a:tcPr marL="69055" marR="69055" marT="34528" marB="34528" anchor="ctr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链接</a:t>
                      </a:r>
                    </a:p>
                  </a:txBody>
                  <a:tcPr marL="69055" marR="69055" marT="34528" marB="34528" anchor="ctr">
                    <a:solidFill>
                      <a:srgbClr val="4E8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3383"/>
                  </a:ext>
                </a:extLst>
              </a:tr>
              <a:tr h="9826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新手入门手册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适合刚入门股市的朋友。了解什么是股市股票，一些常见的盘口语言，简单的量价关系，分时图等。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1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https://toujiao.n8n8.cn/introduce/1</a:t>
                      </a:r>
                      <a:endParaRPr lang="zh-CN" altLang="en-US" sz="11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857553657"/>
                  </a:ext>
                </a:extLst>
              </a:tr>
              <a:tr h="7119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小白必修 闯荡股市常见术语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dirty="0"/>
                        <a:t>进一步了解股市术语、规则，快速融入金融交流圈</a:t>
                      </a:r>
                      <a:endParaRPr lang="en-US" altLang="zh-CN" sz="1100" dirty="0"/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https://toujiao.n8n8.cn/introduce/17</a:t>
                      </a: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285459886"/>
                  </a:ext>
                </a:extLst>
              </a:tr>
              <a:tr h="74763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十大看涨 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线组合形态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第一节为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线基础培训，必看；后续为进阶的看涨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线组合。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https://toujiao.n8n8.cn/introduce/55</a:t>
                      </a: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342429884"/>
                  </a:ext>
                </a:extLst>
              </a:tr>
              <a:tr h="8525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股市防套解套攻略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被深套怎么办？如何解套？如何防止被套。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https://toujiao.n8n8.cn/introduce/66</a:t>
                      </a: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2254067036"/>
                  </a:ext>
                </a:extLst>
              </a:tr>
              <a:tr h="8525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让主力都服气的资金仓位管理法</a:t>
                      </a: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做好账户仓位管理。进阶课程，推荐资金量较大的朋友学习。</a:t>
                      </a:r>
                      <a:endParaRPr lang="en-US" altLang="zh-CN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055" marR="69055" marT="34528" marB="34528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https://toujiao.n8n8.cn/introduce/49</a:t>
                      </a:r>
                    </a:p>
                  </a:txBody>
                  <a:tcPr marL="69055" marR="69055" marT="34528" marB="34528" anchor="ctr"/>
                </a:tc>
                <a:extLst>
                  <a:ext uri="{0D108BD9-81ED-4DB2-BD59-A6C34878D82A}">
                    <a16:rowId xmlns:a16="http://schemas.microsoft.com/office/drawing/2014/main" val="1999184305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31E66813-0D1D-488C-8D70-B7CD2B724198}"/>
              </a:ext>
            </a:extLst>
          </p:cNvPr>
          <p:cNvGrpSpPr/>
          <p:nvPr/>
        </p:nvGrpSpPr>
        <p:grpSpPr>
          <a:xfrm>
            <a:off x="10499724" y="6186280"/>
            <a:ext cx="1702022" cy="671720"/>
            <a:chOff x="6707298" y="791370"/>
            <a:chExt cx="2466976" cy="9736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695A4C3-9ACE-4FC9-92F5-A3BDE274F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7298" y="791370"/>
              <a:ext cx="2466976" cy="973614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8377FF3-DD71-4CE7-BC73-DD7EF089B8BB}"/>
                </a:ext>
              </a:extLst>
            </p:cNvPr>
            <p:cNvSpPr/>
            <p:nvPr/>
          </p:nvSpPr>
          <p:spPr>
            <a:xfrm>
              <a:off x="7140575" y="918060"/>
              <a:ext cx="346075" cy="20457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94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>
            <a:extLst>
              <a:ext uri="{FF2B5EF4-FFF2-40B4-BE49-F238E27FC236}">
                <a16:creationId xmlns:a16="http://schemas.microsoft.com/office/drawing/2014/main" id="{8F273B0B-3EFB-43ED-953A-5A52B294F79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687268"/>
            <a:ext cx="6162675" cy="3452742"/>
          </a:xfr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766836"/>
            <a:ext cx="3345180" cy="3478263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01902" y="188042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支撑压力位：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3030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，压力位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3080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8485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亿，略增量，资金量能和热点赚钱效应回暖；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周二金叉中期，涨跌各半，分化正常，资金量能回暖的状态下仍有小加仓机会，但基本是最后一天，死叉后期要等待金叉反弹。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984A2A2B-8849-42A8-9CB7-FD46529BFB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675" y="5421668"/>
            <a:ext cx="10534650" cy="814582"/>
          </a:xfrm>
        </p:spPr>
        <p:txBody>
          <a:bodyPr/>
          <a:lstStyle/>
          <a:p>
            <a:r>
              <a:rPr lang="zh-CN" altLang="en-US" dirty="0"/>
              <a:t>分时常见支撑压力位，不同级别的操作参考点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</a:rPr>
              <a:t>日内均线（分时黄色线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超短），</a:t>
            </a:r>
            <a:r>
              <a:rPr lang="en-US" altLang="zh-CN" b="1" dirty="0">
                <a:solidFill>
                  <a:srgbClr val="C00000"/>
                </a:solidFill>
              </a:rPr>
              <a:t>5MA</a:t>
            </a:r>
            <a:r>
              <a:rPr lang="zh-CN" altLang="en-US" b="1" dirty="0">
                <a:solidFill>
                  <a:srgbClr val="C00000"/>
                </a:solidFill>
              </a:rPr>
              <a:t>（</a:t>
            </a:r>
            <a:r>
              <a:rPr lang="en-US" altLang="zh-CN" b="1" dirty="0">
                <a:solidFill>
                  <a:srgbClr val="C00000"/>
                </a:solidFill>
              </a:rPr>
              <a:t>5</a:t>
            </a:r>
            <a:r>
              <a:rPr lang="zh-CN" altLang="en-US" b="1" dirty="0">
                <a:solidFill>
                  <a:srgbClr val="C00000"/>
                </a:solidFill>
              </a:rPr>
              <a:t>日均线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短），智能辅助线（底线</a:t>
            </a:r>
            <a:r>
              <a:rPr lang="en-US" altLang="zh-CN" b="1" dirty="0">
                <a:solidFill>
                  <a:srgbClr val="C00000"/>
                </a:solidFill>
              </a:rPr>
              <a:t>-</a:t>
            </a:r>
            <a:r>
              <a:rPr lang="zh-CN" altLang="en-US" b="1" dirty="0">
                <a:solidFill>
                  <a:srgbClr val="C00000"/>
                </a:solidFill>
              </a:rPr>
              <a:t>中）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52F404-CDD1-4A76-9B87-C5144384A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201" y="2101597"/>
            <a:ext cx="2089737" cy="24039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549862"/>
            <a:ext cx="9937750" cy="892851"/>
          </a:xfrm>
        </p:spPr>
        <p:txBody>
          <a:bodyPr/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资金热门：华为供应链（新能源车</a:t>
            </a:r>
            <a:r>
              <a:rPr lang="en-US" altLang="zh-CN" sz="1600" b="1" dirty="0">
                <a:solidFill>
                  <a:srgbClr val="C00000"/>
                </a:solidFill>
              </a:rPr>
              <a:t>/</a:t>
            </a:r>
            <a:r>
              <a:rPr lang="zh-CN" altLang="en-US" sz="1600" b="1" dirty="0">
                <a:solidFill>
                  <a:srgbClr val="C00000"/>
                </a:solidFill>
              </a:rPr>
              <a:t>手机</a:t>
            </a:r>
            <a:r>
              <a:rPr lang="en-US" altLang="zh-CN" sz="1600" b="1" dirty="0">
                <a:solidFill>
                  <a:srgbClr val="C00000"/>
                </a:solidFill>
              </a:rPr>
              <a:t>/</a:t>
            </a:r>
            <a:r>
              <a:rPr lang="zh-CN" altLang="en-US" sz="1600" b="1" dirty="0">
                <a:solidFill>
                  <a:srgbClr val="C00000"/>
                </a:solidFill>
              </a:rPr>
              <a:t>鸿蒙）、医药、数字经济（要素）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r>
              <a:rPr lang="zh-CN" altLang="en-US" sz="1600" b="1" dirty="0">
                <a:solidFill>
                  <a:srgbClr val="C00000"/>
                </a:solidFill>
              </a:rPr>
              <a:t>二梯队：</a:t>
            </a:r>
            <a:r>
              <a:rPr lang="en-US" altLang="zh-CN" sz="1600" b="1" dirty="0">
                <a:solidFill>
                  <a:srgbClr val="C00000"/>
                </a:solidFill>
              </a:rPr>
              <a:t>VR</a:t>
            </a:r>
            <a:r>
              <a:rPr lang="zh-CN" altLang="en-US" sz="1600" b="1" dirty="0">
                <a:solidFill>
                  <a:srgbClr val="C00000"/>
                </a:solidFill>
              </a:rPr>
              <a:t>、预制菜、外贸</a:t>
            </a:r>
            <a:endParaRPr lang="en-US" altLang="zh-CN" sz="1100" b="1" dirty="0">
              <a:solidFill>
                <a:srgbClr val="C00000"/>
              </a:solidFill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6CC1DCFD-B916-4B1F-B7A2-2CD637A03A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69756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1F94CBD7-953F-409A-95FD-03A35A6AAA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2172821"/>
            <a:ext cx="7820008" cy="101299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F709DC-16F0-4722-8A10-9C2E7ECB4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消息公告</a:t>
            </a:r>
            <a:endParaRPr lang="zh-CN" altLang="en-US" sz="1400" dirty="0"/>
          </a:p>
        </p:txBody>
      </p:sp>
      <p:graphicFrame>
        <p:nvGraphicFramePr>
          <p:cNvPr id="5" name="表格 18">
            <a:extLst>
              <a:ext uri="{FF2B5EF4-FFF2-40B4-BE49-F238E27FC236}">
                <a16:creationId xmlns:a16="http://schemas.microsoft.com/office/drawing/2014/main" id="{9B161C8A-C774-4394-A6C5-D389AEB13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56750"/>
              </p:ext>
            </p:extLst>
          </p:nvPr>
        </p:nvGraphicFramePr>
        <p:xfrm>
          <a:off x="1127126" y="1838525"/>
          <a:ext cx="9937748" cy="394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854">
                  <a:extLst>
                    <a:ext uri="{9D8B030D-6E8A-4147-A177-3AD203B41FA5}">
                      <a16:colId xmlns:a16="http://schemas.microsoft.com/office/drawing/2014/main" val="49949781"/>
                    </a:ext>
                  </a:extLst>
                </a:gridCol>
                <a:gridCol w="5723374">
                  <a:extLst>
                    <a:ext uri="{9D8B030D-6E8A-4147-A177-3AD203B41FA5}">
                      <a16:colId xmlns:a16="http://schemas.microsoft.com/office/drawing/2014/main" val="4206011744"/>
                    </a:ext>
                  </a:extLst>
                </a:gridCol>
                <a:gridCol w="3215520">
                  <a:extLst>
                    <a:ext uri="{9D8B030D-6E8A-4147-A177-3AD203B41FA5}">
                      <a16:colId xmlns:a16="http://schemas.microsoft.com/office/drawing/2014/main" val="181883522"/>
                    </a:ext>
                  </a:extLst>
                </a:gridCol>
              </a:tblGrid>
              <a:tr h="28640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内容</a:t>
                      </a:r>
                    </a:p>
                  </a:txBody>
                  <a:tcPr anchor="ctr">
                    <a:solidFill>
                      <a:srgbClr val="FF6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经传投研解读</a:t>
                      </a:r>
                    </a:p>
                  </a:txBody>
                  <a:tcPr anchor="ctr"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3383"/>
                  </a:ext>
                </a:extLst>
              </a:tr>
              <a:tr h="8597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甲流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二阳等轮番出动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继续留意医药的机会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553657"/>
                  </a:ext>
                </a:extLst>
              </a:tr>
              <a:tr h="7964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国家队购买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和上一次汇金增仓相似，资金量不大，但态度较好（上周保险成立私募）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5459886"/>
                  </a:ext>
                </a:extLst>
              </a:tr>
              <a:tr h="82038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人民币继续升值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美元降息压力大，利好黄金一类方向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52620"/>
                  </a:ext>
                </a:extLst>
              </a:tr>
              <a:tr h="5813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药明康德业绩爆雷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注意生物医药方向的业绩公告</a:t>
                      </a: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993717"/>
                  </a:ext>
                </a:extLst>
              </a:tr>
              <a:tr h="5813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599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70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412B615-CD28-430E-AE03-5C991BB4A0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内参</a:t>
            </a:r>
          </a:p>
        </p:txBody>
      </p: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36B35BF1-CD01-490D-9365-5B9EB806DA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r="16818"/>
          <a:stretch/>
        </p:blipFill>
        <p:spPr>
          <a:xfrm>
            <a:off x="1645180" y="1750648"/>
            <a:ext cx="3996796" cy="3046978"/>
          </a:xfrm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0A097165-0F5B-4894-836F-07760E57A2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" b="3159"/>
          <a:stretch/>
        </p:blipFill>
        <p:spPr>
          <a:xfrm>
            <a:off x="6230937" y="1750648"/>
            <a:ext cx="4832350" cy="3046978"/>
          </a:xfr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E3F91FC-FE10-4E6F-A5E7-CB2773D2A2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6960" y="4962819"/>
            <a:ext cx="5013356" cy="340405"/>
          </a:xfrm>
        </p:spPr>
        <p:txBody>
          <a:bodyPr/>
          <a:lstStyle/>
          <a:p>
            <a:r>
              <a:rPr lang="zh-CN" altLang="en-US" sz="1600" dirty="0"/>
              <a:t>研究院→大咖圈子→金融智识营→内参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37054473-55B3-4A86-B3D8-246D5C3D4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4740" y="4979690"/>
            <a:ext cx="3606182" cy="340405"/>
          </a:xfrm>
        </p:spPr>
        <p:txBody>
          <a:bodyPr/>
          <a:lstStyle/>
          <a:p>
            <a:r>
              <a:rPr lang="zh-CN" altLang="en-US" sz="1600" dirty="0"/>
              <a:t>研究院→经传内参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F4786B5-60C7-4FB8-A1C9-E8526ECBC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0937" y="1902842"/>
            <a:ext cx="1838984" cy="2092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ABEB455-8159-4EC1-B14A-1F444973F885}"/>
              </a:ext>
            </a:extLst>
          </p:cNvPr>
          <p:cNvSpPr txBox="1"/>
          <p:nvPr/>
        </p:nvSpPr>
        <p:spPr>
          <a:xfrm>
            <a:off x="2941320" y="5884520"/>
            <a:ext cx="6309362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频率：每周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(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周二下午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~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周三早上更新）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7910945-0811-4BF9-9F1F-3F44E715B321}"/>
              </a:ext>
            </a:extLst>
          </p:cNvPr>
          <p:cNvSpPr txBox="1"/>
          <p:nvPr/>
        </p:nvSpPr>
        <p:spPr>
          <a:xfrm>
            <a:off x="2349910" y="5433186"/>
            <a:ext cx="749218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当下阶段基本面和技术面相对较好的研究方向</a:t>
            </a:r>
          </a:p>
        </p:txBody>
      </p:sp>
    </p:spTree>
    <p:extLst>
      <p:ext uri="{BB962C8B-B14F-4D97-AF65-F5344CB8AC3E}">
        <p14:creationId xmlns:p14="http://schemas.microsoft.com/office/powerpoint/2010/main" val="231867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CF92AB9-2B0B-49D0-96F3-A3C8394C5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015999-4576-4958-86F6-92E3A7C842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6280" y="5386682"/>
            <a:ext cx="10759440" cy="786171"/>
          </a:xfrm>
        </p:spPr>
        <p:txBody>
          <a:bodyPr/>
          <a:lstStyle/>
          <a:p>
            <a:r>
              <a:rPr lang="zh-CN" altLang="en-US" sz="1600" dirty="0"/>
              <a:t>熊线上移：</a:t>
            </a: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</a:rPr>
              <a:t>趋势突破阶段</a:t>
            </a:r>
            <a:endParaRPr lang="en-US" altLang="zh-CN" sz="1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en-US" sz="1600" b="1" dirty="0">
                <a:solidFill>
                  <a:srgbClr val="FF0000"/>
                </a:solidFill>
              </a:rPr>
              <a:t>黄金、酒店餐饮、陆地运输、商业贸易</a:t>
            </a:r>
            <a:endParaRPr lang="en-US" altLang="zh-CN" sz="1600" b="1" dirty="0">
              <a:solidFill>
                <a:srgbClr val="FF0000"/>
              </a:solidFill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ABA2599-A3F1-4B7E-9135-EDE9ACBBAC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r="4487"/>
          <a:stretch/>
        </p:blipFill>
        <p:spPr>
          <a:xfrm>
            <a:off x="1127125" y="1827102"/>
            <a:ext cx="5860415" cy="3283226"/>
          </a:xfr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591B6BF4-A12D-4069-A86B-39A1BAEF2228}"/>
              </a:ext>
            </a:extLst>
          </p:cNvPr>
          <p:cNvGrpSpPr/>
          <p:nvPr/>
        </p:nvGrpSpPr>
        <p:grpSpPr>
          <a:xfrm>
            <a:off x="5857875" y="4623998"/>
            <a:ext cx="1129665" cy="349711"/>
            <a:chOff x="4166427" y="2917365"/>
            <a:chExt cx="934972" cy="349711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13B1E28E-16AD-4419-86BD-2EAB09067C1D}"/>
                </a:ext>
              </a:extLst>
            </p:cNvPr>
            <p:cNvSpPr/>
            <p:nvPr/>
          </p:nvSpPr>
          <p:spPr>
            <a:xfrm>
              <a:off x="4207670" y="2957513"/>
              <a:ext cx="804862" cy="285750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CCC31F0-3111-4EDB-A7D6-E79E17CD6ECB}"/>
                </a:ext>
              </a:extLst>
            </p:cNvPr>
            <p:cNvSpPr txBox="1"/>
            <p:nvPr/>
          </p:nvSpPr>
          <p:spPr>
            <a:xfrm>
              <a:off x="4166427" y="2917365"/>
              <a:ext cx="934972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4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12</a:t>
              </a:r>
              <a:r>
                <a:rPr lang="zh-CN" altLang="en-US" sz="14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月</a:t>
              </a:r>
              <a:r>
                <a:rPr lang="en-US" altLang="zh-CN" sz="14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4</a:t>
              </a:r>
              <a:r>
                <a:rPr lang="zh-CN" altLang="en-US" sz="1400" spc="15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日</a:t>
              </a:r>
            </a:p>
          </p:txBody>
        </p:sp>
      </p:grpSp>
      <p:sp>
        <p:nvSpPr>
          <p:cNvPr id="8" name="双波形 7">
            <a:extLst>
              <a:ext uri="{FF2B5EF4-FFF2-40B4-BE49-F238E27FC236}">
                <a16:creationId xmlns:a16="http://schemas.microsoft.com/office/drawing/2014/main" id="{A8BD2553-138D-4309-A4C1-46C87A44A901}"/>
              </a:ext>
            </a:extLst>
          </p:cNvPr>
          <p:cNvSpPr/>
          <p:nvPr/>
        </p:nvSpPr>
        <p:spPr>
          <a:xfrm>
            <a:off x="8082116" y="1786287"/>
            <a:ext cx="2182761" cy="594606"/>
          </a:xfrm>
          <a:prstGeom prst="doubleWave">
            <a:avLst/>
          </a:prstGeom>
          <a:gradFill flip="none" rotWithShape="1">
            <a:gsLst>
              <a:gs pos="0">
                <a:srgbClr val="4E83FA"/>
              </a:gs>
              <a:gs pos="100000">
                <a:srgbClr val="C00000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D49A5B8-F3E9-4867-AA66-87E8846AF114}"/>
              </a:ext>
            </a:extLst>
          </p:cNvPr>
          <p:cNvSpPr txBox="1"/>
          <p:nvPr/>
        </p:nvSpPr>
        <p:spPr>
          <a:xfrm>
            <a:off x="8115302" y="1871961"/>
            <a:ext cx="100964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12-4</a:t>
            </a:r>
            <a:endParaRPr lang="zh-CN" altLang="en-US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3E017E4-9D09-4EF4-9B91-28F5E1976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" b="3143"/>
          <a:stretch/>
        </p:blipFill>
        <p:spPr>
          <a:xfrm>
            <a:off x="7448303" y="2466567"/>
            <a:ext cx="3475336" cy="2719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68EECFC-7EDC-4B4E-A410-FA201404445D}"/>
              </a:ext>
            </a:extLst>
          </p:cNvPr>
          <p:cNvSpPr txBox="1"/>
          <p:nvPr/>
        </p:nvSpPr>
        <p:spPr>
          <a:xfrm>
            <a:off x="8897257" y="1871961"/>
            <a:ext cx="1409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熊线上移</a:t>
            </a:r>
          </a:p>
        </p:txBody>
      </p:sp>
    </p:spTree>
    <p:extLst>
      <p:ext uri="{BB962C8B-B14F-4D97-AF65-F5344CB8AC3E}">
        <p14:creationId xmlns:p14="http://schemas.microsoft.com/office/powerpoint/2010/main" val="84403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3713759-B6DB-4D7F-A313-8632E7E970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超级控盘选股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0209C6-7D46-4DFA-8F52-A4F00D415A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820092"/>
          </a:xfrm>
        </p:spPr>
        <p:txBody>
          <a:bodyPr/>
          <a:lstStyle/>
          <a:p>
            <a:r>
              <a:rPr lang="zh-CN" altLang="en-US" dirty="0"/>
              <a:t>超级单流入</a:t>
            </a:r>
            <a:r>
              <a:rPr lang="en-US" altLang="zh-CN" dirty="0"/>
              <a:t>+</a:t>
            </a:r>
            <a:r>
              <a:rPr lang="zh-CN" altLang="en-US" dirty="0"/>
              <a:t>控盘增加，中短线资金爆发强</a:t>
            </a:r>
            <a:endParaRPr lang="en-US" altLang="zh-CN" dirty="0"/>
          </a:p>
          <a:p>
            <a:r>
              <a:rPr lang="zh-CN" altLang="en-US" dirty="0"/>
              <a:t>有机构参与调研，效果更佳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40A723B0-F75F-4C50-9087-1DDF64D651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1361188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28497</TotalTime>
  <Words>620</Words>
  <Application>Microsoft Office PowerPoint</Application>
  <PresentationFormat>宽屏</PresentationFormat>
  <Paragraphs>92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Noto Sans S Chinese Bold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1188</cp:revision>
  <dcterms:created xsi:type="dcterms:W3CDTF">2019-06-19T02:08:00Z</dcterms:created>
  <dcterms:modified xsi:type="dcterms:W3CDTF">2023-12-05T01:28:42Z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