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868" r:id="rId2"/>
    <p:sldId id="1412" r:id="rId3"/>
    <p:sldId id="1449" r:id="rId4"/>
    <p:sldId id="1442" r:id="rId5"/>
    <p:sldId id="1430" r:id="rId6"/>
    <p:sldId id="1431" r:id="rId7"/>
    <p:sldId id="1439" r:id="rId8"/>
    <p:sldId id="1432" r:id="rId9"/>
    <p:sldId id="1408" r:id="rId10"/>
    <p:sldId id="1450" r:id="rId11"/>
    <p:sldId id="1419" r:id="rId12"/>
    <p:sldId id="1440" r:id="rId13"/>
    <p:sldId id="1201" r:id="rId14"/>
    <p:sldId id="734" r:id="rId15"/>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9297D41-D083-44DC-9F39-60E18FCB5294}">
          <p14:sldIdLst>
            <p14:sldId id="868"/>
            <p14:sldId id="1412"/>
            <p14:sldId id="1449"/>
            <p14:sldId id="1442"/>
            <p14:sldId id="1430"/>
            <p14:sldId id="1431"/>
            <p14:sldId id="1439"/>
            <p14:sldId id="1432"/>
            <p14:sldId id="1408"/>
            <p14:sldId id="1450"/>
            <p14:sldId id="1419"/>
            <p14:sldId id="1440"/>
            <p14:sldId id="1201"/>
            <p14:sldId id="734"/>
          </p14:sldIdLst>
        </p14:section>
      </p14:sectionLst>
    </p:ext>
    <p:ext uri="{EFAFB233-063F-42B5-8137-9DF3F51BA10A}">
      <p15:sldGuideLst xmlns:p15="http://schemas.microsoft.com/office/powerpoint/2012/main">
        <p15:guide id="1" pos="7401" userDrawn="1">
          <p15:clr>
            <a:srgbClr val="A4A3A4"/>
          </p15:clr>
        </p15:guide>
        <p15:guide id="4" pos="279" userDrawn="1">
          <p15:clr>
            <a:srgbClr val="A4A3A4"/>
          </p15:clr>
        </p15:guide>
        <p15:guide id="5" orient="horz" pos="2159" userDrawn="1">
          <p15:clr>
            <a:srgbClr val="A4A3A4"/>
          </p15:clr>
        </p15:guide>
        <p15:guide id="6"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十二 猪肠" initials="十二"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389"/>
    <a:srgbClr val="FF4DFF"/>
    <a:srgbClr val="EC5F74"/>
    <a:srgbClr val="F2991E"/>
    <a:srgbClr val="7A5CB3"/>
    <a:srgbClr val="555452"/>
    <a:srgbClr val="FFFA9D"/>
    <a:srgbClr val="FFFFFF"/>
    <a:srgbClr val="ED000E"/>
    <a:srgbClr val="4E8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86" autoAdjust="0"/>
    <p:restoredTop sz="95510" autoAdjust="0"/>
  </p:normalViewPr>
  <p:slideViewPr>
    <p:cSldViewPr snapToGrid="0" showGuides="1">
      <p:cViewPr varScale="1">
        <p:scale>
          <a:sx n="105" d="100"/>
          <a:sy n="105" d="100"/>
        </p:scale>
        <p:origin x="1176" y="114"/>
      </p:cViewPr>
      <p:guideLst>
        <p:guide pos="7401"/>
        <p:guide pos="279"/>
        <p:guide orient="horz" pos="2159"/>
        <p:guide pos="3840"/>
      </p:guideLst>
    </p:cSldViewPr>
  </p:slideViewPr>
  <p:notesTextViewPr>
    <p:cViewPr>
      <p:scale>
        <a:sx n="100" d="100"/>
        <a:sy n="100" d="100"/>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2025/12/8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177E-A36A-4FAC-A81D-A76AEDFB431B}" type="datetimeFigureOut">
              <a:rPr lang="zh-CN" altLang="en-US" smtClean="0"/>
              <a:t>2025/12/8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A8A0F-2889-48AE-A0D4-B2585C9A381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olidFill>
                  <a:srgbClr val="00C8C8"/>
                </a:solidFill>
                <a:effectLst/>
              </a:rPr>
              <a:t>https://neican.n8n8.cn/vip-column-h5/column-detail/6</a:t>
            </a:r>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altLang="zh-CN" dirty="0">
                <a:solidFill>
                  <a:srgbClr val="00C8C8"/>
                </a:solidFill>
                <a:effectLst/>
              </a:rPr>
              <a:t>https://a1.n8n8.cn/pc-page/lhtj?open=renewal&amp;pageId=400000980</a:t>
            </a:r>
            <a:endParaRPr lang="en-US" altLang="zh-CN" dirty="0">
              <a:effectLst/>
            </a:endParaRPr>
          </a:p>
        </p:txBody>
      </p:sp>
      <p:sp>
        <p:nvSpPr>
          <p:cNvPr id="4" name="灯片编号占位符 3"/>
          <p:cNvSpPr>
            <a:spLocks noGrp="1"/>
          </p:cNvSpPr>
          <p:nvPr>
            <p:ph type="sldNum" sz="quarter" idx="5"/>
          </p:nvPr>
        </p:nvSpPr>
        <p:spPr/>
        <p:txBody>
          <a:bodyPr/>
          <a:lstStyle/>
          <a:p>
            <a:fld id="{769A8A0F-2889-48AE-A0D4-B2585C9A3812}"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图文">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1" y="791210"/>
            <a:ext cx="12191364" cy="6066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sp>
        <p:nvSpPr>
          <p:cNvPr id="12" name="文本框 11"/>
          <p:cNvSpPr txBox="1"/>
          <p:nvPr userDrawn="1"/>
        </p:nvSpPr>
        <p:spPr>
          <a:xfrm>
            <a:off x="530860" y="6582410"/>
            <a:ext cx="11130280" cy="275590"/>
          </a:xfrm>
          <a:prstGeom prst="rect">
            <a:avLst/>
          </a:prstGeom>
          <a:noFill/>
        </p:spPr>
        <p:txBody>
          <a:bodyPr wrap="square" rtlCol="0">
            <a:spAutoFit/>
          </a:bodyPr>
          <a:lstStyle/>
          <a:p>
            <a:pPr algn="ctr"/>
            <a:r>
              <a:rPr 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经传多赢投资顾问：张明科</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丨执业编号：A1120619100001</a:t>
            </a:r>
            <a:r>
              <a:rPr lang="en-US" alt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  </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风险提示:观点基于软件数据和理论模型分析，仅供参考，不构成投资建议，股市有风险，投资需谨慎。</a:t>
            </a:r>
            <a:endParaRPr lang="zh-CN" altLang="en-US" sz="1200">
              <a:solidFill>
                <a:schemeClr val="tx1">
                  <a:lumMod val="65000"/>
                  <a:lumOff val="3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
        <p:nvSpPr>
          <p:cNvPr id="9" name="文本占位符 2"/>
          <p:cNvSpPr>
            <a:spLocks noGrp="1"/>
          </p:cNvSpPr>
          <p:nvPr>
            <p:ph type="body" sz="quarter" idx="10"/>
          </p:nvPr>
        </p:nvSpPr>
        <p:spPr>
          <a:xfrm>
            <a:off x="3471863" y="69925"/>
            <a:ext cx="5248274" cy="622300"/>
          </a:xfrm>
          <a:prstGeom prst="rect">
            <a:avLst/>
          </a:prstGeom>
        </p:spPr>
        <p:txBody>
          <a:bodyPr anchor="ctr" anchorCtr="0">
            <a:noAutofit/>
          </a:bodyPr>
          <a:lstStyle>
            <a:lvl1pPr marL="0" indent="0" algn="ctr" defTabSz="914400" rtl="0" eaLnBrk="1" latinLnBrk="0" hangingPunct="1">
              <a:spcAft>
                <a:spcPts val="0"/>
              </a:spcAft>
              <a:buNone/>
              <a:defRPr lang="zh-CN" altLang="en-US" sz="4200" u="none" strike="noStrike" kern="1200" cap="none" spc="-200" normalizeH="0" baseline="0" dirty="0">
                <a:gradFill>
                  <a:gsLst>
                    <a:gs pos="0">
                      <a:srgbClr val="FFEFCE"/>
                    </a:gs>
                    <a:gs pos="100000">
                      <a:srgbClr val="FFD483"/>
                    </a:gs>
                  </a:gsLst>
                  <a:lin ang="5400000" scaled="0"/>
                </a:gradFill>
                <a:uFillTx/>
                <a:latin typeface="Noto Sans S Chinese Bold" panose="020B0800000000000000" charset="-122"/>
                <a:ea typeface="Noto Sans S Chinese Bold" panose="020B0800000000000000" charset="-122"/>
                <a:cs typeface="+mn-cs"/>
              </a:defRPr>
            </a:lvl1pPr>
          </a:lstStyle>
          <a:p>
            <a:pPr marL="0" lvl="0" indent="0" algn="ctr" defTabSz="914400" rtl="0" eaLnBrk="1" fontAlgn="auto" latinLnBrk="0" hangingPunct="1">
              <a:lnSpc>
                <a:spcPct val="100000"/>
              </a:lnSpc>
              <a:spcBef>
                <a:spcPts val="0"/>
              </a:spcBef>
              <a:spcAft>
                <a:spcPts val="1000"/>
              </a:spcAft>
              <a:buFont typeface="Arial" panose="020B0604020202020204" pitchFamily="34" charset="0"/>
              <a:buNone/>
            </a:pPr>
            <a:endParaRPr lang="zh-CN" altLang="en-US" dirty="0"/>
          </a:p>
        </p:txBody>
      </p:sp>
      <p:sp>
        <p:nvSpPr>
          <p:cNvPr id="14" name="文本占位符 11"/>
          <p:cNvSpPr>
            <a:spLocks noGrp="1"/>
          </p:cNvSpPr>
          <p:nvPr>
            <p:ph type="body" sz="quarter" idx="11"/>
          </p:nvPr>
        </p:nvSpPr>
        <p:spPr>
          <a:xfrm>
            <a:off x="2185996" y="5691299"/>
            <a:ext cx="7820008" cy="544401"/>
          </a:xfrm>
          <a:prstGeom prst="rect">
            <a:avLst/>
          </a:prstGeom>
        </p:spPr>
        <p:txBody>
          <a:bodyPr>
            <a:normAutofit/>
          </a:bodyPr>
          <a:lstStyle>
            <a:lvl1pPr marL="0" indent="0" algn="ctr" defTabSz="914400" rtl="0" eaLnBrk="1" fontAlgn="auto" latinLnBrk="0" hangingPunct="1">
              <a:lnSpc>
                <a:spcPct val="120000"/>
              </a:lnSpc>
              <a:spcBef>
                <a:spcPts val="500"/>
              </a:spcBef>
              <a:spcAft>
                <a:spcPts val="0"/>
              </a:spcAft>
              <a:buFont typeface="Arial" panose="020B0604020202020204" pitchFamily="34" charset="0"/>
              <a:buNone/>
              <a:defRPr lang="zh-CN" altLang="en-US" sz="2000" b="1" u="none" strike="noStrike" kern="1200" cap="none" spc="150" normalizeH="0" baseline="0" dirty="0">
                <a:solidFill>
                  <a:srgbClr val="B34500"/>
                </a:solidFill>
                <a:uFillTx/>
                <a:latin typeface="思源黑体 CN Regular" panose="020B0500000000000000" pitchFamily="34" charset="-122"/>
                <a:ea typeface="思源黑体 CN Regular" panose="020B0500000000000000" pitchFamily="34" charset="-122"/>
                <a:cs typeface="+mn-cs"/>
              </a:defRPr>
            </a:lvl1pPr>
          </a:lstStyle>
          <a:p>
            <a:pPr lvl="0"/>
            <a:endParaRPr lang="zh-CN" altLang="en-US" dirty="0"/>
          </a:p>
        </p:txBody>
      </p:sp>
      <p:sp>
        <p:nvSpPr>
          <p:cNvPr id="15" name="图片占位符 15"/>
          <p:cNvSpPr>
            <a:spLocks noGrp="1"/>
          </p:cNvSpPr>
          <p:nvPr>
            <p:ph type="pic" sz="quarter" idx="12"/>
          </p:nvPr>
        </p:nvSpPr>
        <p:spPr>
          <a:xfrm>
            <a:off x="2270224" y="1086636"/>
            <a:ext cx="7656168" cy="4289274"/>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rcRect l="5556" r="5556"/>
          <a:stretch>
            <a:fillRect/>
          </a:stretch>
        </p:blipFill>
        <p:spPr>
          <a:xfrm>
            <a:off x="0" y="0"/>
            <a:ext cx="12192000" cy="6858000"/>
          </a:xfrm>
          <a:prstGeom prst="rect">
            <a:avLst/>
          </a:prstGeom>
        </p:spPr>
      </p:pic>
      <p:sp>
        <p:nvSpPr>
          <p:cNvPr id="6" name="矩形: 圆角 5"/>
          <p:cNvSpPr/>
          <p:nvPr userDrawn="1"/>
        </p:nvSpPr>
        <p:spPr>
          <a:xfrm>
            <a:off x="0" y="600075"/>
            <a:ext cx="12192000" cy="5871491"/>
          </a:xfrm>
          <a:prstGeom prst="roundRect">
            <a:avLst>
              <a:gd name="adj" fmla="val 1031"/>
            </a:avLst>
          </a:prstGeom>
          <a:solidFill>
            <a:schemeClr val="bg1"/>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9" name="图片 8" descr="经传logo白色"/>
          <p:cNvPicPr>
            <a:picLocks noChangeAspect="1"/>
          </p:cNvPicPr>
          <p:nvPr userDrawn="1"/>
        </p:nvPicPr>
        <p:blipFill>
          <a:blip r:embed="rId3"/>
          <a:stretch>
            <a:fillRect/>
          </a:stretch>
        </p:blipFill>
        <p:spPr>
          <a:xfrm>
            <a:off x="142875" y="168910"/>
            <a:ext cx="1162170" cy="262255"/>
          </a:xfrm>
          <a:prstGeom prst="rect">
            <a:avLst/>
          </a:prstGeom>
        </p:spPr>
      </p:pic>
      <p:sp>
        <p:nvSpPr>
          <p:cNvPr id="10" name="文本占位符 7"/>
          <p:cNvSpPr>
            <a:spLocks noGrp="1"/>
          </p:cNvSpPr>
          <p:nvPr>
            <p:ph type="body" sz="quarter" idx="10"/>
          </p:nvPr>
        </p:nvSpPr>
        <p:spPr>
          <a:xfrm>
            <a:off x="3141552" y="0"/>
            <a:ext cx="5908896" cy="660400"/>
          </a:xfrm>
          <a:prstGeom prst="rect">
            <a:avLst/>
          </a:prstGeom>
        </p:spPr>
        <p:txBody>
          <a:bodyPr anchor="ctr" anchorCtr="1"/>
          <a:lstStyle>
            <a:lvl1pPr marL="0" indent="0" algn="ctr" defTabSz="457200" rtl="0" eaLnBrk="1" latinLnBrk="0" hangingPunct="1">
              <a:lnSpc>
                <a:spcPct val="120000"/>
              </a:lnSpc>
              <a:buNone/>
              <a:defRPr lang="zh-CN" altLang="en-US" sz="2800" b="1" kern="1200" dirty="0">
                <a:solidFill>
                  <a:schemeClr val="bg1"/>
                </a:soli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991704"/>
            <a:ext cx="7820008" cy="506496"/>
          </a:xfrm>
          <a:prstGeom prst="rect">
            <a:avLst/>
          </a:prstGeom>
        </p:spPr>
        <p:txBody>
          <a:bodyPr>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stStyle>
          <a:p>
            <a:pPr lvl="0"/>
            <a:endParaRPr lang="zh-CN" altLang="en-US" dirty="0"/>
          </a:p>
        </p:txBody>
      </p:sp>
      <p:sp>
        <p:nvSpPr>
          <p:cNvPr id="15" name="文本框 14"/>
          <p:cNvSpPr txBox="1"/>
          <p:nvPr userDrawn="1"/>
        </p:nvSpPr>
        <p:spPr>
          <a:xfrm>
            <a:off x="5667374" y="6541135"/>
            <a:ext cx="6255385" cy="261610"/>
          </a:xfrm>
          <a:prstGeom prst="rect">
            <a:avLst/>
          </a:prstGeom>
          <a:noFill/>
        </p:spPr>
        <p:txBody>
          <a:bodyPr wrap="square" rtlCol="0">
            <a:spAutoFit/>
          </a:bodyPr>
          <a:lstStyle/>
          <a:p>
            <a:pPr marL="0" algn="r"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extLst>
      <p:ext uri="{BB962C8B-B14F-4D97-AF65-F5344CB8AC3E}">
        <p14:creationId xmlns:p14="http://schemas.microsoft.com/office/powerpoint/2010/main" val="1394942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rcRect l="5556" r="5556"/>
          <a:stretch>
            <a:fillRect/>
          </a:stretch>
        </p:blipFill>
        <p:spPr>
          <a:xfrm>
            <a:off x="0" y="0"/>
            <a:ext cx="12192000" cy="6858000"/>
          </a:xfrm>
          <a:prstGeom prst="rect">
            <a:avLst/>
          </a:prstGeom>
        </p:spPr>
      </p:pic>
      <p:sp>
        <p:nvSpPr>
          <p:cNvPr id="6" name="矩形: 圆角 5"/>
          <p:cNvSpPr/>
          <p:nvPr userDrawn="1"/>
        </p:nvSpPr>
        <p:spPr>
          <a:xfrm>
            <a:off x="0" y="600075"/>
            <a:ext cx="12192000" cy="5871491"/>
          </a:xfrm>
          <a:prstGeom prst="roundRect">
            <a:avLst>
              <a:gd name="adj" fmla="val 1031"/>
            </a:avLst>
          </a:prstGeom>
          <a:solidFill>
            <a:schemeClr val="bg1"/>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9" name="图片 8" descr="经传logo白色"/>
          <p:cNvPicPr>
            <a:picLocks noChangeAspect="1"/>
          </p:cNvPicPr>
          <p:nvPr userDrawn="1"/>
        </p:nvPicPr>
        <p:blipFill>
          <a:blip r:embed="rId3"/>
          <a:stretch>
            <a:fillRect/>
          </a:stretch>
        </p:blipFill>
        <p:spPr>
          <a:xfrm>
            <a:off x="142875" y="168910"/>
            <a:ext cx="1162170" cy="262255"/>
          </a:xfrm>
          <a:prstGeom prst="rect">
            <a:avLst/>
          </a:prstGeom>
        </p:spPr>
      </p:pic>
      <p:sp>
        <p:nvSpPr>
          <p:cNvPr id="10" name="文本占位符 7"/>
          <p:cNvSpPr>
            <a:spLocks noGrp="1"/>
          </p:cNvSpPr>
          <p:nvPr>
            <p:ph type="body" sz="quarter" idx="10"/>
          </p:nvPr>
        </p:nvSpPr>
        <p:spPr>
          <a:xfrm>
            <a:off x="3141552" y="0"/>
            <a:ext cx="5908896" cy="660400"/>
          </a:xfrm>
          <a:prstGeom prst="rect">
            <a:avLst/>
          </a:prstGeom>
        </p:spPr>
        <p:txBody>
          <a:bodyPr anchor="ctr" anchorCtr="1"/>
          <a:lstStyle>
            <a:lvl1pPr marL="0" indent="0" algn="ctr" defTabSz="457200" rtl="0" eaLnBrk="1" latinLnBrk="0" hangingPunct="1">
              <a:lnSpc>
                <a:spcPct val="120000"/>
              </a:lnSpc>
              <a:buNone/>
              <a:defRPr lang="zh-CN" altLang="en-US" sz="2800" b="1" kern="1200" dirty="0">
                <a:solidFill>
                  <a:schemeClr val="bg1"/>
                </a:solidFill>
                <a:latin typeface="微软雅黑" panose="020B0503020204020204" charset="-122"/>
                <a:ea typeface="微软雅黑" panose="020B0503020204020204" charset="-122"/>
                <a:cs typeface="+mn-cs"/>
              </a:defRPr>
            </a:lvl1pPr>
          </a:lstStyle>
          <a:p>
            <a:pPr lvl="0"/>
            <a:endParaRPr lang="zh-CN" altLang="en-US" dirty="0"/>
          </a:p>
        </p:txBody>
      </p:sp>
      <p:sp>
        <p:nvSpPr>
          <p:cNvPr id="15" name="文本框 14"/>
          <p:cNvSpPr txBox="1"/>
          <p:nvPr userDrawn="1"/>
        </p:nvSpPr>
        <p:spPr>
          <a:xfrm>
            <a:off x="5667374" y="6541135"/>
            <a:ext cx="6255385" cy="261610"/>
          </a:xfrm>
          <a:prstGeom prst="rect">
            <a:avLst/>
          </a:prstGeom>
          <a:noFill/>
        </p:spPr>
        <p:txBody>
          <a:bodyPr wrap="square" rtlCol="0">
            <a:spAutoFit/>
          </a:bodyPr>
          <a:lstStyle/>
          <a:p>
            <a:pPr marL="0" algn="r"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
        <p:nvSpPr>
          <p:cNvPr id="2" name="文本占位符 11"/>
          <p:cNvSpPr>
            <a:spLocks noGrp="1"/>
          </p:cNvSpPr>
          <p:nvPr>
            <p:ph type="body" sz="quarter" idx="11"/>
          </p:nvPr>
        </p:nvSpPr>
        <p:spPr>
          <a:xfrm>
            <a:off x="2185996" y="5820344"/>
            <a:ext cx="7820008" cy="544401"/>
          </a:xfrm>
          <a:prstGeom prst="rect">
            <a:avLst/>
          </a:prstGeom>
        </p:spPr>
        <p:txBody>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1800" b="1"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stStyle>
          <a:p>
            <a:pPr lvl="0"/>
            <a:endParaRPr lang="zh-CN" altLang="en-US" dirty="0"/>
          </a:p>
        </p:txBody>
      </p:sp>
      <p:sp>
        <p:nvSpPr>
          <p:cNvPr id="4" name="图片占位符 15"/>
          <p:cNvSpPr>
            <a:spLocks noGrp="1"/>
          </p:cNvSpPr>
          <p:nvPr>
            <p:ph type="pic" sz="quarter" idx="12"/>
          </p:nvPr>
        </p:nvSpPr>
        <p:spPr>
          <a:xfrm>
            <a:off x="1790701" y="889540"/>
            <a:ext cx="8610598" cy="4823984"/>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extLst>
      <p:ext uri="{BB962C8B-B14F-4D97-AF65-F5344CB8AC3E}">
        <p14:creationId xmlns:p14="http://schemas.microsoft.com/office/powerpoint/2010/main" val="303894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1831658"/>
            <a:ext cx="7820008" cy="1012991"/>
          </a:xfrm>
          <a:prstGeom prst="rect">
            <a:avLst/>
          </a:prstGeom>
        </p:spPr>
        <p:txBody>
          <a:bodyPr/>
          <a:lstStyle>
            <a:lvl1pPr marL="0" indent="0" algn="just">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图下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629869"/>
            <a:ext cx="7820008" cy="544401"/>
          </a:xfrm>
          <a:prstGeom prst="rect">
            <a:avLst/>
          </a:prstGeom>
        </p:spPr>
        <p:txBody>
          <a:bodyPr/>
          <a:lstStyle>
            <a:lvl1pPr marL="0" indent="0" algn="ctr">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6277647" cy="261610"/>
          </a:xfrm>
          <a:prstGeom prst="rect">
            <a:avLst/>
          </a:prstGeom>
          <a:noFill/>
        </p:spPr>
        <p:txBody>
          <a:bodyPr wrap="square" rtlCol="0">
            <a:spAutoFit/>
          </a:bodyPr>
          <a:lstStyle/>
          <a:p>
            <a:pPr algn="just"/>
            <a:r>
              <a:rPr lang="zh-CN" altLang="en-US" sz="1050" dirty="0">
                <a:solidFill>
                  <a:schemeClr val="bg1">
                    <a:lumMod val="85000"/>
                  </a:schemeClr>
                </a:solidFill>
              </a:rPr>
              <a:t>风险提示：观点基于软件数据与理论模型分析，仅供参考，不构成买卖建议，市场有风险，投资需谨慎</a:t>
            </a:r>
          </a:p>
        </p:txBody>
      </p:sp>
      <p:sp>
        <p:nvSpPr>
          <p:cNvPr id="16" name="图片占位符 15"/>
          <p:cNvSpPr>
            <a:spLocks noGrp="1"/>
          </p:cNvSpPr>
          <p:nvPr>
            <p:ph type="pic" sz="quarter" idx="12"/>
          </p:nvPr>
        </p:nvSpPr>
        <p:spPr>
          <a:xfrm>
            <a:off x="2766508" y="1827101"/>
            <a:ext cx="6663600" cy="3733200"/>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_双图">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
        <p:nvSpPr>
          <p:cNvPr id="3" name="图片占位符 2"/>
          <p:cNvSpPr>
            <a:spLocks noGrp="1"/>
          </p:cNvSpPr>
          <p:nvPr>
            <p:ph type="pic" sz="quarter" idx="11"/>
          </p:nvPr>
        </p:nvSpPr>
        <p:spPr>
          <a:xfrm>
            <a:off x="1128713"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a:p>
        </p:txBody>
      </p:sp>
      <p:sp>
        <p:nvSpPr>
          <p:cNvPr id="19" name="图片占位符 2"/>
          <p:cNvSpPr>
            <a:spLocks noGrp="1"/>
          </p:cNvSpPr>
          <p:nvPr>
            <p:ph type="pic" sz="quarter" idx="12"/>
          </p:nvPr>
        </p:nvSpPr>
        <p:spPr>
          <a:xfrm>
            <a:off x="6231336"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dirty="0"/>
          </a:p>
        </p:txBody>
      </p:sp>
      <p:sp>
        <p:nvSpPr>
          <p:cNvPr id="11" name="文本占位符 10"/>
          <p:cNvSpPr>
            <a:spLocks noGrp="1"/>
          </p:cNvSpPr>
          <p:nvPr>
            <p:ph type="body" sz="quarter" idx="13" hasCustomPrompt="1"/>
          </p:nvPr>
        </p:nvSpPr>
        <p:spPr>
          <a:xfrm>
            <a:off x="2517221"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1</a:t>
            </a:r>
            <a:endParaRPr lang="zh-CN" altLang="en-US" dirty="0"/>
          </a:p>
        </p:txBody>
      </p:sp>
      <p:sp>
        <p:nvSpPr>
          <p:cNvPr id="24" name="文本占位符 10"/>
          <p:cNvSpPr>
            <a:spLocks noGrp="1"/>
          </p:cNvSpPr>
          <p:nvPr>
            <p:ph type="body" sz="quarter" idx="14" hasCustomPrompt="1"/>
          </p:nvPr>
        </p:nvSpPr>
        <p:spPr>
          <a:xfrm>
            <a:off x="7619844"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2</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0" name="矩形 29"/>
          <p:cNvSpPr/>
          <p:nvPr userDrawn="1"/>
        </p:nvSpPr>
        <p:spPr>
          <a:xfrm>
            <a:off x="0" y="-7156"/>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2262925" y="-273323"/>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弧形 14"/>
            <p:cNvSpPr/>
            <p:nvPr userDrawn="1"/>
          </p:nvSpPr>
          <p:spPr>
            <a:xfrm>
              <a:off x="1393825"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rPr>
                  <a:t>01</a:t>
                </a: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02</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32" name="弧形 31"/>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03</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04</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pic>
        <p:nvPicPr>
          <p:cNvPr id="8" name="图片 7" descr="图片3"/>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0" y="-11461750"/>
            <a:ext cx="12192000" cy="29781500"/>
            <a:chOff x="0" y="-11461750"/>
            <a:chExt cx="12192000" cy="29781500"/>
          </a:xfrm>
        </p:grpSpPr>
        <p:grpSp>
          <p:nvGrpSpPr>
            <p:cNvPr id="15" name="组合 14"/>
            <p:cNvGrpSpPr/>
            <p:nvPr userDrawn="1"/>
          </p:nvGrpSpPr>
          <p:grpSpPr>
            <a:xfrm>
              <a:off x="0" y="-11461750"/>
              <a:ext cx="12192000" cy="1790700"/>
              <a:chOff x="0" y="-11461750"/>
              <a:chExt cx="12192000" cy="1790700"/>
            </a:xfrm>
          </p:grpSpPr>
          <p:sp>
            <p:nvSpPr>
              <p:cNvPr id="7" name="星形: 七角 6"/>
              <p:cNvSpPr/>
              <p:nvPr userDrawn="1"/>
            </p:nvSpPr>
            <p:spPr>
              <a:xfrm>
                <a:off x="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星形: 七角 7"/>
              <p:cNvSpPr/>
              <p:nvPr userDrawn="1"/>
            </p:nvSpPr>
            <p:spPr>
              <a:xfrm>
                <a:off x="1040130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0" y="16529050"/>
              <a:ext cx="12192000" cy="1790700"/>
              <a:chOff x="0" y="16529050"/>
              <a:chExt cx="12192000" cy="1790700"/>
            </a:xfrm>
          </p:grpSpPr>
          <p:sp>
            <p:nvSpPr>
              <p:cNvPr id="11" name="星形: 七角 10"/>
              <p:cNvSpPr/>
              <p:nvPr userDrawn="1"/>
            </p:nvSpPr>
            <p:spPr>
              <a:xfrm>
                <a:off x="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星形: 七角 11"/>
              <p:cNvSpPr/>
              <p:nvPr userDrawn="1"/>
            </p:nvSpPr>
            <p:spPr>
              <a:xfrm>
                <a:off x="1040130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slideLayout" Target="../slideLayouts/slideLayout1.xml"/><Relationship Id="rId3" Type="http://schemas.openxmlformats.org/officeDocument/2006/relationships/tags" Target="../tags/tag5.xml"/><Relationship Id="rId21" Type="http://schemas.openxmlformats.org/officeDocument/2006/relationships/image" Target="../media/image8.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image" Target="../media/image7.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image" Target="../media/image10.png"/><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image" Target="../media/image9.png"/><Relationship Id="rId10" Type="http://schemas.openxmlformats.org/officeDocument/2006/relationships/tags" Target="../tags/tag12.xml"/><Relationship Id="rId19" Type="http://schemas.openxmlformats.org/officeDocument/2006/relationships/notesSlide" Target="../notesSlides/notesSlide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资源 6-8"/>
          <p:cNvPicPr>
            <a:picLocks noChangeAspect="1"/>
          </p:cNvPicPr>
          <p:nvPr/>
        </p:nvPicPr>
        <p:blipFill>
          <a:blip r:embed="rId20"/>
          <a:stretch>
            <a:fillRect/>
          </a:stretch>
        </p:blipFill>
        <p:spPr>
          <a:xfrm>
            <a:off x="-1270" y="0"/>
            <a:ext cx="12194540" cy="6857365"/>
          </a:xfrm>
          <a:prstGeom prst="rect">
            <a:avLst/>
          </a:prstGeom>
        </p:spPr>
      </p:pic>
      <p:pic>
        <p:nvPicPr>
          <p:cNvPr id="12" name="图片 11" descr="资源 4-8"/>
          <p:cNvPicPr>
            <a:picLocks noChangeAspect="1"/>
          </p:cNvPicPr>
          <p:nvPr/>
        </p:nvPicPr>
        <p:blipFill>
          <a:blip r:embed="rId21"/>
          <a:stretch>
            <a:fillRect/>
          </a:stretch>
        </p:blipFill>
        <p:spPr>
          <a:xfrm>
            <a:off x="0" y="4121150"/>
            <a:ext cx="12192000" cy="2736850"/>
          </a:xfrm>
          <a:prstGeom prst="rect">
            <a:avLst/>
          </a:prstGeom>
        </p:spPr>
      </p:pic>
      <p:sp>
        <p:nvSpPr>
          <p:cNvPr id="5" name="文本框 4"/>
          <p:cNvSpPr txBox="1"/>
          <p:nvPr/>
        </p:nvSpPr>
        <p:spPr>
          <a:xfrm>
            <a:off x="541655" y="277495"/>
            <a:ext cx="55543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全国</a:t>
            </a:r>
            <a:r>
              <a:rPr lang="zh-CN" altLang="en-US" sz="2400" dirty="0">
                <a:solidFill>
                  <a:srgbClr val="FFFFFF"/>
                </a:solidFill>
                <a:latin typeface="+mn-ea"/>
                <a:cs typeface="阿里巴巴和七个小矮人" panose="00000500000000000000" charset="-122"/>
              </a:rPr>
              <a:t>公开</a:t>
            </a: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课系列———</a:t>
            </a:r>
          </a:p>
        </p:txBody>
      </p:sp>
      <p:sp>
        <p:nvSpPr>
          <p:cNvPr id="8" name="文本框 7"/>
          <p:cNvSpPr txBox="1"/>
          <p:nvPr/>
        </p:nvSpPr>
        <p:spPr>
          <a:xfrm>
            <a:off x="1565022" y="1223013"/>
            <a:ext cx="9046464" cy="2123658"/>
          </a:xfrm>
          <a:prstGeom prst="rect">
            <a:avLst/>
          </a:prstGeom>
          <a:noFill/>
        </p:spPr>
        <p:txBody>
          <a:bodyPr wrap="square" rtlCol="0">
            <a:spAutoFit/>
          </a:bodyPr>
          <a:lstStyle/>
          <a:p>
            <a:pPr algn="ctr">
              <a:defRPr/>
            </a:pPr>
            <a:r>
              <a:rPr lang="en-US" alt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2</a:t>
            </a: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万亿回补缺口</a:t>
            </a:r>
            <a:endParaRPr lang="en-US" alt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a:p>
            <a:pPr algn="ctr">
              <a:defRPr/>
            </a:pP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游资迎来收获期</a:t>
            </a:r>
            <a:endParaRPr lang="en-US" alt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p:txBody>
      </p:sp>
      <p:pic>
        <p:nvPicPr>
          <p:cNvPr id="7" name="图片 6" descr="经传logo白色"/>
          <p:cNvPicPr>
            <a:picLocks noChangeAspect="1"/>
          </p:cNvPicPr>
          <p:nvPr/>
        </p:nvPicPr>
        <p:blipFill>
          <a:blip r:embed="rId22"/>
          <a:stretch>
            <a:fillRect/>
          </a:stretch>
        </p:blipFill>
        <p:spPr>
          <a:xfrm>
            <a:off x="10368795" y="330199"/>
            <a:ext cx="1162170" cy="262255"/>
          </a:xfrm>
          <a:prstGeom prst="rect">
            <a:avLst/>
          </a:prstGeom>
        </p:spPr>
      </p:pic>
      <p:grpSp>
        <p:nvGrpSpPr>
          <p:cNvPr id="2" name="组合 1"/>
          <p:cNvGrpSpPr/>
          <p:nvPr/>
        </p:nvGrpSpPr>
        <p:grpSpPr>
          <a:xfrm>
            <a:off x="3841750" y="3709035"/>
            <a:ext cx="2001520" cy="380365"/>
            <a:chOff x="6050" y="5841"/>
            <a:chExt cx="3152" cy="599"/>
          </a:xfrm>
        </p:grpSpPr>
        <p:sp>
          <p:nvSpPr>
            <p:cNvPr id="26" name="矩形 25"/>
            <p:cNvSpPr/>
            <p:nvPr/>
          </p:nvSpPr>
          <p:spPr>
            <a:xfrm>
              <a:off x="6110" y="5849"/>
              <a:ext cx="3092" cy="562"/>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custDataLst>
                <p:tags r:id="rId15"/>
              </p:custDataLst>
            </p:nvPr>
          </p:nvSpPr>
          <p:spPr>
            <a:xfrm>
              <a:off x="6120" y="5849"/>
              <a:ext cx="1568" cy="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custDataLst>
                <p:tags r:id="rId16"/>
              </p:custDataLst>
            </p:nvPr>
          </p:nvSpPr>
          <p:spPr>
            <a:xfrm>
              <a:off x="6050" y="5860"/>
              <a:ext cx="1800" cy="580"/>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经传投研</a:t>
              </a:r>
            </a:p>
          </p:txBody>
        </p:sp>
        <p:sp>
          <p:nvSpPr>
            <p:cNvPr id="29" name="文本框 28"/>
            <p:cNvSpPr txBox="1"/>
            <p:nvPr>
              <p:custDataLst>
                <p:tags r:id="rId17"/>
              </p:custDataLst>
            </p:nvPr>
          </p:nvSpPr>
          <p:spPr>
            <a:xfrm>
              <a:off x="7702" y="5841"/>
              <a:ext cx="1500" cy="580"/>
            </a:xfrm>
            <a:prstGeom prst="rect">
              <a:avLst/>
            </a:prstGeom>
            <a:noFill/>
          </p:spPr>
          <p:txBody>
            <a:bodyPr wrap="square" rtlCol="0">
              <a:spAutoFit/>
            </a:bodyPr>
            <a:lstStyle/>
            <a:p>
              <a:r>
                <a:rPr kumimoji="0" lang="zh-CN" altLang="en-US" sz="1800" b="0" i="0" u="none" strike="noStrike" kern="1200" cap="none" spc="0" normalizeH="0" baseline="0" noProof="0" dirty="0">
                  <a:ln>
                    <a:noFill/>
                  </a:ln>
                  <a:solidFill>
                    <a:srgbClr val="FFFFFF"/>
                  </a:solidFill>
                  <a:effectLst/>
                  <a:uLnTx/>
                  <a:uFillTx/>
                  <a:latin typeface="+mn-ea"/>
                  <a:cs typeface="思源黑体 CN Light" panose="020B0300000000000000" charset="-122"/>
                </a:rPr>
                <a:t>张明科</a:t>
              </a:r>
              <a:endParaRPr lang="zh-CN" altLang="en-US"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grpSp>
        <p:nvGrpSpPr>
          <p:cNvPr id="30" name="组合 29"/>
          <p:cNvGrpSpPr/>
          <p:nvPr/>
        </p:nvGrpSpPr>
        <p:grpSpPr>
          <a:xfrm>
            <a:off x="4710390" y="4372334"/>
            <a:ext cx="3667170" cy="329890"/>
            <a:chOff x="7093" y="6626"/>
            <a:chExt cx="6446" cy="578"/>
          </a:xfrm>
        </p:grpSpPr>
        <p:sp>
          <p:nvSpPr>
            <p:cNvPr id="31" name="矩形 30"/>
            <p:cNvSpPr/>
            <p:nvPr>
              <p:custDataLst>
                <p:tags r:id="rId11"/>
              </p:custDataLst>
            </p:nvPr>
          </p:nvSpPr>
          <p:spPr>
            <a:xfrm>
              <a:off x="7093" y="6626"/>
              <a:ext cx="6446" cy="539"/>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2" name="矩形 31"/>
            <p:cNvSpPr/>
            <p:nvPr>
              <p:custDataLst>
                <p:tags r:id="rId12"/>
              </p:custDataLst>
            </p:nvPr>
          </p:nvSpPr>
          <p:spPr>
            <a:xfrm>
              <a:off x="7105" y="6626"/>
              <a:ext cx="1965" cy="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3" name="文本框 32"/>
            <p:cNvSpPr txBox="1"/>
            <p:nvPr>
              <p:custDataLst>
                <p:tags r:id="rId13"/>
              </p:custDataLst>
            </p:nvPr>
          </p:nvSpPr>
          <p:spPr>
            <a:xfrm>
              <a:off x="7223" y="6665"/>
              <a:ext cx="1809" cy="539"/>
            </a:xfrm>
            <a:prstGeom prst="rect">
              <a:avLst/>
            </a:prstGeom>
            <a:noFill/>
          </p:spPr>
          <p:txBody>
            <a:bodyPr wrap="square" rtlCol="0">
              <a:spAutoFit/>
            </a:bodyPr>
            <a:lstStyle/>
            <a:p>
              <a:r>
                <a:rPr lang="zh-CN" altLang="en-US" sz="1400" dirty="0">
                  <a:solidFill>
                    <a:srgbClr val="C00000"/>
                  </a:solidFill>
                  <a:latin typeface="思源黑体 CN Medium" panose="020B0600000000000000" charset="-122"/>
                  <a:ea typeface="思源黑体 CN Medium" panose="020B0600000000000000" charset="-122"/>
                  <a:cs typeface="思源黑体 CN Medium" panose="020B0600000000000000" charset="-122"/>
                </a:rPr>
                <a:t>投资顾问</a:t>
              </a:r>
            </a:p>
          </p:txBody>
        </p:sp>
        <p:sp>
          <p:nvSpPr>
            <p:cNvPr id="34" name="文本框 33"/>
            <p:cNvSpPr txBox="1"/>
            <p:nvPr>
              <p:custDataLst>
                <p:tags r:id="rId14"/>
              </p:custDataLst>
            </p:nvPr>
          </p:nvSpPr>
          <p:spPr>
            <a:xfrm>
              <a:off x="9159" y="6643"/>
              <a:ext cx="4318" cy="539"/>
            </a:xfrm>
            <a:prstGeom prst="rect">
              <a:avLst/>
            </a:prstGeom>
            <a:noFill/>
          </p:spPr>
          <p:txBody>
            <a:bodyPr wrap="square" rtlCol="0">
              <a:spAutoFit/>
            </a:bodyPr>
            <a:lstStyle/>
            <a:p>
              <a:pPr algn="dist"/>
              <a:r>
                <a:rPr lang="en-US" altLang="zh-CN" sz="1400" dirty="0">
                  <a:solidFill>
                    <a:srgbClr val="FFFFFF"/>
                  </a:solidFill>
                  <a:latin typeface="+mn-ea"/>
                </a:rPr>
                <a:t>A1120619100001</a:t>
              </a:r>
              <a:endParaRPr lang="en-US" altLang="zh-CN" sz="1400"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sp>
        <p:nvSpPr>
          <p:cNvPr id="36" name="矩形 35"/>
          <p:cNvSpPr/>
          <p:nvPr>
            <p:custDataLst>
              <p:tags r:id="rId2"/>
            </p:custDataLst>
          </p:nvPr>
        </p:nvSpPr>
        <p:spPr>
          <a:xfrm>
            <a:off x="6170428" y="3715449"/>
            <a:ext cx="2179849" cy="356781"/>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custDataLst>
              <p:tags r:id="rId3"/>
            </p:custDataLst>
          </p:nvPr>
        </p:nvSpPr>
        <p:spPr>
          <a:xfrm>
            <a:off x="6052794" y="3715449"/>
            <a:ext cx="995495" cy="356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文本框 37"/>
          <p:cNvSpPr txBox="1"/>
          <p:nvPr>
            <p:custDataLst>
              <p:tags r:id="rId4"/>
            </p:custDataLst>
          </p:nvPr>
        </p:nvSpPr>
        <p:spPr>
          <a:xfrm>
            <a:off x="6033453" y="3728579"/>
            <a:ext cx="1142828" cy="368197"/>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课程日期</a:t>
            </a:r>
          </a:p>
        </p:txBody>
      </p:sp>
      <p:sp>
        <p:nvSpPr>
          <p:cNvPr id="4" name="文本框 3"/>
          <p:cNvSpPr txBox="1"/>
          <p:nvPr/>
        </p:nvSpPr>
        <p:spPr>
          <a:xfrm>
            <a:off x="7067630" y="3693046"/>
            <a:ext cx="1282647" cy="386131"/>
          </a:xfrm>
          <a:prstGeom prst="rect">
            <a:avLst/>
          </a:prstGeom>
          <a:noFill/>
        </p:spPr>
        <p:txBody>
          <a:bodyPr wrap="square" rtlCol="0">
            <a:spAutoFit/>
          </a:bodyPr>
          <a:lstStyle/>
          <a:p>
            <a:pPr>
              <a:lnSpc>
                <a:spcPct val="130000"/>
              </a:lnSpc>
              <a:spcBef>
                <a:spcPts val="500"/>
              </a:spcBef>
            </a:pPr>
            <a:fld id="{44E84A3E-DAD5-46E0-B2CD-606E2199FB3C}" type="datetime1">
              <a:rPr lang="zh-CN" altLang="en-US" sz="1600">
                <a:solidFill>
                  <a:schemeClr val="bg1"/>
                </a:solidFill>
                <a:latin typeface="思源黑体 CN Medium" panose="020B0600000000000000" charset="-122"/>
                <a:ea typeface="思源黑体 CN Medium" panose="020B0600000000000000" charset="-122"/>
              </a:rPr>
              <a:t>2025/12/8</a:t>
            </a:fld>
            <a:endParaRPr lang="zh-CN" altLang="en-US" dirty="0">
              <a:solidFill>
                <a:schemeClr val="bg1"/>
              </a:solidFill>
              <a:latin typeface="思源黑体 CN Medium" panose="020B0600000000000000" charset="-122"/>
              <a:ea typeface="思源黑体 CN Medium" panose="020B0600000000000000" charset="-122"/>
            </a:endParaRPr>
          </a:p>
        </p:txBody>
      </p:sp>
      <p:pic>
        <p:nvPicPr>
          <p:cNvPr id="3" name="图片 2"/>
          <p:cNvPicPr>
            <a:picLocks noChangeAspect="1"/>
          </p:cNvPicPr>
          <p:nvPr/>
        </p:nvPicPr>
        <p:blipFill>
          <a:blip r:embed="rId23"/>
          <a:stretch>
            <a:fillRect/>
          </a:stretch>
        </p:blipFill>
        <p:spPr>
          <a:xfrm>
            <a:off x="-126192" y="3197559"/>
            <a:ext cx="3633591" cy="3854867"/>
          </a:xfrm>
          <a:prstGeom prst="rect">
            <a:avLst/>
          </a:prstGeom>
        </p:spPr>
      </p:pic>
      <p:pic>
        <p:nvPicPr>
          <p:cNvPr id="10" name="图片 9"/>
          <p:cNvPicPr>
            <a:picLocks noChangeAspect="1"/>
          </p:cNvPicPr>
          <p:nvPr/>
        </p:nvPicPr>
        <p:blipFill>
          <a:blip r:embed="rId24"/>
          <a:stretch>
            <a:fillRect/>
          </a:stretch>
        </p:blipFill>
        <p:spPr>
          <a:xfrm>
            <a:off x="9363075" y="3161686"/>
            <a:ext cx="2496822" cy="3745234"/>
          </a:xfrm>
          <a:prstGeom prst="rect">
            <a:avLst/>
          </a:prstGeom>
        </p:spPr>
      </p:pic>
      <p:grpSp>
        <p:nvGrpSpPr>
          <p:cNvPr id="18" name="组合 17"/>
          <p:cNvGrpSpPr/>
          <p:nvPr/>
        </p:nvGrpSpPr>
        <p:grpSpPr>
          <a:xfrm>
            <a:off x="3869171" y="4367898"/>
            <a:ext cx="768968" cy="698062"/>
            <a:chOff x="4159400" y="4896577"/>
            <a:chExt cx="1191795" cy="367347"/>
          </a:xfrm>
        </p:grpSpPr>
        <p:sp>
          <p:nvSpPr>
            <p:cNvPr id="16" name="矩形 15"/>
            <p:cNvSpPr/>
            <p:nvPr>
              <p:custDataLst>
                <p:tags r:id="rId9"/>
              </p:custDataLst>
            </p:nvPr>
          </p:nvSpPr>
          <p:spPr>
            <a:xfrm>
              <a:off x="4159400" y="4896577"/>
              <a:ext cx="1191795" cy="356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custDataLst>
                <p:tags r:id="rId10"/>
              </p:custDataLst>
            </p:nvPr>
          </p:nvSpPr>
          <p:spPr>
            <a:xfrm>
              <a:off x="4179722" y="4923800"/>
              <a:ext cx="1142932" cy="340124"/>
            </a:xfrm>
            <a:prstGeom prst="rect">
              <a:avLst/>
            </a:prstGeom>
            <a:noFill/>
          </p:spPr>
          <p:txBody>
            <a:bodyPr wrap="square" rtlCol="0">
              <a:spAutoFit/>
            </a:bodyPr>
            <a:lstStyle/>
            <a:p>
              <a:pPr algn="ctr"/>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执业编号</a:t>
              </a:r>
            </a:p>
          </p:txBody>
        </p:sp>
      </p:grpSp>
      <p:grpSp>
        <p:nvGrpSpPr>
          <p:cNvPr id="24" name="组合 23"/>
          <p:cNvGrpSpPr/>
          <p:nvPr/>
        </p:nvGrpSpPr>
        <p:grpSpPr>
          <a:xfrm>
            <a:off x="4710390" y="4736070"/>
            <a:ext cx="3667170" cy="329890"/>
            <a:chOff x="7093" y="6626"/>
            <a:chExt cx="6446" cy="578"/>
          </a:xfrm>
        </p:grpSpPr>
        <p:sp>
          <p:nvSpPr>
            <p:cNvPr id="25" name="矩形 24"/>
            <p:cNvSpPr/>
            <p:nvPr>
              <p:custDataLst>
                <p:tags r:id="rId5"/>
              </p:custDataLst>
            </p:nvPr>
          </p:nvSpPr>
          <p:spPr>
            <a:xfrm>
              <a:off x="7093" y="6626"/>
              <a:ext cx="6446" cy="539"/>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5" name="矩形 34"/>
            <p:cNvSpPr/>
            <p:nvPr>
              <p:custDataLst>
                <p:tags r:id="rId6"/>
              </p:custDataLst>
            </p:nvPr>
          </p:nvSpPr>
          <p:spPr>
            <a:xfrm>
              <a:off x="7105" y="6626"/>
              <a:ext cx="1965" cy="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9" name="文本框 38"/>
            <p:cNvSpPr txBox="1"/>
            <p:nvPr>
              <p:custDataLst>
                <p:tags r:id="rId7"/>
              </p:custDataLst>
            </p:nvPr>
          </p:nvSpPr>
          <p:spPr>
            <a:xfrm>
              <a:off x="7223" y="6665"/>
              <a:ext cx="1809" cy="539"/>
            </a:xfrm>
            <a:prstGeom prst="rect">
              <a:avLst/>
            </a:prstGeom>
            <a:noFill/>
          </p:spPr>
          <p:txBody>
            <a:bodyPr wrap="square" rtlCol="0">
              <a:spAutoFit/>
            </a:bodyPr>
            <a:lstStyle/>
            <a:p>
              <a:r>
                <a:rPr lang="zh-CN" altLang="en-US" sz="1400" dirty="0">
                  <a:solidFill>
                    <a:srgbClr val="C00000"/>
                  </a:solidFill>
                  <a:latin typeface="思源黑体 CN Medium" panose="020B0600000000000000" charset="-122"/>
                  <a:ea typeface="思源黑体 CN Medium" panose="020B0600000000000000" charset="-122"/>
                  <a:cs typeface="思源黑体 CN Medium" panose="020B0600000000000000" charset="-122"/>
                </a:rPr>
                <a:t>基金从业</a:t>
              </a:r>
            </a:p>
          </p:txBody>
        </p:sp>
        <p:sp>
          <p:nvSpPr>
            <p:cNvPr id="40" name="文本框 39"/>
            <p:cNvSpPr txBox="1"/>
            <p:nvPr>
              <p:custDataLst>
                <p:tags r:id="rId8"/>
              </p:custDataLst>
            </p:nvPr>
          </p:nvSpPr>
          <p:spPr>
            <a:xfrm>
              <a:off x="9159" y="6643"/>
              <a:ext cx="4318" cy="539"/>
            </a:xfrm>
            <a:prstGeom prst="rect">
              <a:avLst/>
            </a:prstGeom>
            <a:noFill/>
          </p:spPr>
          <p:txBody>
            <a:bodyPr wrap="square" rtlCol="0">
              <a:spAutoFit/>
            </a:bodyPr>
            <a:lstStyle/>
            <a:p>
              <a:pPr algn="dist"/>
              <a:r>
                <a:rPr lang="en-US" altLang="zh-CN" sz="1400" dirty="0">
                  <a:solidFill>
                    <a:srgbClr val="FFFFFF"/>
                  </a:solidFill>
                  <a:latin typeface="+mn-ea"/>
                </a:rPr>
                <a:t>A20250629000895</a:t>
              </a:r>
            </a:p>
          </p:txBody>
        </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近期龙虎回档表现</a:t>
            </a:r>
          </a:p>
        </p:txBody>
      </p:sp>
      <p:sp>
        <p:nvSpPr>
          <p:cNvPr id="3" name="文本占位符 2"/>
          <p:cNvSpPr>
            <a:spLocks noGrp="1"/>
          </p:cNvSpPr>
          <p:nvPr>
            <p:ph type="body" sz="quarter" idx="11"/>
          </p:nvPr>
        </p:nvSpPr>
        <p:spPr/>
        <p:txBody>
          <a:bodyPr/>
          <a:lstStyle/>
          <a:p>
            <a:r>
              <a:rPr lang="zh-CN" altLang="en-US" dirty="0"/>
              <a:t>学习</a:t>
            </a:r>
            <a:r>
              <a:rPr lang="en-US" altLang="zh-CN" dirty="0"/>
              <a:t>+</a:t>
            </a:r>
            <a:r>
              <a:rPr lang="zh-CN" altLang="en-US" dirty="0"/>
              <a:t>果断操作</a:t>
            </a:r>
            <a:r>
              <a:rPr lang="en-US" altLang="zh-CN" dirty="0"/>
              <a:t>+</a:t>
            </a:r>
            <a:r>
              <a:rPr lang="zh-CN" altLang="en-US" dirty="0"/>
              <a:t>耐心持股</a:t>
            </a:r>
            <a:r>
              <a:rPr lang="en-US" altLang="zh-CN" dirty="0"/>
              <a:t>=</a:t>
            </a:r>
            <a:r>
              <a:rPr lang="zh-CN" altLang="en-US" dirty="0"/>
              <a:t>迈向游资</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32726" y="905900"/>
            <a:ext cx="5662776" cy="1108960"/>
          </a:xfrm>
          <a:prstGeom prst="rect">
            <a:avLst/>
          </a:prstGeom>
          <a:ln>
            <a:solidFill>
              <a:schemeClr val="accent1"/>
            </a:solidFill>
          </a:ln>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p:blipFill>
        <p:spPr>
          <a:xfrm>
            <a:off x="332725" y="2272025"/>
            <a:ext cx="5662778" cy="982796"/>
          </a:xfrm>
          <a:prstGeom prst="rect">
            <a:avLst/>
          </a:prstGeom>
          <a:ln>
            <a:solidFill>
              <a:schemeClr val="accent1"/>
            </a:solidFill>
          </a:ln>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389839" y="931555"/>
            <a:ext cx="4527801" cy="2115423"/>
          </a:xfrm>
          <a:prstGeom prst="rect">
            <a:avLst/>
          </a:prstGeom>
          <a:ln>
            <a:solidFill>
              <a:schemeClr val="accent1"/>
            </a:solidFill>
          </a:ln>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42913" y="3429000"/>
            <a:ext cx="5345634" cy="2203049"/>
          </a:xfrm>
          <a:prstGeom prst="rect">
            <a:avLst/>
          </a:prstGeom>
          <a:ln>
            <a:solidFill>
              <a:schemeClr val="accent1"/>
            </a:solidFill>
          </a:ln>
        </p:spPr>
      </p:pic>
      <p:pic>
        <p:nvPicPr>
          <p:cNvPr id="9" name="图片 8"/>
          <p:cNvPicPr>
            <a:picLocks noChangeAspect="1"/>
          </p:cNvPicPr>
          <p:nvPr/>
        </p:nvPicPr>
        <p:blipFill>
          <a:blip r:embed="rId6"/>
          <a:stretch>
            <a:fillRect/>
          </a:stretch>
        </p:blipFill>
        <p:spPr>
          <a:xfrm>
            <a:off x="6096000" y="3341357"/>
            <a:ext cx="5367306" cy="2379192"/>
          </a:xfrm>
          <a:prstGeom prst="rect">
            <a:avLst/>
          </a:prstGeom>
          <a:ln>
            <a:solidFill>
              <a:schemeClr val="accent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p:blipFill>
        <p:spPr>
          <a:xfrm>
            <a:off x="2" y="0"/>
            <a:ext cx="12191996" cy="68579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10789" b="25459"/>
          <a:stretch>
            <a:fillRect/>
          </a:stretch>
        </p:blipFill>
        <p:spPr>
          <a:xfrm>
            <a:off x="922294" y="196840"/>
            <a:ext cx="3298506" cy="3228429"/>
          </a:xfrm>
          <a:prstGeom prst="rect">
            <a:avLst/>
          </a:prstGeom>
          <a:ln>
            <a:solidFill>
              <a:schemeClr val="accent1"/>
            </a:solidFill>
          </a:ln>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rcRect l="1449" r="1449"/>
          <a:stretch/>
        </p:blipFill>
        <p:spPr>
          <a:xfrm>
            <a:off x="922294" y="3582415"/>
            <a:ext cx="3298507" cy="3078745"/>
          </a:xfrm>
          <a:prstGeom prst="rect">
            <a:avLst/>
          </a:prstGeom>
          <a:ln>
            <a:solidFill>
              <a:schemeClr val="accent1"/>
            </a:solidFill>
          </a:ln>
        </p:spPr>
      </p:pic>
      <p:sp>
        <p:nvSpPr>
          <p:cNvPr id="14" name="矩形: 圆角 13"/>
          <p:cNvSpPr/>
          <p:nvPr/>
        </p:nvSpPr>
        <p:spPr>
          <a:xfrm>
            <a:off x="2847127" y="3653546"/>
            <a:ext cx="1373673" cy="51840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市场同类产品</a:t>
            </a:r>
          </a:p>
        </p:txBody>
      </p:sp>
      <p:sp>
        <p:nvSpPr>
          <p:cNvPr id="15" name="矩形: 圆角 14"/>
          <p:cNvSpPr/>
          <p:nvPr/>
        </p:nvSpPr>
        <p:spPr>
          <a:xfrm>
            <a:off x="3067528" y="205338"/>
            <a:ext cx="958760" cy="31292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龙虎金榜</a:t>
            </a:r>
          </a:p>
        </p:txBody>
      </p:sp>
      <p:pic>
        <p:nvPicPr>
          <p:cNvPr id="17" name="图片 16"/>
          <p:cNvPicPr>
            <a:picLocks noChangeAspect="1"/>
          </p:cNvPicPr>
          <p:nvPr/>
        </p:nvPicPr>
        <p:blipFill>
          <a:blip r:embed="rId5"/>
          <a:srcRect l="1789" r="62858"/>
          <a:stretch>
            <a:fillRect/>
          </a:stretch>
        </p:blipFill>
        <p:spPr>
          <a:xfrm>
            <a:off x="5183745" y="5221890"/>
            <a:ext cx="1376712" cy="1394653"/>
          </a:xfrm>
          <a:prstGeom prst="rect">
            <a:avLst/>
          </a:prstGeom>
        </p:spPr>
      </p:pic>
      <p:sp>
        <p:nvSpPr>
          <p:cNvPr id="20" name="文本框 19"/>
          <p:cNvSpPr txBox="1"/>
          <p:nvPr/>
        </p:nvSpPr>
        <p:spPr>
          <a:xfrm>
            <a:off x="6819900" y="5257710"/>
            <a:ext cx="4449805" cy="1143455"/>
          </a:xfrm>
          <a:prstGeom prst="rect">
            <a:avLst/>
          </a:prstGeom>
          <a:noFill/>
        </p:spPr>
        <p:txBody>
          <a:bodyPr wrap="square" rtlCol="0">
            <a:spAutoFit/>
          </a:bodyPr>
          <a:lstStyle/>
          <a:p>
            <a:pPr algn="just">
              <a:lnSpc>
                <a:spcPct val="130000"/>
              </a:lnSpc>
              <a:spcBef>
                <a:spcPts val="500"/>
              </a:spcBef>
            </a:pP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扫码订阅</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龙虎金榜</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，畅享一周</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4</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篇（每篇</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2</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个龙虎标的）内容策略服务，助力挖掘更多强势龙虎方向！</a:t>
            </a:r>
            <a:endPar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pic>
        <p:nvPicPr>
          <p:cNvPr id="5" name="图片 4"/>
          <p:cNvPicPr>
            <a:picLocks noChangeAspect="1"/>
          </p:cNvPicPr>
          <p:nvPr/>
        </p:nvPicPr>
        <p:blipFill>
          <a:blip r:embed="rId6">
            <a:extLst>
              <a:ext uri="{28A0092B-C50C-407E-A947-70E740481C1C}">
                <a14:useLocalDpi xmlns:a14="http://schemas.microsoft.com/office/drawing/2010/main" val="0"/>
              </a:ext>
            </a:extLst>
          </a:blip>
          <a:srcRect t="5181" b="5181"/>
          <a:stretch>
            <a:fillRect/>
          </a:stretch>
        </p:blipFill>
        <p:spPr>
          <a:xfrm>
            <a:off x="4707358" y="1398547"/>
            <a:ext cx="7038732" cy="3767982"/>
          </a:xfrm>
          <a:prstGeom prst="rect">
            <a:avLst/>
          </a:prstGeom>
          <a:ln>
            <a:solidFill>
              <a:schemeClr val="accent1"/>
            </a:solidFill>
          </a:ln>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5238275" y="232657"/>
            <a:ext cx="5976902" cy="1110531"/>
          </a:xfrm>
          <a:prstGeom prst="rect">
            <a:avLst/>
          </a:prstGeom>
          <a:ln>
            <a:solidFill>
              <a:schemeClr val="accent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大盘及市场节奏</a:t>
            </a:r>
          </a:p>
        </p:txBody>
      </p:sp>
      <p:sp>
        <p:nvSpPr>
          <p:cNvPr id="3" name="文本占位符 2"/>
          <p:cNvSpPr>
            <a:spLocks noGrp="1"/>
          </p:cNvSpPr>
          <p:nvPr>
            <p:ph type="body" sz="quarter" idx="11"/>
          </p:nvPr>
        </p:nvSpPr>
        <p:spPr>
          <a:xfrm>
            <a:off x="442912" y="4841966"/>
            <a:ext cx="11306176" cy="1480602"/>
          </a:xfrm>
        </p:spPr>
        <p:txBody>
          <a:bodyPr>
            <a:normAutofit/>
          </a:bodyPr>
          <a:lstStyle/>
          <a:p>
            <a:pPr marL="457200" indent="-457200">
              <a:buFont typeface="+mj-lt"/>
              <a:buAutoNum type="arabicPeriod"/>
            </a:pPr>
            <a:r>
              <a:rPr lang="zh-CN" altLang="en-US" dirty="0"/>
              <a:t>两市总成交</a:t>
            </a:r>
            <a:r>
              <a:rPr lang="en-US" altLang="zh-CN" dirty="0"/>
              <a:t>2.03</a:t>
            </a:r>
            <a:r>
              <a:rPr lang="zh-CN" altLang="en-US" dirty="0"/>
              <a:t>万亿，增量</a:t>
            </a:r>
            <a:r>
              <a:rPr lang="en-US" altLang="zh-CN" dirty="0"/>
              <a:t>3108</a:t>
            </a:r>
            <a:r>
              <a:rPr lang="zh-CN" altLang="en-US" dirty="0"/>
              <a:t>多亿，一口气回补缺口；</a:t>
            </a:r>
            <a:endParaRPr lang="en-US" altLang="zh-CN" dirty="0"/>
          </a:p>
          <a:p>
            <a:pPr marL="457200" indent="-457200">
              <a:buFont typeface="+mj-lt"/>
              <a:buAutoNum type="arabicPeriod"/>
            </a:pPr>
            <a:r>
              <a:rPr lang="zh-CN" altLang="en-US" dirty="0"/>
              <a:t>操作思路：上周跌</a:t>
            </a:r>
            <a:r>
              <a:rPr lang="en-US" altLang="zh-CN" dirty="0"/>
              <a:t>3</a:t>
            </a:r>
            <a:r>
              <a:rPr lang="zh-CN" altLang="en-US" dirty="0"/>
              <a:t>天就反弹，明天将近最后一轮向上冲击；</a:t>
            </a:r>
            <a:endParaRPr lang="en-US" altLang="zh-CN" dirty="0"/>
          </a:p>
          <a:p>
            <a:pPr marL="457200" indent="-457200">
              <a:buFont typeface="+mj-lt"/>
              <a:buAutoNum type="arabicPeriod"/>
            </a:pPr>
            <a:r>
              <a:rPr lang="zh-CN" altLang="en-US" dirty="0"/>
              <a:t>更关注游资布局的票，等待回档布局，或者线下</a:t>
            </a:r>
            <a:r>
              <a:rPr lang="en-US" altLang="zh-CN" dirty="0"/>
              <a:t>3</a:t>
            </a:r>
            <a:r>
              <a:rPr lang="zh-CN" altLang="en-US" dirty="0"/>
              <a:t>天内的金叉</a:t>
            </a:r>
          </a:p>
        </p:txBody>
      </p:sp>
      <p:pic>
        <p:nvPicPr>
          <p:cNvPr id="5" name="图片占位符 9"/>
          <p:cNvPicPr>
            <a:picLocks noChangeAspect="1"/>
          </p:cNvPicPr>
          <p:nvPr/>
        </p:nvPicPr>
        <p:blipFill rotWithShape="1">
          <a:blip r:embed="rId3" cstate="print">
            <a:extLst>
              <a:ext uri="{28A0092B-C50C-407E-A947-70E740481C1C}">
                <a14:useLocalDpi xmlns:a14="http://schemas.microsoft.com/office/drawing/2010/main" val="0"/>
              </a:ext>
            </a:extLst>
          </a:blip>
          <a:srcRect t="198" b="198"/>
          <a:stretch/>
        </p:blipFill>
        <p:spPr>
          <a:xfrm>
            <a:off x="5404676" y="956710"/>
            <a:ext cx="6344412" cy="3554564"/>
          </a:xfrm>
          <a:prstGeom prst="rect">
            <a:avLst/>
          </a:prstGeom>
          <a:ln>
            <a:solidFill>
              <a:schemeClr val="accent1"/>
            </a:solidFill>
          </a:ln>
        </p:spPr>
      </p:pic>
      <p:pic>
        <p:nvPicPr>
          <p:cNvPr id="7" name="图片 6" hidden="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962774" y="1397177"/>
            <a:ext cx="4266450" cy="404192"/>
          </a:xfrm>
          <a:prstGeom prst="rect">
            <a:avLst/>
          </a:prstGeom>
          <a:ln>
            <a:solidFill>
              <a:schemeClr val="accent1"/>
            </a:solidFill>
          </a:ln>
        </p:spPr>
      </p:pic>
      <p:pic>
        <p:nvPicPr>
          <p:cNvPr id="4" name="图片 3">
            <a:extLst>
              <a:ext uri="{FF2B5EF4-FFF2-40B4-BE49-F238E27FC236}">
                <a16:creationId xmlns:a16="http://schemas.microsoft.com/office/drawing/2014/main" id="{A4577950-9DA7-3BDB-C605-8DDF46D3E2A4}"/>
              </a:ext>
            </a:extLst>
          </p:cNvPr>
          <p:cNvPicPr>
            <a:picLocks noChangeAspect="1"/>
          </p:cNvPicPr>
          <p:nvPr/>
        </p:nvPicPr>
        <p:blipFill>
          <a:blip r:embed="rId5">
            <a:extLst>
              <a:ext uri="{28A0092B-C50C-407E-A947-70E740481C1C}">
                <a14:useLocalDpi xmlns:a14="http://schemas.microsoft.com/office/drawing/2010/main" val="0"/>
              </a:ext>
            </a:extLst>
          </a:blip>
          <a:srcRect t="5911" b="5911"/>
          <a:stretch/>
        </p:blipFill>
        <p:spPr>
          <a:xfrm>
            <a:off x="442595" y="924016"/>
            <a:ext cx="3626485" cy="3402239"/>
          </a:xfrm>
          <a:prstGeom prst="rect">
            <a:avLst/>
          </a:prstGeom>
          <a:ln>
            <a:solidFill>
              <a:schemeClr val="accent1"/>
            </a:solidFill>
          </a:ln>
        </p:spPr>
      </p:pic>
      <p:pic>
        <p:nvPicPr>
          <p:cNvPr id="6" name="图片 5">
            <a:extLst>
              <a:ext uri="{FF2B5EF4-FFF2-40B4-BE49-F238E27FC236}">
                <a16:creationId xmlns:a16="http://schemas.microsoft.com/office/drawing/2014/main" id="{922DF01D-9A71-3959-2819-912B5230A6A3}"/>
              </a:ext>
            </a:extLst>
          </p:cNvPr>
          <p:cNvPicPr>
            <a:picLocks noChangeAspect="1"/>
          </p:cNvPicPr>
          <p:nvPr/>
        </p:nvPicPr>
        <p:blipFill>
          <a:blip r:embed="rId6">
            <a:extLst>
              <a:ext uri="{28A0092B-C50C-407E-A947-70E740481C1C}">
                <a14:useLocalDpi xmlns:a14="http://schemas.microsoft.com/office/drawing/2010/main" val="0"/>
              </a:ext>
            </a:extLst>
          </a:blip>
          <a:srcRect t="8149" b="8149"/>
          <a:stretch/>
        </p:blipFill>
        <p:spPr>
          <a:xfrm>
            <a:off x="4232148" y="1261175"/>
            <a:ext cx="5996178" cy="393889"/>
          </a:xfrm>
          <a:prstGeom prst="rect">
            <a:avLst/>
          </a:prstGeom>
          <a:ln>
            <a:solidFill>
              <a:schemeClr val="accent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哪个部分最具价值？</a:t>
            </a:r>
          </a:p>
        </p:txBody>
      </p:sp>
      <p:sp>
        <p:nvSpPr>
          <p:cNvPr id="3" name="文本占位符 2"/>
          <p:cNvSpPr>
            <a:spLocks noGrp="1"/>
          </p:cNvSpPr>
          <p:nvPr>
            <p:ph type="body" sz="quarter" idx="11"/>
          </p:nvPr>
        </p:nvSpPr>
        <p:spPr>
          <a:xfrm>
            <a:off x="2185996" y="5823093"/>
            <a:ext cx="7820008" cy="506496"/>
          </a:xfrm>
        </p:spPr>
        <p:txBody>
          <a:bodyPr/>
          <a:lstStyle/>
          <a:p>
            <a:r>
              <a:rPr lang="zh-CN" altLang="en-US" dirty="0"/>
              <a:t>想收获远超市场平均收益？不是人云亦云，而要跟最强者走！</a:t>
            </a:r>
          </a:p>
        </p:txBody>
      </p:sp>
      <p:graphicFrame>
        <p:nvGraphicFramePr>
          <p:cNvPr id="4" name="表格 3"/>
          <p:cNvGraphicFramePr>
            <a:graphicFrameLocks noGrp="1"/>
          </p:cNvGraphicFramePr>
          <p:nvPr/>
        </p:nvGraphicFramePr>
        <p:xfrm>
          <a:off x="2569464" y="781659"/>
          <a:ext cx="7053072" cy="2436540"/>
        </p:xfrm>
        <a:graphic>
          <a:graphicData uri="http://schemas.openxmlformats.org/drawingml/2006/table">
            <a:tbl>
              <a:tblPr firstRow="1" bandRow="1">
                <a:tableStyleId>{93296810-A885-4BE3-A3E7-6D5BEEA58F35}</a:tableStyleId>
              </a:tblPr>
              <a:tblGrid>
                <a:gridCol w="2351024">
                  <a:extLst>
                    <a:ext uri="{9D8B030D-6E8A-4147-A177-3AD203B41FA5}">
                      <a16:colId xmlns:a16="http://schemas.microsoft.com/office/drawing/2014/main" val="20000"/>
                    </a:ext>
                  </a:extLst>
                </a:gridCol>
                <a:gridCol w="2351024">
                  <a:extLst>
                    <a:ext uri="{9D8B030D-6E8A-4147-A177-3AD203B41FA5}">
                      <a16:colId xmlns:a16="http://schemas.microsoft.com/office/drawing/2014/main" val="20001"/>
                    </a:ext>
                  </a:extLst>
                </a:gridCol>
                <a:gridCol w="2351024">
                  <a:extLst>
                    <a:ext uri="{9D8B030D-6E8A-4147-A177-3AD203B41FA5}">
                      <a16:colId xmlns:a16="http://schemas.microsoft.com/office/drawing/2014/main" val="20002"/>
                    </a:ext>
                  </a:extLst>
                </a:gridCol>
              </a:tblGrid>
              <a:tr h="812180">
                <a:tc>
                  <a:txBody>
                    <a:bodyPr/>
                    <a:lstStyle/>
                    <a:p>
                      <a:pPr algn="ctr"/>
                      <a:endParaRPr lang="zh-CN" altLang="en-US" dirty="0"/>
                    </a:p>
                  </a:txBody>
                  <a:tcPr anchor="ctr"/>
                </a:tc>
                <a:tc>
                  <a:txBody>
                    <a:bodyPr/>
                    <a:lstStyle/>
                    <a:p>
                      <a:pPr algn="ctr"/>
                      <a:r>
                        <a:rPr lang="zh-CN" altLang="en-US" dirty="0"/>
                        <a:t>大多数人正确</a:t>
                      </a:r>
                    </a:p>
                  </a:txBody>
                  <a:tcPr anchor="ctr"/>
                </a:tc>
                <a:tc>
                  <a:txBody>
                    <a:bodyPr/>
                    <a:lstStyle/>
                    <a:p>
                      <a:pPr algn="ctr"/>
                      <a:r>
                        <a:rPr lang="zh-CN" altLang="en-US" dirty="0"/>
                        <a:t>大多数人错误</a:t>
                      </a:r>
                    </a:p>
                  </a:txBody>
                  <a:tcPr anchor="ctr"/>
                </a:tc>
                <a:extLst>
                  <a:ext uri="{0D108BD9-81ED-4DB2-BD59-A6C34878D82A}">
                    <a16:rowId xmlns:a16="http://schemas.microsoft.com/office/drawing/2014/main" val="10000"/>
                  </a:ext>
                </a:extLst>
              </a:tr>
              <a:tr h="812180">
                <a:tc>
                  <a:txBody>
                    <a:bodyPr/>
                    <a:lstStyle/>
                    <a:p>
                      <a:pPr algn="ctr"/>
                      <a:r>
                        <a:rPr lang="zh-CN" altLang="en-US" dirty="0"/>
                        <a:t>我们正确</a:t>
                      </a:r>
                    </a:p>
                  </a:txBody>
                  <a:tcPr anchor="ctr"/>
                </a:tc>
                <a:tc>
                  <a:txBody>
                    <a:bodyPr/>
                    <a:lstStyle/>
                    <a:p>
                      <a:pPr algn="ctr"/>
                      <a:r>
                        <a:rPr lang="en-US" altLang="zh-CN" dirty="0"/>
                        <a:t>1</a:t>
                      </a:r>
                      <a:endParaRPr lang="zh-CN" altLang="en-US" dirty="0"/>
                    </a:p>
                  </a:txBody>
                  <a:tcPr anchor="ctr"/>
                </a:tc>
                <a:tc>
                  <a:txBody>
                    <a:bodyPr/>
                    <a:lstStyle/>
                    <a:p>
                      <a:pPr algn="ctr"/>
                      <a:r>
                        <a:rPr lang="en-US" altLang="zh-CN" dirty="0"/>
                        <a:t>2</a:t>
                      </a:r>
                      <a:endParaRPr lang="zh-CN" altLang="en-US" dirty="0"/>
                    </a:p>
                  </a:txBody>
                  <a:tcPr anchor="ctr"/>
                </a:tc>
                <a:extLst>
                  <a:ext uri="{0D108BD9-81ED-4DB2-BD59-A6C34878D82A}">
                    <a16:rowId xmlns:a16="http://schemas.microsoft.com/office/drawing/2014/main" val="10001"/>
                  </a:ext>
                </a:extLst>
              </a:tr>
              <a:tr h="812180">
                <a:tc>
                  <a:txBody>
                    <a:bodyPr/>
                    <a:lstStyle/>
                    <a:p>
                      <a:pPr algn="ctr"/>
                      <a:r>
                        <a:rPr lang="zh-CN" altLang="en-US" dirty="0"/>
                        <a:t>我们错误</a:t>
                      </a:r>
                    </a:p>
                  </a:txBody>
                  <a:tcPr anchor="ctr"/>
                </a:tc>
                <a:tc>
                  <a:txBody>
                    <a:bodyPr/>
                    <a:lstStyle/>
                    <a:p>
                      <a:pPr algn="ctr"/>
                      <a:r>
                        <a:rPr lang="en-US" altLang="zh-CN" dirty="0"/>
                        <a:t>3</a:t>
                      </a:r>
                      <a:endParaRPr lang="zh-CN" altLang="en-US" dirty="0"/>
                    </a:p>
                  </a:txBody>
                  <a:tcPr anchor="ctr"/>
                </a:tc>
                <a:tc>
                  <a:txBody>
                    <a:bodyPr/>
                    <a:lstStyle/>
                    <a:p>
                      <a:pPr algn="ctr"/>
                      <a:r>
                        <a:rPr lang="en-US" altLang="zh-CN" dirty="0"/>
                        <a:t>4</a:t>
                      </a:r>
                      <a:endParaRPr lang="zh-CN" altLang="en-US" dirty="0"/>
                    </a:p>
                  </a:txBody>
                  <a:tcPr anchor="ctr"/>
                </a:tc>
                <a:extLst>
                  <a:ext uri="{0D108BD9-81ED-4DB2-BD59-A6C34878D82A}">
                    <a16:rowId xmlns:a16="http://schemas.microsoft.com/office/drawing/2014/main" val="10002"/>
                  </a:ext>
                </a:extLst>
              </a:tr>
            </a:tbl>
          </a:graphicData>
        </a:graphic>
      </p:graphicFrame>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p:blipFill>
        <p:spPr>
          <a:xfrm>
            <a:off x="2172962" y="3501885"/>
            <a:ext cx="2983704" cy="1965826"/>
          </a:xfrm>
          <a:prstGeom prst="rect">
            <a:avLst/>
          </a:prstGeom>
          <a:ln>
            <a:solidFill>
              <a:schemeClr val="accent1"/>
            </a:solidFill>
          </a:ln>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96000" y="3468875"/>
            <a:ext cx="3539605" cy="1998836"/>
          </a:xfrm>
          <a:prstGeom prst="rect">
            <a:avLst/>
          </a:prstGeom>
          <a:ln>
            <a:solidFill>
              <a:schemeClr val="accent1"/>
            </a:solidFill>
          </a:ln>
        </p:spPr>
      </p:pic>
      <p:sp>
        <p:nvSpPr>
          <p:cNvPr id="9" name="矩形: 圆角 8"/>
          <p:cNvSpPr/>
          <p:nvPr/>
        </p:nvSpPr>
        <p:spPr>
          <a:xfrm>
            <a:off x="6181725" y="5094331"/>
            <a:ext cx="2753164" cy="37338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大跌</a:t>
            </a:r>
            <a:r>
              <a:rPr lang="en-US" altLang="zh-CN" sz="1400" dirty="0">
                <a:cs typeface="+mn-ea"/>
                <a:sym typeface="+mn-lt"/>
              </a:rPr>
              <a:t>+</a:t>
            </a:r>
            <a:r>
              <a:rPr lang="zh-CN" altLang="en-US" sz="1400" dirty="0">
                <a:cs typeface="+mn-ea"/>
                <a:sym typeface="+mn-lt"/>
              </a:rPr>
              <a:t>调整，不改游资进攻趋势</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龙虎炒作情绪活跃</a:t>
            </a:r>
          </a:p>
        </p:txBody>
      </p:sp>
      <p:sp>
        <p:nvSpPr>
          <p:cNvPr id="3" name="文本占位符 2"/>
          <p:cNvSpPr>
            <a:spLocks noGrp="1"/>
          </p:cNvSpPr>
          <p:nvPr>
            <p:ph type="body" sz="quarter" idx="11"/>
          </p:nvPr>
        </p:nvSpPr>
        <p:spPr>
          <a:xfrm>
            <a:off x="2185996" y="5734529"/>
            <a:ext cx="7820008" cy="506496"/>
          </a:xfrm>
        </p:spPr>
        <p:txBody>
          <a:bodyPr/>
          <a:lstStyle/>
          <a:p>
            <a:endParaRPr lang="zh-CN" altLang="en-US" dirty="0"/>
          </a:p>
        </p:txBody>
      </p:sp>
      <p:sp>
        <p:nvSpPr>
          <p:cNvPr id="4" name="文本框 3"/>
          <p:cNvSpPr txBox="1"/>
          <p:nvPr/>
        </p:nvSpPr>
        <p:spPr>
          <a:xfrm>
            <a:off x="2868353" y="964811"/>
            <a:ext cx="9169400" cy="1622047"/>
          </a:xfrm>
          <a:prstGeom prst="rect">
            <a:avLst/>
          </a:prstGeom>
          <a:noFill/>
        </p:spPr>
        <p:txBody>
          <a:bodyPr wrap="square" rtlCol="0">
            <a:spAutoFit/>
          </a:bodyPr>
          <a:lstStyle/>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涨跌停的背后，是游资机构的短线推动为主，</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龙虎情绪活跃代表龙虎进攻意见统一，炒作溢价能力强。</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情绪</a:t>
            </a:r>
            <a:r>
              <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3~5</a:t>
            </a: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日活跃反映进攻性好，一两日不活跃不影响</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p:blipFill>
        <p:spPr>
          <a:xfrm>
            <a:off x="3536606" y="2820127"/>
            <a:ext cx="8085444" cy="3329301"/>
          </a:xfrm>
          <a:prstGeom prst="rect">
            <a:avLst/>
          </a:prstGeom>
          <a:ln>
            <a:solidFill>
              <a:schemeClr val="accent1"/>
            </a:solidFill>
          </a:ln>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a:stretch/>
        </p:blipFill>
        <p:spPr>
          <a:xfrm>
            <a:off x="498214" y="1163062"/>
            <a:ext cx="2473390" cy="4940321"/>
          </a:xfrm>
          <a:prstGeom prst="rect">
            <a:avLst/>
          </a:prstGeom>
          <a:ln>
            <a:solidFill>
              <a:schemeClr val="accent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盘前消息看点</a:t>
            </a:r>
          </a:p>
        </p:txBody>
      </p:sp>
      <p:graphicFrame>
        <p:nvGraphicFramePr>
          <p:cNvPr id="2" name="表格 18"/>
          <p:cNvGraphicFramePr>
            <a:graphicFrameLocks noGrp="1"/>
          </p:cNvGraphicFramePr>
          <p:nvPr>
            <p:extLst>
              <p:ext uri="{D42A27DB-BD31-4B8C-83A1-F6EECF244321}">
                <p14:modId xmlns:p14="http://schemas.microsoft.com/office/powerpoint/2010/main" val="4132750152"/>
              </p:ext>
            </p:extLst>
          </p:nvPr>
        </p:nvGraphicFramePr>
        <p:xfrm>
          <a:off x="442913" y="660401"/>
          <a:ext cx="11341100" cy="7099228"/>
        </p:xfrm>
        <a:graphic>
          <a:graphicData uri="http://schemas.openxmlformats.org/drawingml/2006/table">
            <a:tbl>
              <a:tblPr firstRow="1" bandRow="1">
                <a:tableStyleId>{5C22544A-7EE6-4342-B048-85BDC9FD1C3A}</a:tableStyleId>
              </a:tblPr>
              <a:tblGrid>
                <a:gridCol w="658978">
                  <a:extLst>
                    <a:ext uri="{9D8B030D-6E8A-4147-A177-3AD203B41FA5}">
                      <a16:colId xmlns:a16="http://schemas.microsoft.com/office/drawing/2014/main" val="20000"/>
                    </a:ext>
                  </a:extLst>
                </a:gridCol>
                <a:gridCol w="2290533">
                  <a:extLst>
                    <a:ext uri="{9D8B030D-6E8A-4147-A177-3AD203B41FA5}">
                      <a16:colId xmlns:a16="http://schemas.microsoft.com/office/drawing/2014/main" val="20001"/>
                    </a:ext>
                  </a:extLst>
                </a:gridCol>
                <a:gridCol w="5376672">
                  <a:extLst>
                    <a:ext uri="{9D8B030D-6E8A-4147-A177-3AD203B41FA5}">
                      <a16:colId xmlns:a16="http://schemas.microsoft.com/office/drawing/2014/main" val="20002"/>
                    </a:ext>
                  </a:extLst>
                </a:gridCol>
                <a:gridCol w="3014917">
                  <a:extLst>
                    <a:ext uri="{9D8B030D-6E8A-4147-A177-3AD203B41FA5}">
                      <a16:colId xmlns:a16="http://schemas.microsoft.com/office/drawing/2014/main" val="20003"/>
                    </a:ext>
                  </a:extLst>
                </a:gridCol>
              </a:tblGrid>
              <a:tr h="501388">
                <a:tc>
                  <a:txBody>
                    <a:bodyPr/>
                    <a:lstStyle/>
                    <a:p>
                      <a:pPr algn="ctr"/>
                      <a:r>
                        <a:rPr lang="zh-CN" altLang="en-US" sz="1400" dirty="0"/>
                        <a:t>序号</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消息简要</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具体消息</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a:t>相关个股</a:t>
                      </a:r>
                      <a:r>
                        <a:rPr lang="en-US" altLang="zh-CN" sz="1400"/>
                        <a:t>/</a:t>
                      </a:r>
                      <a:r>
                        <a:rPr lang="zh-CN" altLang="en-US" sz="1400"/>
                        <a:t>解读</a:t>
                      </a:r>
                      <a:endParaRPr lang="zh-CN" altLang="en-US" sz="1400"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extLst>
                  <a:ext uri="{0D108BD9-81ED-4DB2-BD59-A6C34878D82A}">
                    <a16:rowId xmlns:a16="http://schemas.microsoft.com/office/drawing/2014/main" val="10000"/>
                  </a:ext>
                </a:extLst>
              </a:tr>
              <a:tr h="1307325">
                <a:tc>
                  <a:txBody>
                    <a:bodyPr/>
                    <a:lstStyle/>
                    <a:p>
                      <a:pPr algn="ctr">
                        <a:lnSpc>
                          <a:spcPct val="120000"/>
                        </a:lnSpc>
                      </a:pPr>
                      <a:r>
                        <a:rPr lang="en-US" altLang="zh-CN" sz="1400" kern="1200" dirty="0">
                          <a:solidFill>
                            <a:schemeClr val="bg1"/>
                          </a:solidFill>
                          <a:latin typeface="+mn-lt"/>
                          <a:ea typeface="+mn-ea"/>
                          <a:cs typeface="+mn-cs"/>
                        </a:rPr>
                        <a:t>1</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20000"/>
                        </a:lnSpc>
                      </a:pPr>
                      <a:r>
                        <a:rPr lang="zh-CN" altLang="en-US" sz="1400" kern="1200" dirty="0">
                          <a:solidFill>
                            <a:schemeClr val="bg1"/>
                          </a:solidFill>
                          <a:latin typeface="+mn-lt"/>
                          <a:ea typeface="+mn-ea"/>
                          <a:cs typeface="+mn-cs"/>
                        </a:rPr>
                        <a:t>吴清：适度拓宽券商资本空间与杠杆上限</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50000"/>
                        </a:lnSpc>
                      </a:pPr>
                      <a:r>
                        <a:rPr lang="en-US" altLang="zh-CN" sz="1400" b="0" kern="1200" dirty="0">
                          <a:solidFill>
                            <a:schemeClr val="bg1"/>
                          </a:solidFill>
                          <a:latin typeface="+mn-lt"/>
                          <a:ea typeface="+mn-ea"/>
                          <a:cs typeface="+mn-cs"/>
                        </a:rPr>
                        <a:t>1</a:t>
                      </a:r>
                      <a:r>
                        <a:rPr lang="zh-CN" altLang="en-US" sz="1400" b="0" kern="1200" dirty="0">
                          <a:solidFill>
                            <a:schemeClr val="bg1"/>
                          </a:solidFill>
                          <a:latin typeface="+mn-lt"/>
                          <a:ea typeface="+mn-ea"/>
                          <a:cs typeface="+mn-cs"/>
                        </a:rPr>
                        <a:t>、中国证券业协会第八次会员大会上，吴清表示，适度拓宽券商资本空间与杠杆上限，从价格竞争转向价值竞争。</a:t>
                      </a:r>
                    </a:p>
                    <a:p>
                      <a:pPr algn="just">
                        <a:lnSpc>
                          <a:spcPct val="150000"/>
                        </a:lnSpc>
                      </a:pPr>
                      <a:r>
                        <a:rPr lang="en-US" altLang="zh-CN" sz="1400" b="0" kern="1200" dirty="0">
                          <a:solidFill>
                            <a:schemeClr val="bg1"/>
                          </a:solidFill>
                          <a:latin typeface="+mn-lt"/>
                          <a:ea typeface="+mn-ea"/>
                          <a:cs typeface="+mn-cs"/>
                        </a:rPr>
                        <a:t>2</a:t>
                      </a:r>
                      <a:r>
                        <a:rPr lang="zh-CN" altLang="en-US" sz="1400" b="0" kern="1200" dirty="0">
                          <a:solidFill>
                            <a:schemeClr val="bg1"/>
                          </a:solidFill>
                          <a:latin typeface="+mn-lt"/>
                          <a:ea typeface="+mn-ea"/>
                          <a:cs typeface="+mn-cs"/>
                        </a:rPr>
                        <a:t>、金融监管总局：调整保险公司投资相关股票的风险因子，培育壮大耐心资本。</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金融：瑞达期货、中银证券、赢时胜、汇金股份</a:t>
                      </a: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北交所</a:t>
                      </a:r>
                      <a:r>
                        <a:rPr lang="en-US" altLang="zh-CN" sz="1400" b="1" kern="1200" dirty="0">
                          <a:solidFill>
                            <a:schemeClr val="bg1"/>
                          </a:solidFill>
                          <a:latin typeface="+mn-lt"/>
                          <a:ea typeface="+mn-ea"/>
                          <a:cs typeface="+mn-cs"/>
                        </a:rPr>
                        <a:t>+</a:t>
                      </a:r>
                      <a:r>
                        <a:rPr lang="zh-CN" altLang="en-US" sz="1400" b="1" kern="1200" dirty="0">
                          <a:solidFill>
                            <a:schemeClr val="bg1"/>
                          </a:solidFill>
                          <a:latin typeface="+mn-lt"/>
                          <a:ea typeface="+mn-ea"/>
                          <a:cs typeface="+mn-cs"/>
                        </a:rPr>
                        <a:t>金融：艾融软件、华信永道</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1"/>
                  </a:ext>
                </a:extLst>
              </a:tr>
              <a:tr h="977509">
                <a:tc>
                  <a:txBody>
                    <a:bodyPr/>
                    <a:lstStyle/>
                    <a:p>
                      <a:pPr algn="ctr">
                        <a:lnSpc>
                          <a:spcPct val="120000"/>
                        </a:lnSpc>
                      </a:pPr>
                      <a:r>
                        <a:rPr lang="en-US" altLang="zh-CN" sz="1400" kern="1200" dirty="0">
                          <a:solidFill>
                            <a:schemeClr val="bg1"/>
                          </a:solidFill>
                          <a:latin typeface="+mn-lt"/>
                          <a:ea typeface="+mn-ea"/>
                          <a:cs typeface="+mn-cs"/>
                        </a:rPr>
                        <a:t>2</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20000"/>
                        </a:lnSpc>
                      </a:pPr>
                      <a:r>
                        <a:rPr lang="zh-CN" altLang="en-US" sz="1400" kern="1200" dirty="0">
                          <a:solidFill>
                            <a:schemeClr val="bg1"/>
                          </a:solidFill>
                          <a:latin typeface="+mn-lt"/>
                          <a:ea typeface="+mn-ea"/>
                          <a:cs typeface="+mn-cs"/>
                        </a:rPr>
                        <a:t>日方军机滋扰擅闯或被视为训练靶标</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50000"/>
                        </a:lnSpc>
                      </a:pPr>
                      <a:r>
                        <a:rPr lang="en-US" altLang="zh-CN" sz="1400" b="0" kern="1200" dirty="0">
                          <a:solidFill>
                            <a:schemeClr val="bg1"/>
                          </a:solidFill>
                          <a:latin typeface="+mn-lt"/>
                          <a:ea typeface="+mn-ea"/>
                          <a:cs typeface="+mn-cs"/>
                        </a:rPr>
                        <a:t>12</a:t>
                      </a:r>
                      <a:r>
                        <a:rPr lang="zh-CN" altLang="en-US" sz="1400" b="0" kern="1200" dirty="0">
                          <a:solidFill>
                            <a:schemeClr val="bg1"/>
                          </a:solidFill>
                          <a:latin typeface="+mn-lt"/>
                          <a:ea typeface="+mn-ea"/>
                          <a:cs typeface="+mn-cs"/>
                        </a:rPr>
                        <a:t>月</a:t>
                      </a:r>
                      <a:r>
                        <a:rPr lang="en-US" altLang="zh-CN" sz="1400" b="0" kern="1200" dirty="0">
                          <a:solidFill>
                            <a:schemeClr val="bg1"/>
                          </a:solidFill>
                          <a:latin typeface="+mn-lt"/>
                          <a:ea typeface="+mn-ea"/>
                          <a:cs typeface="+mn-cs"/>
                        </a:rPr>
                        <a:t>7</a:t>
                      </a:r>
                      <a:r>
                        <a:rPr lang="zh-CN" altLang="en-US" sz="1400" b="0" kern="1200" dirty="0">
                          <a:solidFill>
                            <a:schemeClr val="bg1"/>
                          </a:solidFill>
                          <a:latin typeface="+mn-lt"/>
                          <a:ea typeface="+mn-ea"/>
                          <a:cs typeface="+mn-cs"/>
                        </a:rPr>
                        <a:t>日，中国海军新闻发言人就辽宁舰航母编队远海训练发布消息称，日前，中国海军辽宁舰航母编队在宫古海峡以东海域正常组织舰载战斗机飞行训练，事先公布了训练海空域。其间，日本自卫队飞机多次抵近中国海军训练海空域滋扰，严重影响中方正常训练，严重危及飞行安全。歼</a:t>
                      </a:r>
                      <a:r>
                        <a:rPr lang="en-US" altLang="zh-CN" sz="1400" b="0" kern="1200" dirty="0">
                          <a:solidFill>
                            <a:schemeClr val="bg1"/>
                          </a:solidFill>
                          <a:latin typeface="+mn-lt"/>
                          <a:ea typeface="+mn-ea"/>
                          <a:cs typeface="+mn-cs"/>
                        </a:rPr>
                        <a:t>15</a:t>
                      </a:r>
                      <a:r>
                        <a:rPr lang="zh-CN" altLang="en-US" sz="1400" b="0" kern="1200" dirty="0">
                          <a:solidFill>
                            <a:schemeClr val="bg1"/>
                          </a:solidFill>
                          <a:latin typeface="+mn-lt"/>
                          <a:ea typeface="+mn-ea"/>
                          <a:cs typeface="+mn-cs"/>
                        </a:rPr>
                        <a:t>战斗机在位冲绳本岛东南的公海上空</a:t>
                      </a:r>
                      <a:r>
                        <a:rPr lang="en-US" altLang="zh-CN" sz="1400" b="0" kern="1200" dirty="0">
                          <a:solidFill>
                            <a:schemeClr val="bg1"/>
                          </a:solidFill>
                          <a:latin typeface="+mn-lt"/>
                          <a:ea typeface="+mn-ea"/>
                          <a:cs typeface="+mn-cs"/>
                        </a:rPr>
                        <a:t>2</a:t>
                      </a:r>
                      <a:r>
                        <a:rPr lang="zh-CN" altLang="en-US" sz="1400" b="0" kern="1200" dirty="0">
                          <a:solidFill>
                            <a:schemeClr val="bg1"/>
                          </a:solidFill>
                          <a:latin typeface="+mn-lt"/>
                          <a:ea typeface="+mn-ea"/>
                          <a:cs typeface="+mn-cs"/>
                        </a:rPr>
                        <a:t>次对日航空自卫队</a:t>
                      </a:r>
                      <a:r>
                        <a:rPr lang="en-US" altLang="zh-CN" sz="1400" b="0" kern="1200" dirty="0">
                          <a:solidFill>
                            <a:schemeClr val="bg1"/>
                          </a:solidFill>
                          <a:latin typeface="+mn-lt"/>
                          <a:ea typeface="+mn-ea"/>
                          <a:cs typeface="+mn-cs"/>
                        </a:rPr>
                        <a:t>F15</a:t>
                      </a:r>
                      <a:r>
                        <a:rPr lang="zh-CN" altLang="en-US" sz="1400" b="0" kern="1200" dirty="0">
                          <a:solidFill>
                            <a:schemeClr val="bg1"/>
                          </a:solidFill>
                          <a:latin typeface="+mn-lt"/>
                          <a:ea typeface="+mn-ea"/>
                          <a:cs typeface="+mn-cs"/>
                        </a:rPr>
                        <a:t>战斗机实施断续雷达照射。</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军工：北方长龙、长城军工、江龙船艇、久之洋</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2"/>
                  </a:ext>
                </a:extLst>
              </a:tr>
              <a:tr h="978630">
                <a:tc>
                  <a:txBody>
                    <a:bodyPr/>
                    <a:lstStyle/>
                    <a:p>
                      <a:pPr algn="ctr">
                        <a:lnSpc>
                          <a:spcPct val="120000"/>
                        </a:lnSpc>
                      </a:pPr>
                      <a:r>
                        <a:rPr lang="en-US" altLang="zh-CN" sz="1400" kern="1200" dirty="0">
                          <a:solidFill>
                            <a:schemeClr val="tx1"/>
                          </a:solidFill>
                          <a:latin typeface="+mn-lt"/>
                          <a:ea typeface="+mn-ea"/>
                          <a:cs typeface="+mn-cs"/>
                        </a:rPr>
                        <a:t>3</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just">
                        <a:lnSpc>
                          <a:spcPct val="120000"/>
                        </a:lnSpc>
                      </a:pPr>
                      <a:r>
                        <a:rPr lang="zh-CN" altLang="en-US" sz="1400" kern="1200" dirty="0">
                          <a:solidFill>
                            <a:schemeClr val="tx1"/>
                          </a:solidFill>
                          <a:latin typeface="+mn-lt"/>
                          <a:ea typeface="+mn-ea"/>
                          <a:cs typeface="+mn-cs"/>
                        </a:rPr>
                        <a:t>央行连续</a:t>
                      </a:r>
                      <a:r>
                        <a:rPr lang="en-US" altLang="zh-CN" sz="1400" kern="1200" dirty="0">
                          <a:solidFill>
                            <a:schemeClr val="tx1"/>
                          </a:solidFill>
                          <a:latin typeface="+mn-lt"/>
                          <a:ea typeface="+mn-ea"/>
                          <a:cs typeface="+mn-cs"/>
                        </a:rPr>
                        <a:t>13</a:t>
                      </a:r>
                      <a:r>
                        <a:rPr lang="zh-CN" altLang="en-US" sz="1400" kern="1200" dirty="0">
                          <a:solidFill>
                            <a:schemeClr val="tx1"/>
                          </a:solidFill>
                          <a:latin typeface="+mn-lt"/>
                          <a:ea typeface="+mn-ea"/>
                          <a:cs typeface="+mn-cs"/>
                        </a:rPr>
                        <a:t>个月增持黄金</a:t>
                      </a:r>
                      <a:endParaRPr lang="en-US" altLang="zh-CN" sz="1400" kern="1200" dirty="0">
                        <a:solidFill>
                          <a:schemeClr val="tx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en-US" altLang="zh-CN" sz="1400" dirty="0">
                          <a:solidFill>
                            <a:schemeClr val="tx1"/>
                          </a:solidFill>
                        </a:rPr>
                        <a:t>1</a:t>
                      </a:r>
                      <a:r>
                        <a:rPr lang="zh-CN" altLang="en-US" sz="1400" dirty="0">
                          <a:solidFill>
                            <a:schemeClr val="tx1"/>
                          </a:solidFill>
                        </a:rPr>
                        <a:t>、世界黄金协会数据显示，各国央行</a:t>
                      </a:r>
                      <a:r>
                        <a:rPr lang="en-US" altLang="zh-CN" sz="1400" dirty="0">
                          <a:solidFill>
                            <a:schemeClr val="tx1"/>
                          </a:solidFill>
                        </a:rPr>
                        <a:t>10</a:t>
                      </a:r>
                      <a:r>
                        <a:rPr lang="zh-CN" altLang="en-US" sz="1400" dirty="0">
                          <a:solidFill>
                            <a:schemeClr val="tx1"/>
                          </a:solidFill>
                        </a:rPr>
                        <a:t>月份净买入</a:t>
                      </a:r>
                      <a:r>
                        <a:rPr lang="en-US" altLang="zh-CN" sz="1400" dirty="0">
                          <a:solidFill>
                            <a:schemeClr val="tx1"/>
                          </a:solidFill>
                        </a:rPr>
                        <a:t>53</a:t>
                      </a:r>
                      <a:r>
                        <a:rPr lang="zh-CN" altLang="en-US" sz="1400" dirty="0">
                          <a:solidFill>
                            <a:schemeClr val="tx1"/>
                          </a:solidFill>
                        </a:rPr>
                        <a:t>吨黄金，环比增长</a:t>
                      </a:r>
                      <a:r>
                        <a:rPr lang="en-US" altLang="zh-CN" sz="1400" dirty="0">
                          <a:solidFill>
                            <a:schemeClr val="tx1"/>
                          </a:solidFill>
                        </a:rPr>
                        <a:t>36%</a:t>
                      </a:r>
                      <a:r>
                        <a:rPr lang="zh-CN" altLang="en-US" sz="1400" dirty="0">
                          <a:solidFill>
                            <a:schemeClr val="tx1"/>
                          </a:solidFill>
                        </a:rPr>
                        <a:t>，创下今年迄今最大单月净需求。</a:t>
                      </a:r>
                      <a:endParaRPr lang="en-US" altLang="zh-CN" sz="1400" dirty="0">
                        <a:solidFill>
                          <a:schemeClr val="tx1"/>
                        </a:solidFill>
                      </a:endParaRPr>
                    </a:p>
                    <a:p>
                      <a:pPr marL="0" marR="0" lvl="0" indent="0" algn="just" defTabSz="914400" rtl="0" eaLnBrk="1" fontAlgn="auto" latinLnBrk="0" hangingPunct="1">
                        <a:lnSpc>
                          <a:spcPct val="150000"/>
                        </a:lnSpc>
                        <a:spcBef>
                          <a:spcPts val="0"/>
                        </a:spcBef>
                        <a:spcAft>
                          <a:spcPts val="0"/>
                        </a:spcAft>
                        <a:buClrTx/>
                        <a:buSzTx/>
                        <a:buFontTx/>
                        <a:buNone/>
                        <a:defRPr/>
                      </a:pPr>
                      <a:r>
                        <a:rPr lang="en-US" altLang="zh-CN" sz="1400" dirty="0"/>
                        <a:t>2</a:t>
                      </a:r>
                      <a:r>
                        <a:rPr lang="zh-CN" altLang="en-US" sz="1400" dirty="0"/>
                        <a:t>、中国人民银行黄金储备</a:t>
                      </a:r>
                      <a:r>
                        <a:rPr lang="en-US" altLang="zh-CN" sz="1400" dirty="0"/>
                        <a:t>11</a:t>
                      </a:r>
                      <a:r>
                        <a:rPr lang="zh-CN" altLang="en-US" sz="1400" dirty="0"/>
                        <a:t>月份环比增加</a:t>
                      </a:r>
                      <a:r>
                        <a:rPr lang="en-US" altLang="zh-CN" sz="1400" dirty="0"/>
                        <a:t>3</a:t>
                      </a:r>
                      <a:r>
                        <a:rPr lang="zh-CN" altLang="en-US" sz="1400" dirty="0"/>
                        <a:t>万盎司（约</a:t>
                      </a:r>
                      <a:r>
                        <a:rPr lang="en-US" altLang="zh-CN" sz="1400" dirty="0"/>
                        <a:t>0.93</a:t>
                      </a:r>
                      <a:r>
                        <a:rPr lang="zh-CN" altLang="en-US" sz="1400" dirty="0"/>
                        <a:t>吨），为连续第</a:t>
                      </a:r>
                      <a:r>
                        <a:rPr lang="en-US" altLang="zh-CN" sz="1400" dirty="0"/>
                        <a:t>13</a:t>
                      </a:r>
                      <a:r>
                        <a:rPr lang="zh-CN" altLang="en-US" sz="1400" dirty="0"/>
                        <a:t>个月增持黄金。</a:t>
                      </a:r>
                      <a:endParaRPr lang="en-US" altLang="zh-CN" sz="1400" dirty="0">
                        <a:solidFill>
                          <a:schemeClr val="tx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dirty="0">
                          <a:solidFill>
                            <a:schemeClr val="tx1"/>
                          </a:solidFill>
                        </a:rPr>
                        <a:t>短线：和邦生物、广百股份、晓程科技</a:t>
                      </a:r>
                      <a:endParaRPr lang="en-US" altLang="zh-CN" sz="1400" dirty="0">
                        <a:solidFill>
                          <a:schemeClr val="tx1"/>
                        </a:solidFill>
                      </a:endParaRP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dirty="0">
                          <a:solidFill>
                            <a:schemeClr val="tx1"/>
                          </a:solidFill>
                        </a:rPr>
                        <a:t>中长线：</a:t>
                      </a:r>
                      <a:r>
                        <a:rPr lang="en-US" altLang="zh-CN" sz="1400" dirty="0">
                          <a:solidFill>
                            <a:schemeClr val="tx1"/>
                          </a:solidFill>
                        </a:rPr>
                        <a:t>ETF</a:t>
                      </a:r>
                      <a:r>
                        <a:rPr lang="zh-CN" altLang="en-US" sz="1400" dirty="0">
                          <a:solidFill>
                            <a:schemeClr val="tx1"/>
                          </a:solidFill>
                        </a:rPr>
                        <a:t>、现货</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78630">
                <a:tc>
                  <a:txBody>
                    <a:bodyPr/>
                    <a:lstStyle/>
                    <a:p>
                      <a:pPr algn="ctr">
                        <a:lnSpc>
                          <a:spcPct val="120000"/>
                        </a:lnSpc>
                      </a:pPr>
                      <a:r>
                        <a:rPr lang="en-US" altLang="zh-CN" sz="1400" kern="1200" dirty="0">
                          <a:solidFill>
                            <a:schemeClr val="bg1"/>
                          </a:solidFill>
                          <a:latin typeface="+mn-lt"/>
                          <a:ea typeface="+mn-ea"/>
                          <a:cs typeface="+mn-cs"/>
                        </a:rPr>
                        <a:t>4</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algn="just">
                        <a:lnSpc>
                          <a:spcPct val="120000"/>
                        </a:lnSpc>
                      </a:pP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zh-CN" altLang="en-US"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extLst>
                  <a:ext uri="{0D108BD9-81ED-4DB2-BD59-A6C34878D82A}">
                    <a16:rowId xmlns:a16="http://schemas.microsoft.com/office/drawing/2014/main" val="10004"/>
                  </a:ext>
                </a:extLst>
              </a:tr>
              <a:tr h="978630">
                <a:tc>
                  <a:txBody>
                    <a:bodyPr/>
                    <a:lstStyle/>
                    <a:p>
                      <a:pPr algn="ctr">
                        <a:lnSpc>
                          <a:spcPct val="120000"/>
                        </a:lnSpc>
                      </a:pPr>
                      <a:r>
                        <a:rPr lang="en-US" altLang="zh-CN" sz="1400" kern="1200" dirty="0">
                          <a:solidFill>
                            <a:schemeClr val="bg1"/>
                          </a:solidFill>
                          <a:latin typeface="+mn-lt"/>
                          <a:ea typeface="+mn-ea"/>
                          <a:cs typeface="+mn-cs"/>
                        </a:rPr>
                        <a:t>5</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algn="just">
                        <a:lnSpc>
                          <a:spcPct val="120000"/>
                        </a:lnSpc>
                      </a:pP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板块看点</a:t>
            </a:r>
            <a:r>
              <a:rPr lang="en-US" altLang="zh-CN" dirty="0"/>
              <a:t>-</a:t>
            </a:r>
            <a:r>
              <a:rPr lang="zh-CN" altLang="en-US" dirty="0"/>
              <a:t>龙虎</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rcRect t="4434" b="-2502"/>
          <a:stretch>
            <a:fillRect/>
          </a:stretch>
        </p:blipFill>
        <p:spPr>
          <a:xfrm>
            <a:off x="1948579" y="660400"/>
            <a:ext cx="8294842" cy="3884167"/>
          </a:xfrm>
          <a:prstGeom prst="rect">
            <a:avLst/>
          </a:prstGeom>
          <a:ln>
            <a:solidFill>
              <a:schemeClr val="accent1"/>
            </a:solidFill>
          </a:ln>
        </p:spPr>
      </p:pic>
      <p:sp>
        <p:nvSpPr>
          <p:cNvPr id="14" name="文本框 13"/>
          <p:cNvSpPr txBox="1"/>
          <p:nvPr/>
        </p:nvSpPr>
        <p:spPr>
          <a:xfrm>
            <a:off x="1733550" y="5411917"/>
            <a:ext cx="8724900" cy="961289"/>
          </a:xfrm>
          <a:prstGeom prst="rect">
            <a:avLst/>
          </a:prstGeom>
          <a:noFill/>
        </p:spPr>
        <p:txBody>
          <a:bodyPr wrap="square" rtlCol="0">
            <a:spAutoFit/>
          </a:bodyPr>
          <a:lstStyle/>
          <a:p>
            <a:pPr algn="ctr">
              <a:lnSpc>
                <a:spcPct val="150000"/>
              </a:lnSpc>
              <a:defRPr/>
            </a:pPr>
            <a:r>
              <a:rPr lang="zh-CN" altLang="en-US" sz="2000" dirty="0">
                <a:solidFill>
                  <a:prstClr val="black"/>
                </a:solidFill>
                <a:latin typeface="思源黑体 CN Regular" panose="020B0500000000000000" pitchFamily="34" charset="-122"/>
                <a:ea typeface="微软雅黑" panose="020B0503020204020204" charset="-122"/>
              </a:rPr>
              <a:t>行业：</a:t>
            </a:r>
            <a:r>
              <a:rPr lang="zh-CN" altLang="en-US" sz="2000" spc="150" dirty="0">
                <a:solidFill>
                  <a:srgbClr val="C00000"/>
                </a:solidFill>
                <a:latin typeface="微软雅黑" panose="020B0503020204020204" charset="-122"/>
                <a:ea typeface="微软雅黑" panose="020B0503020204020204" charset="-122"/>
              </a:rPr>
              <a:t>机械设备、软件信息、军工、通信、电子制造</a:t>
            </a:r>
            <a:endParaRPr lang="en-US" altLang="zh-CN" sz="2000" spc="150" dirty="0">
              <a:solidFill>
                <a:srgbClr val="C00000"/>
              </a:solidFill>
              <a:latin typeface="微软雅黑" panose="020B0503020204020204" charset="-122"/>
              <a:ea typeface="微软雅黑" panose="020B0503020204020204" charset="-122"/>
            </a:endParaRPr>
          </a:p>
          <a:p>
            <a:pPr lvl="0" algn="ctr">
              <a:lnSpc>
                <a:spcPct val="150000"/>
              </a:lnSpc>
              <a:defRPr/>
            </a:pPr>
            <a:r>
              <a:rPr kumimoji="0" lang="zh-CN" altLang="en-US" sz="2000" b="0" i="0" u="none" strike="noStrike" kern="1200" cap="none" spc="0" normalizeH="0" baseline="0" noProof="0" dirty="0">
                <a:ln>
                  <a:noFill/>
                </a:ln>
                <a:solidFill>
                  <a:prstClr val="black"/>
                </a:solidFill>
                <a:effectLst/>
                <a:uLnTx/>
                <a:uFillTx/>
                <a:latin typeface="思源黑体 CN Regular" panose="020B0500000000000000" pitchFamily="34" charset="-122"/>
                <a:ea typeface="微软雅黑" panose="020B0503020204020204" charset="-122"/>
                <a:cs typeface="+mn-cs"/>
              </a:rPr>
              <a:t>主题：</a:t>
            </a:r>
            <a:r>
              <a:rPr lang="zh-CN" altLang="en-US" sz="2000" spc="150" dirty="0">
                <a:solidFill>
                  <a:srgbClr val="C00000"/>
                </a:solidFill>
                <a:latin typeface="微软雅黑" panose="020B0503020204020204" charset="-122"/>
                <a:ea typeface="微软雅黑" panose="020B0503020204020204" charset="-122"/>
              </a:rPr>
              <a:t>机器人、</a:t>
            </a:r>
            <a:r>
              <a:rPr lang="en-US" altLang="zh-CN" sz="2000" spc="150" dirty="0">
                <a:solidFill>
                  <a:srgbClr val="C00000"/>
                </a:solidFill>
                <a:latin typeface="微软雅黑" panose="020B0503020204020204" charset="-122"/>
                <a:ea typeface="微软雅黑" panose="020B0503020204020204" charset="-122"/>
              </a:rPr>
              <a:t>AI</a:t>
            </a:r>
            <a:r>
              <a:rPr lang="zh-CN" altLang="en-US" sz="2000" spc="150" dirty="0">
                <a:solidFill>
                  <a:srgbClr val="C00000"/>
                </a:solidFill>
                <a:latin typeface="微软雅黑" panose="020B0503020204020204" charset="-122"/>
                <a:ea typeface="微软雅黑" panose="020B0503020204020204" charset="-122"/>
              </a:rPr>
              <a:t>应用、医药、十五五</a:t>
            </a:r>
            <a:r>
              <a:rPr lang="en-US" altLang="zh-CN" sz="2000" spc="150" dirty="0">
                <a:solidFill>
                  <a:srgbClr val="C00000"/>
                </a:solidFill>
                <a:latin typeface="微软雅黑" panose="020B0503020204020204" charset="-122"/>
                <a:ea typeface="微软雅黑" panose="020B0503020204020204" charset="-122"/>
              </a:rPr>
              <a:t>-</a:t>
            </a:r>
            <a:r>
              <a:rPr lang="zh-CN" altLang="en-US" sz="2000" spc="150" dirty="0">
                <a:solidFill>
                  <a:srgbClr val="C00000"/>
                </a:solidFill>
                <a:latin typeface="微软雅黑" panose="020B0503020204020204" charset="-122"/>
                <a:ea typeface="微软雅黑" panose="020B0503020204020204" charset="-122"/>
              </a:rPr>
              <a:t>商业航天</a:t>
            </a:r>
            <a:endParaRPr lang="en-US" altLang="zh-CN" sz="2000" spc="150" dirty="0">
              <a:solidFill>
                <a:srgbClr val="C00000"/>
              </a:solidFill>
              <a:latin typeface="微软雅黑" panose="020B0503020204020204" charset="-122"/>
              <a:ea typeface="微软雅黑" panose="020B0503020204020204" charset="-122"/>
            </a:endParaRPr>
          </a:p>
        </p:txBody>
      </p:sp>
      <p:sp>
        <p:nvSpPr>
          <p:cNvPr id="4" name="矩形: 圆角 3"/>
          <p:cNvSpPr/>
          <p:nvPr/>
        </p:nvSpPr>
        <p:spPr>
          <a:xfrm>
            <a:off x="3516084" y="4654852"/>
            <a:ext cx="5159832" cy="706608"/>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600" dirty="0">
                <a:cs typeface="+mn-ea"/>
                <a:sym typeface="+mn-lt"/>
              </a:rPr>
              <a:t>短打</a:t>
            </a:r>
            <a:r>
              <a:rPr lang="en-US" altLang="zh-CN" sz="1600" dirty="0">
                <a:cs typeface="+mn-ea"/>
                <a:sym typeface="+mn-lt"/>
              </a:rPr>
              <a:t>-</a:t>
            </a:r>
            <a:r>
              <a:rPr lang="zh-CN" altLang="en-US" sz="1600" dirty="0">
                <a:cs typeface="+mn-ea"/>
                <a:sym typeface="+mn-lt"/>
              </a:rPr>
              <a:t>席位密码</a:t>
            </a:r>
            <a:r>
              <a:rPr lang="en-US" altLang="zh-CN" sz="1600" dirty="0">
                <a:cs typeface="+mn-ea"/>
                <a:sym typeface="+mn-lt"/>
              </a:rPr>
              <a:t>-</a:t>
            </a:r>
            <a:r>
              <a:rPr lang="zh-CN" altLang="en-US" sz="1600" dirty="0">
                <a:cs typeface="+mn-ea"/>
                <a:sym typeface="+mn-lt"/>
              </a:rPr>
              <a:t>板块龙虎：龙虎累计上榜次数靠前，</a:t>
            </a:r>
            <a:endParaRPr lang="en-US" altLang="zh-CN" sz="1600" dirty="0">
              <a:cs typeface="+mn-ea"/>
              <a:sym typeface="+mn-lt"/>
            </a:endParaRPr>
          </a:p>
          <a:p>
            <a:pPr algn="ctr">
              <a:lnSpc>
                <a:spcPct val="130000"/>
              </a:lnSpc>
            </a:pPr>
            <a:r>
              <a:rPr lang="zh-CN" altLang="en-US" sz="1600" dirty="0">
                <a:cs typeface="+mn-ea"/>
                <a:sym typeface="+mn-lt"/>
              </a:rPr>
              <a:t>游资机构扎堆炒作，易诞生超强势个股</a:t>
            </a:r>
            <a:r>
              <a:rPr lang="en-US" altLang="zh-CN" sz="1600" dirty="0">
                <a:cs typeface="+mn-ea"/>
                <a:sym typeface="+mn-lt"/>
              </a:rPr>
              <a:t>/</a:t>
            </a:r>
            <a:r>
              <a:rPr lang="zh-CN" altLang="en-US" sz="1600" dirty="0">
                <a:cs typeface="+mn-ea"/>
                <a:sym typeface="+mn-lt"/>
              </a:rPr>
              <a:t>热点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紫旗回档战法</a:t>
            </a:r>
          </a:p>
        </p:txBody>
      </p:sp>
      <p:sp>
        <p:nvSpPr>
          <p:cNvPr id="3" name="文本占位符 2"/>
          <p:cNvSpPr>
            <a:spLocks noGrp="1"/>
          </p:cNvSpPr>
          <p:nvPr>
            <p:ph type="body" sz="quarter" idx="11"/>
          </p:nvPr>
        </p:nvSpPr>
        <p:spPr>
          <a:xfrm>
            <a:off x="2185996" y="5822067"/>
            <a:ext cx="7820008" cy="435858"/>
          </a:xfrm>
        </p:spPr>
        <p:txBody>
          <a:bodyPr>
            <a:normAutofit lnSpcReduction="10000"/>
          </a:bodyPr>
          <a:lstStyle/>
          <a:p>
            <a:r>
              <a:rPr lang="zh-CN" altLang="en-US" dirty="0"/>
              <a:t>追求进攻型龙虎，拉升调整后的潜力爆发波段</a:t>
            </a:r>
          </a:p>
        </p:txBody>
      </p:sp>
      <p:sp>
        <p:nvSpPr>
          <p:cNvPr id="10" name="矩形: 圆角 9"/>
          <p:cNvSpPr/>
          <p:nvPr/>
        </p:nvSpPr>
        <p:spPr>
          <a:xfrm>
            <a:off x="3948875" y="1718056"/>
            <a:ext cx="1859023"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紫旗回档示意图</a:t>
            </a: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rcRect t="5229" b="6911"/>
          <a:stretch>
            <a:fillRect/>
          </a:stretch>
        </p:blipFill>
        <p:spPr>
          <a:xfrm>
            <a:off x="1304925" y="873424"/>
            <a:ext cx="9582150" cy="4735618"/>
          </a:xfrm>
          <a:prstGeom prst="rect">
            <a:avLst/>
          </a:prstGeom>
          <a:ln>
            <a:solidFill>
              <a:srgbClr val="00B0F0"/>
            </a:solidFill>
          </a:ln>
        </p:spPr>
      </p:pic>
      <p:grpSp>
        <p:nvGrpSpPr>
          <p:cNvPr id="14" name="组合 13"/>
          <p:cNvGrpSpPr/>
          <p:nvPr/>
        </p:nvGrpSpPr>
        <p:grpSpPr>
          <a:xfrm>
            <a:off x="1457888" y="1362882"/>
            <a:ext cx="3866585" cy="710348"/>
            <a:chOff x="5205386" y="3999768"/>
            <a:chExt cx="3442599" cy="632457"/>
          </a:xfrm>
        </p:grpSpPr>
        <p:sp>
          <p:nvSpPr>
            <p:cNvPr id="16" name="椭圆 15"/>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a:cs typeface="+mn-ea"/>
                  <a:sym typeface="+mn-lt"/>
                </a:rPr>
                <a:t>1</a:t>
              </a:r>
              <a:endParaRPr lang="zh-CN" altLang="en-US" dirty="0">
                <a:cs typeface="+mn-ea"/>
                <a:sym typeface="+mn-lt"/>
              </a:endParaRPr>
            </a:p>
          </p:txBody>
        </p:sp>
        <p:sp>
          <p:nvSpPr>
            <p:cNvPr id="17" name="矩形: 圆角 16"/>
            <p:cNvSpPr/>
            <p:nvPr/>
          </p:nvSpPr>
          <p:spPr>
            <a:xfrm>
              <a:off x="5614504" y="3999768"/>
              <a:ext cx="3033481" cy="632457"/>
            </a:xfrm>
            <a:prstGeom prst="roundRect">
              <a:avLst/>
            </a:prstGeom>
            <a:solidFill>
              <a:srgbClr val="EE822F"/>
            </a:solidFill>
            <a:ln w="12700" cap="flat" cmpd="sng" algn="ctr">
              <a:gradFill>
                <a:gsLst>
                  <a:gs pos="0">
                    <a:sysClr val="window" lastClr="FFFFFF">
                      <a:hueOff val="-4200000"/>
                    </a:sysClr>
                  </a:gs>
                  <a:gs pos="100000">
                    <a:sysClr val="window" lastClr="FFFFFF"/>
                  </a:gs>
                </a:gsLst>
                <a:lin ang="2700000" scaled="1"/>
              </a:gradFill>
              <a:prstDash val="solid"/>
              <a:miter lim="800000"/>
            </a:ln>
            <a:effectLst>
              <a:outerShdw blurRad="101600" dist="50800" dir="5400000" algn="ctr" rotWithShape="0">
                <a:srgbClr val="E54C5E">
                  <a:alpha val="60000"/>
                </a:srgbClr>
              </a:outerShdw>
            </a:effectLst>
          </p:spPr>
          <p:txBody>
            <a:bodyPr rtlCol="0" anchor="ctr"/>
            <a:lstStyle/>
            <a:p>
              <a:pPr algn="ctr">
                <a:lnSpc>
                  <a:spcPct val="130000"/>
                </a:lnSpc>
              </a:pPr>
              <a:r>
                <a:rPr lang="zh-CN" altLang="en-US" sz="1400" dirty="0">
                  <a:solidFill>
                    <a:schemeClr val="lt1"/>
                  </a:solidFill>
                  <a:cs typeface="+mn-ea"/>
                  <a:sym typeface="+mn-lt"/>
                </a:rPr>
                <a:t>资金：近</a:t>
              </a:r>
              <a:r>
                <a:rPr lang="en-US" altLang="zh-CN" sz="1400" dirty="0">
                  <a:solidFill>
                    <a:schemeClr val="lt1"/>
                  </a:solidFill>
                  <a:cs typeface="+mn-ea"/>
                  <a:sym typeface="+mn-lt"/>
                </a:rPr>
                <a:t>10</a:t>
              </a:r>
              <a:r>
                <a:rPr lang="zh-CN" altLang="en-US" sz="1400" dirty="0">
                  <a:solidFill>
                    <a:schemeClr val="lt1"/>
                  </a:solidFill>
                  <a:cs typeface="+mn-ea"/>
                  <a:sym typeface="+mn-lt"/>
                </a:rPr>
                <a:t>天出龙虎紫旗</a:t>
              </a:r>
              <a:endParaRPr lang="en-US" altLang="zh-CN" sz="1400" dirty="0">
                <a:solidFill>
                  <a:schemeClr val="lt1"/>
                </a:solidFill>
                <a:cs typeface="+mn-ea"/>
                <a:sym typeface="+mn-lt"/>
              </a:endParaRPr>
            </a:p>
            <a:p>
              <a:pPr algn="ctr">
                <a:lnSpc>
                  <a:spcPct val="130000"/>
                </a:lnSpc>
              </a:pPr>
              <a:r>
                <a:rPr lang="en-US" altLang="zh-CN" sz="1400" dirty="0">
                  <a:solidFill>
                    <a:schemeClr val="lt1"/>
                  </a:solidFill>
                  <a:cs typeface="+mn-ea"/>
                  <a:sym typeface="+mn-lt"/>
                </a:rPr>
                <a:t>(</a:t>
              </a:r>
              <a:r>
                <a:rPr lang="zh-CN" altLang="en-US" sz="1400" dirty="0">
                  <a:solidFill>
                    <a:schemeClr val="lt1"/>
                  </a:solidFill>
                  <a:cs typeface="+mn-ea"/>
                  <a:sym typeface="+mn-lt"/>
                </a:rPr>
                <a:t>龙虎榜净买入，且有机构参与）</a:t>
              </a:r>
            </a:p>
          </p:txBody>
        </p:sp>
      </p:grpSp>
      <p:grpSp>
        <p:nvGrpSpPr>
          <p:cNvPr id="18" name="组合 17"/>
          <p:cNvGrpSpPr/>
          <p:nvPr/>
        </p:nvGrpSpPr>
        <p:grpSpPr>
          <a:xfrm>
            <a:off x="6539194" y="2990834"/>
            <a:ext cx="2942662" cy="710348"/>
            <a:chOff x="5205386" y="3999768"/>
            <a:chExt cx="2619988" cy="632457"/>
          </a:xfrm>
        </p:grpSpPr>
        <p:sp>
          <p:nvSpPr>
            <p:cNvPr id="19" name="椭圆 18"/>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20" name="矩形: 圆角 19"/>
            <p:cNvSpPr/>
            <p:nvPr/>
          </p:nvSpPr>
          <p:spPr>
            <a:xfrm>
              <a:off x="5614504" y="3999768"/>
              <a:ext cx="2210870" cy="63245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趋势：智能辅助线</a:t>
              </a:r>
              <a:endParaRPr lang="en-US" altLang="zh-CN" sz="1400" dirty="0">
                <a:cs typeface="+mn-ea"/>
                <a:sym typeface="+mn-lt"/>
              </a:endParaRPr>
            </a:p>
            <a:p>
              <a:pPr algn="ctr">
                <a:lnSpc>
                  <a:spcPct val="130000"/>
                </a:lnSpc>
              </a:pPr>
              <a:r>
                <a:rPr lang="zh-CN" altLang="en-US" sz="1400" dirty="0">
                  <a:cs typeface="+mn-ea"/>
                  <a:sym typeface="+mn-lt"/>
                </a:rPr>
                <a:t>跌破辅助线则为战法结束</a:t>
              </a:r>
            </a:p>
          </p:txBody>
        </p:sp>
      </p:grpSp>
      <p:sp>
        <p:nvSpPr>
          <p:cNvPr id="22" name="椭圆 21"/>
          <p:cNvSpPr/>
          <p:nvPr/>
        </p:nvSpPr>
        <p:spPr>
          <a:xfrm>
            <a:off x="8010525" y="2500530"/>
            <a:ext cx="676275" cy="400050"/>
          </a:xfrm>
          <a:prstGeom prst="ellipse">
            <a:avLst/>
          </a:prstGeom>
          <a:noFill/>
          <a:ln w="25400" cap="flat" cmpd="sng" algn="ctr">
            <a:solidFill>
              <a:srgbClr val="FF4DFF"/>
            </a:solid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3" name="组合 22"/>
          <p:cNvGrpSpPr/>
          <p:nvPr/>
        </p:nvGrpSpPr>
        <p:grpSpPr>
          <a:xfrm>
            <a:off x="5514110" y="4080324"/>
            <a:ext cx="2433357" cy="383192"/>
            <a:chOff x="5205386" y="4145409"/>
            <a:chExt cx="2166530" cy="341174"/>
          </a:xfrm>
        </p:grpSpPr>
        <p:sp>
          <p:nvSpPr>
            <p:cNvPr id="24" name="椭圆 23"/>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sp>
          <p:nvSpPr>
            <p:cNvPr id="25" name="矩形: 圆角 24"/>
            <p:cNvSpPr/>
            <p:nvPr/>
          </p:nvSpPr>
          <p:spPr>
            <a:xfrm>
              <a:off x="5614504" y="4145409"/>
              <a:ext cx="1757412" cy="3411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买卖点：金叉死叉</a:t>
              </a:r>
            </a:p>
          </p:txBody>
        </p:sp>
      </p:grpSp>
      <p:sp>
        <p:nvSpPr>
          <p:cNvPr id="26" name="矩形: 圆角 25"/>
          <p:cNvSpPr/>
          <p:nvPr/>
        </p:nvSpPr>
        <p:spPr>
          <a:xfrm>
            <a:off x="6374809" y="5079381"/>
            <a:ext cx="1973853" cy="38319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有其他资金支持更好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41552" y="37762"/>
            <a:ext cx="5908896" cy="660400"/>
          </a:xfrm>
        </p:spPr>
        <p:txBody>
          <a:bodyPr/>
          <a:lstStyle/>
          <a:p>
            <a:r>
              <a:rPr lang="zh-CN" altLang="en-US"/>
              <a:t>选股条件</a:t>
            </a:r>
            <a:endParaRPr lang="zh-CN" altLang="en-US" dirty="0"/>
          </a:p>
        </p:txBody>
      </p:sp>
      <p:sp>
        <p:nvSpPr>
          <p:cNvPr id="3" name="文本占位符 2"/>
          <p:cNvSpPr>
            <a:spLocks noGrp="1"/>
          </p:cNvSpPr>
          <p:nvPr>
            <p:ph type="body" sz="quarter" idx="11"/>
          </p:nvPr>
        </p:nvSpPr>
        <p:spPr>
          <a:xfrm>
            <a:off x="4331688" y="2203980"/>
            <a:ext cx="1090432" cy="4045128"/>
          </a:xfrm>
        </p:spPr>
        <p:txBody>
          <a:bodyPr vert="eaVert">
            <a:normAutofit/>
          </a:bodyPr>
          <a:lstStyle/>
          <a:p>
            <a:r>
              <a:rPr lang="zh-CN" altLang="en-US" dirty="0"/>
              <a:t>选择紫旗（机构版以上），寻找金叉「进攻」初期的节奏</a:t>
            </a: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076553" y="821707"/>
            <a:ext cx="2908630" cy="1184044"/>
          </a:xfrm>
          <a:prstGeom prst="rect">
            <a:avLst/>
          </a:prstGeom>
          <a:ln>
            <a:solidFill>
              <a:srgbClr val="00B0F0"/>
            </a:solidFill>
          </a:ln>
        </p:spPr>
      </p:pic>
      <p:pic>
        <p:nvPicPr>
          <p:cNvPr id="15" name="图片 14"/>
          <p:cNvPicPr>
            <a:picLocks noChangeAspect="1"/>
          </p:cNvPicPr>
          <p:nvPr/>
        </p:nvPicPr>
        <p:blipFill>
          <a:blip r:embed="rId4"/>
          <a:stretch>
            <a:fillRect/>
          </a:stretch>
        </p:blipFill>
        <p:spPr>
          <a:xfrm>
            <a:off x="6578870" y="821706"/>
            <a:ext cx="3087442" cy="1071901"/>
          </a:xfrm>
          <a:prstGeom prst="rect">
            <a:avLst/>
          </a:prstGeom>
          <a:ln>
            <a:solidFill>
              <a:srgbClr val="00B0F0"/>
            </a:solidFill>
          </a:ln>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t="733" b="733"/>
          <a:stretch/>
        </p:blipFill>
        <p:spPr>
          <a:xfrm>
            <a:off x="1076553" y="2203980"/>
            <a:ext cx="2898269" cy="4045129"/>
          </a:xfrm>
          <a:prstGeom prst="rect">
            <a:avLst/>
          </a:prstGeom>
          <a:ln>
            <a:solidFill>
              <a:srgbClr val="00B0F0"/>
            </a:solidFill>
          </a:ln>
        </p:spPr>
      </p:pic>
      <p:pic>
        <p:nvPicPr>
          <p:cNvPr id="21" name="图片 20"/>
          <p:cNvPicPr>
            <a:picLocks noChangeAspect="1"/>
          </p:cNvPicPr>
          <p:nvPr/>
        </p:nvPicPr>
        <p:blipFill>
          <a:blip r:embed="rId6">
            <a:extLst>
              <a:ext uri="{28A0092B-C50C-407E-A947-70E740481C1C}">
                <a14:useLocalDpi xmlns:a14="http://schemas.microsoft.com/office/drawing/2010/main" val="0"/>
              </a:ext>
            </a:extLst>
          </a:blip>
          <a:srcRect l="1894" r="1894"/>
          <a:stretch/>
        </p:blipFill>
        <p:spPr>
          <a:xfrm>
            <a:off x="6578869" y="2203980"/>
            <a:ext cx="2666731" cy="3888206"/>
          </a:xfrm>
          <a:prstGeom prst="rect">
            <a:avLst/>
          </a:prstGeom>
          <a:ln>
            <a:solidFill>
              <a:srgbClr val="00B0F0"/>
            </a:solidFill>
          </a:ln>
        </p:spPr>
      </p:pic>
      <p:sp>
        <p:nvSpPr>
          <p:cNvPr id="4" name="矩形: 圆角 3"/>
          <p:cNvSpPr/>
          <p:nvPr/>
        </p:nvSpPr>
        <p:spPr>
          <a:xfrm>
            <a:off x="5787072" y="3212734"/>
            <a:ext cx="354881" cy="959215"/>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vert="eaVert" rtlCol="0" anchor="ctr"/>
          <a:lstStyle/>
          <a:p>
            <a:pPr algn="ctr"/>
            <a:r>
              <a:rPr lang="en-US" altLang="zh-CN" sz="1400" spc="300" dirty="0">
                <a:cs typeface="+mn-ea"/>
                <a:sym typeface="+mn-lt"/>
              </a:rPr>
              <a:t>12</a:t>
            </a:r>
            <a:r>
              <a:rPr lang="zh-CN" altLang="en-US" sz="1400" spc="300" dirty="0">
                <a:cs typeface="+mn-ea"/>
                <a:sym typeface="+mn-lt"/>
              </a:rPr>
              <a:t>月</a:t>
            </a:r>
            <a:r>
              <a:rPr lang="en-US" altLang="zh-CN" sz="1400" spc="300" dirty="0">
                <a:cs typeface="+mn-ea"/>
                <a:sym typeface="+mn-lt"/>
              </a:rPr>
              <a:t>8</a:t>
            </a:r>
            <a:endParaRPr lang="zh-CN" altLang="en-US" sz="1400" spc="300" dirty="0">
              <a:cs typeface="+mn-ea"/>
              <a:sym typeface="+mn-lt"/>
            </a:endParaRPr>
          </a:p>
        </p:txBody>
      </p:sp>
      <p:sp>
        <p:nvSpPr>
          <p:cNvPr id="8" name="矩形: 圆角 7"/>
          <p:cNvSpPr/>
          <p:nvPr/>
        </p:nvSpPr>
        <p:spPr>
          <a:xfrm>
            <a:off x="4394035" y="1046656"/>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a:cs typeface="+mn-ea"/>
                <a:sym typeface="+mn-lt"/>
              </a:rPr>
              <a:t>盘中</a:t>
            </a:r>
          </a:p>
        </p:txBody>
      </p:sp>
      <p:sp>
        <p:nvSpPr>
          <p:cNvPr id="11" name="矩形: 圆角 10"/>
          <p:cNvSpPr/>
          <p:nvPr/>
        </p:nvSpPr>
        <p:spPr>
          <a:xfrm>
            <a:off x="10343014" y="1207327"/>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a:cs typeface="+mn-ea"/>
                <a:sym typeface="+mn-lt"/>
              </a:rPr>
              <a:t>盘后</a:t>
            </a:r>
          </a:p>
        </p:txBody>
      </p:sp>
      <p:sp>
        <p:nvSpPr>
          <p:cNvPr id="6" name="文本占位符 2"/>
          <p:cNvSpPr txBox="1"/>
          <p:nvPr/>
        </p:nvSpPr>
        <p:spPr>
          <a:xfrm>
            <a:off x="10280667" y="2203980"/>
            <a:ext cx="1090432" cy="4045128"/>
          </a:xfrm>
          <a:prstGeom prst="rect">
            <a:avLst/>
          </a:prstGeom>
        </p:spPr>
        <p:txBody>
          <a:bodyPr vert="eaVert">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直接选「紫旗回档」，死叉</a:t>
            </a:r>
            <a:r>
              <a:rPr lang="en-US" altLang="zh-CN" dirty="0"/>
              <a:t>3</a:t>
            </a:r>
            <a:r>
              <a:rPr lang="zh-CN" altLang="en-US" dirty="0"/>
              <a:t>天以上，等待回档的「潜力」股</a:t>
            </a:r>
          </a:p>
        </p:txBody>
      </p:sp>
      <p:sp>
        <p:nvSpPr>
          <p:cNvPr id="5" name="空白"/>
          <p:cNvSpPr/>
          <p:nvPr/>
        </p:nvSpPr>
        <p:spPr>
          <a:xfrm>
            <a:off x="7983454" y="1187562"/>
            <a:ext cx="1509796" cy="342788"/>
          </a:xfrm>
          <a:prstGeom prst="rect">
            <a:avLst/>
          </a:prstGeom>
          <a:solidFill>
            <a:schemeClr val="bg1"/>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7" name="辅助线附近"/>
          <p:cNvSpPr/>
          <p:nvPr/>
        </p:nvSpPr>
        <p:spPr>
          <a:xfrm>
            <a:off x="8026400" y="1280509"/>
            <a:ext cx="1219200" cy="320425"/>
          </a:xfrm>
          <a:prstGeom prst="rect">
            <a:avLst/>
          </a:prstGeom>
          <a:solidFill>
            <a:schemeClr val="bg1"/>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pic>
        <p:nvPicPr>
          <p:cNvPr id="26" name="控盘增加">
            <a:extLst>
              <a:ext uri="{FF2B5EF4-FFF2-40B4-BE49-F238E27FC236}">
                <a16:creationId xmlns:a16="http://schemas.microsoft.com/office/drawing/2014/main" id="{F3E4BE10-0176-299C-CFAD-5CAEF15761DE}"/>
              </a:ext>
            </a:extLst>
          </p:cNvPr>
          <p:cNvPicPr>
            <a:picLocks noChangeAspect="1"/>
          </p:cNvPicPr>
          <p:nvPr/>
        </p:nvPicPr>
        <p:blipFill>
          <a:blip r:embed="rId7"/>
          <a:stretch>
            <a:fillRect/>
          </a:stretch>
        </p:blipFill>
        <p:spPr>
          <a:xfrm>
            <a:off x="7983453" y="1178016"/>
            <a:ext cx="1533333" cy="4095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a:t>2</a:t>
            </a:r>
            <a:r>
              <a:t>、用法</a:t>
            </a:r>
          </a:p>
        </p:txBody>
      </p:sp>
      <p:sp>
        <p:nvSpPr>
          <p:cNvPr id="3" name="文本占位符 2"/>
          <p:cNvSpPr>
            <a:spLocks noGrp="1"/>
          </p:cNvSpPr>
          <p:nvPr>
            <p:ph type="body" sz="quarter" idx="11"/>
          </p:nvPr>
        </p:nvSpPr>
        <p:spPr>
          <a:xfrm>
            <a:off x="1166495" y="5017135"/>
            <a:ext cx="9860280" cy="1293495"/>
          </a:xfrm>
        </p:spPr>
        <p:txBody>
          <a:bodyPr/>
          <a:lstStyle/>
          <a:p>
            <a:pPr marL="342900" indent="-342900">
              <a:buAutoNum type="arabicPeriod"/>
            </a:pPr>
            <a:r>
              <a:rPr lang="zh-CN" altLang="en-US" dirty="0"/>
              <a:t>选股：当天龙虎净买入＞</a:t>
            </a:r>
            <a:r>
              <a:rPr lang="en-US" altLang="zh-CN" dirty="0"/>
              <a:t>0</a:t>
            </a:r>
            <a:r>
              <a:rPr dirty="0"/>
              <a:t>（出紫旗</a:t>
            </a:r>
            <a:r>
              <a:rPr lang="en-US" altLang="zh-CN" dirty="0"/>
              <a:t>/</a:t>
            </a:r>
            <a:r>
              <a:rPr dirty="0"/>
              <a:t>红旗），股价大幅度下跌；</a:t>
            </a:r>
          </a:p>
          <a:p>
            <a:pPr marL="342900" indent="-342900">
              <a:buAutoNum type="arabicPeriod"/>
            </a:pPr>
            <a:r>
              <a:rPr dirty="0"/>
              <a:t>用法：捕捞季节金叉</a:t>
            </a:r>
            <a:r>
              <a:rPr lang="en-US" dirty="0"/>
              <a:t>/</a:t>
            </a:r>
            <a:r>
              <a:rPr lang="zh-CN" altLang="en-US" dirty="0"/>
              <a:t>辅助线附近</a:t>
            </a:r>
            <a:r>
              <a:rPr dirty="0"/>
              <a:t>买，死叉</a:t>
            </a:r>
            <a:r>
              <a:rPr lang="en-US" dirty="0"/>
              <a:t>/</a:t>
            </a:r>
            <a:r>
              <a:rPr lang="zh-CN" altLang="en-US" dirty="0"/>
              <a:t>跌破辅助线</a:t>
            </a:r>
            <a:r>
              <a:rPr dirty="0"/>
              <a:t>卖出；</a:t>
            </a:r>
          </a:p>
          <a:p>
            <a:pPr marL="342900" indent="-342900">
              <a:buAutoNum type="arabicPeriod"/>
            </a:pPr>
            <a:r>
              <a:rPr dirty="0"/>
              <a:t>特殊：跌破智能辅助线</a:t>
            </a:r>
            <a:r>
              <a:rPr lang="en-US" altLang="zh-CN" dirty="0"/>
              <a:t>3</a:t>
            </a:r>
            <a:r>
              <a:rPr dirty="0"/>
              <a:t>天内出金叉，依然有参与价值。</a:t>
            </a:r>
          </a:p>
        </p:txBody>
      </p:sp>
      <p:pic>
        <p:nvPicPr>
          <p:cNvPr id="6" name="图片占位符 5">
            <a:extLst>
              <a:ext uri="{FF2B5EF4-FFF2-40B4-BE49-F238E27FC236}">
                <a16:creationId xmlns:a16="http://schemas.microsoft.com/office/drawing/2014/main" id="{7E40FC52-82DE-9792-EDAE-F2FD8E9781CD}"/>
              </a:ext>
            </a:extLst>
          </p:cNvPr>
          <p:cNvPicPr>
            <a:picLocks noGrp="1" noChangeAspect="1"/>
          </p:cNvPicPr>
          <p:nvPr>
            <p:ph type="pic" sz="quarter" idx="12"/>
          </p:nvPr>
        </p:nvPicPr>
        <p:blipFill>
          <a:blip r:embed="rId2"/>
          <a:srcRect l="40044" t="9567" b="36693"/>
          <a:stretch>
            <a:fillRect/>
          </a:stretch>
        </p:blipFill>
        <p:spPr>
          <a:xfrm>
            <a:off x="704850" y="889000"/>
            <a:ext cx="5162550" cy="3673475"/>
          </a:xfrm>
          <a:prstGeom prst="rect">
            <a:avLst/>
          </a:prstGeom>
          <a:ln>
            <a:solidFill>
              <a:srgbClr val="074D93">
                <a:lumMod val="60000"/>
                <a:lumOff val="40000"/>
              </a:srgbClr>
            </a:solidFill>
          </a:ln>
        </p:spPr>
      </p:pic>
      <p:sp>
        <p:nvSpPr>
          <p:cNvPr id="7" name="矩形: 圆角 6">
            <a:extLst>
              <a:ext uri="{FF2B5EF4-FFF2-40B4-BE49-F238E27FC236}">
                <a16:creationId xmlns:a16="http://schemas.microsoft.com/office/drawing/2014/main" id="{7E8A22A1-53FB-2153-D2A8-74D2AC7C00CA}"/>
              </a:ext>
            </a:extLst>
          </p:cNvPr>
          <p:cNvSpPr/>
          <p:nvPr/>
        </p:nvSpPr>
        <p:spPr>
          <a:xfrm>
            <a:off x="704850" y="1397000"/>
            <a:ext cx="2142836" cy="373380"/>
          </a:xfrm>
          <a:prstGeom prst="roundRect">
            <a:avLst/>
          </a:prstGeom>
          <a:solidFill>
            <a:srgbClr val="EE822F"/>
          </a:solidFill>
          <a:ln w="12700" cap="flat" cmpd="sng" algn="ctr">
            <a:gradFill>
              <a:gsLst>
                <a:gs pos="0">
                  <a:sysClr val="window" lastClr="FFFFFF">
                    <a:hueOff val="-4200000"/>
                  </a:sysClr>
                </a:gs>
                <a:gs pos="100000">
                  <a:sysClr val="window" lastClr="FFFFFF"/>
                </a:gs>
              </a:gsLst>
              <a:lin ang="2700000" scaled="1"/>
            </a:gradFill>
            <a:prstDash val="solid"/>
            <a:miter lim="800000"/>
          </a:ln>
          <a:effectLst>
            <a:outerShdw blurRad="101600" dist="50800" dir="5400000" algn="ctr" rotWithShape="0">
              <a:srgbClr val="E54C5E">
                <a:alpha val="60000"/>
              </a:srgb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white"/>
                </a:solidFill>
                <a:effectLst/>
                <a:uLnTx/>
                <a:uFillTx/>
                <a:latin typeface="Arial"/>
                <a:ea typeface="微软雅黑"/>
                <a:cs typeface="+mn-ea"/>
                <a:sym typeface="+mn-lt"/>
              </a:rPr>
              <a:t>短打</a:t>
            </a:r>
            <a:r>
              <a:rPr kumimoji="0" lang="en-US" altLang="zh-CN" sz="1400" b="0" i="0" u="none" strike="noStrike" kern="0" cap="none" spc="0" normalizeH="0" baseline="0" noProof="0" dirty="0">
                <a:ln>
                  <a:noFill/>
                </a:ln>
                <a:solidFill>
                  <a:prstClr val="white"/>
                </a:solidFill>
                <a:effectLst/>
                <a:uLnTx/>
                <a:uFillTx/>
                <a:latin typeface="Arial"/>
                <a:ea typeface="微软雅黑"/>
                <a:cs typeface="+mn-ea"/>
                <a:sym typeface="+mn-lt"/>
              </a:rPr>
              <a:t>-</a:t>
            </a:r>
            <a:r>
              <a:rPr kumimoji="0" lang="zh-CN" altLang="en-US" sz="1400" b="0" i="0" u="none" strike="noStrike" kern="0" cap="none" spc="0" normalizeH="0" baseline="0" noProof="0" dirty="0">
                <a:ln>
                  <a:noFill/>
                </a:ln>
                <a:solidFill>
                  <a:prstClr val="white"/>
                </a:solidFill>
                <a:effectLst/>
                <a:uLnTx/>
                <a:uFillTx/>
                <a:latin typeface="Arial"/>
                <a:ea typeface="微软雅黑"/>
                <a:cs typeface="+mn-ea"/>
                <a:sym typeface="+mn-lt"/>
              </a:rPr>
              <a:t>席位密码</a:t>
            </a:r>
            <a:r>
              <a:rPr kumimoji="0" lang="en-US" altLang="zh-CN" sz="1400" b="0" i="0" u="none" strike="noStrike" kern="0" cap="none" spc="0" normalizeH="0" baseline="0" noProof="0" dirty="0">
                <a:ln>
                  <a:noFill/>
                </a:ln>
                <a:solidFill>
                  <a:prstClr val="white"/>
                </a:solidFill>
                <a:effectLst/>
                <a:uLnTx/>
                <a:uFillTx/>
                <a:latin typeface="Arial"/>
                <a:ea typeface="微软雅黑"/>
                <a:cs typeface="+mn-ea"/>
                <a:sym typeface="+mn-lt"/>
              </a:rPr>
              <a:t>-</a:t>
            </a:r>
            <a:r>
              <a:rPr kumimoji="0" lang="zh-CN" altLang="en-US" sz="1400" b="0" i="0" u="none" strike="noStrike" kern="0" cap="none" spc="0" normalizeH="0" baseline="0" noProof="0" dirty="0">
                <a:ln>
                  <a:noFill/>
                </a:ln>
                <a:solidFill>
                  <a:prstClr val="white"/>
                </a:solidFill>
                <a:effectLst/>
                <a:uLnTx/>
                <a:uFillTx/>
                <a:latin typeface="Arial"/>
                <a:ea typeface="微软雅黑"/>
                <a:cs typeface="+mn-ea"/>
                <a:sym typeface="+mn-lt"/>
              </a:rPr>
              <a:t>最新龙虎</a:t>
            </a:r>
          </a:p>
        </p:txBody>
      </p:sp>
      <p:pic>
        <p:nvPicPr>
          <p:cNvPr id="10" name="图片 9">
            <a:extLst>
              <a:ext uri="{FF2B5EF4-FFF2-40B4-BE49-F238E27FC236}">
                <a16:creationId xmlns:a16="http://schemas.microsoft.com/office/drawing/2014/main" id="{40408E4F-F028-C5D5-FF3C-8D2B37D4A6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22008" y="660400"/>
            <a:ext cx="3835409" cy="4032433"/>
          </a:xfrm>
          <a:prstGeom prst="rect">
            <a:avLst/>
          </a:prstGeom>
          <a:ln>
            <a:solidFill>
              <a:srgbClr val="074D93">
                <a:lumMod val="60000"/>
                <a:lumOff val="40000"/>
              </a:srgbClr>
            </a:solidFill>
          </a:ln>
        </p:spPr>
      </p:pic>
      <p:sp>
        <p:nvSpPr>
          <p:cNvPr id="11" name="矩形: 圆角 10">
            <a:extLst>
              <a:ext uri="{FF2B5EF4-FFF2-40B4-BE49-F238E27FC236}">
                <a16:creationId xmlns:a16="http://schemas.microsoft.com/office/drawing/2014/main" id="{26382C94-E3B0-98FF-82AD-0055E4136861}"/>
              </a:ext>
            </a:extLst>
          </p:cNvPr>
          <p:cNvSpPr/>
          <p:nvPr/>
        </p:nvSpPr>
        <p:spPr>
          <a:xfrm>
            <a:off x="6907612" y="2278697"/>
            <a:ext cx="2142836" cy="373380"/>
          </a:xfrm>
          <a:prstGeom prst="roundRect">
            <a:avLst/>
          </a:prstGeom>
          <a:solidFill>
            <a:srgbClr val="EE822F"/>
          </a:solidFill>
          <a:ln w="12700" cap="flat" cmpd="sng" algn="ctr">
            <a:gradFill>
              <a:gsLst>
                <a:gs pos="0">
                  <a:sysClr val="window" lastClr="FFFFFF">
                    <a:hueOff val="-4200000"/>
                  </a:sysClr>
                </a:gs>
                <a:gs pos="100000">
                  <a:sysClr val="window" lastClr="FFFFFF"/>
                </a:gs>
              </a:gsLst>
              <a:lin ang="2700000" scaled="1"/>
            </a:gradFill>
            <a:prstDash val="solid"/>
            <a:miter lim="800000"/>
          </a:ln>
          <a:effectLst>
            <a:outerShdw blurRad="101600" dist="50800" dir="5400000" algn="ctr" rotWithShape="0">
              <a:srgbClr val="E54C5E">
                <a:alpha val="60000"/>
              </a:srgb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white"/>
                </a:solidFill>
                <a:effectLst/>
                <a:uLnTx/>
                <a:uFillTx/>
                <a:latin typeface="Arial"/>
                <a:ea typeface="微软雅黑"/>
                <a:cs typeface="+mn-ea"/>
                <a:sym typeface="+mn-lt"/>
              </a:rPr>
              <a:t>辅助线附近或金叉进场</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 name="COMMONDATA" val="eyJoZGlkIjoiY2VjMWU5MTk5OGQyZDRjNDI5M2FkMjMzMDk5YzdjNm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alpha val="80000"/>
          </a:srgbClr>
        </a:solidFill>
        <a:ln w="12700" cap="flat" cmpd="sng" algn="ctr">
          <a:noFill/>
          <a:prstDash val="solid"/>
          <a:miter lim="800000"/>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defRPr>
        </a:defPPr>
      </a:lstStyle>
    </a:spDef>
    <a:lnDef>
      <a:spPr>
        <a:ln w="12700">
          <a:gradFill flip="none" rotWithShape="1">
            <a:gsLst>
              <a:gs pos="0">
                <a:srgbClr val="F53F44"/>
              </a:gs>
              <a:gs pos="100000">
                <a:srgbClr val="00B0F0"/>
              </a:gs>
            </a:gsLst>
            <a:lin ang="0" scaled="1"/>
            <a:tileRect/>
          </a:gradFill>
          <a:tailEnd type="triangle"/>
        </a:ln>
      </a:spPr>
      <a:bodyPr/>
      <a:lstStyle/>
      <a:style>
        <a:lnRef idx="1">
          <a:schemeClr val="accent2"/>
        </a:lnRef>
        <a:fillRef idx="0">
          <a:schemeClr val="accent2"/>
        </a:fillRef>
        <a:effectRef idx="0">
          <a:schemeClr val="accent2"/>
        </a:effectRef>
        <a:fontRef idx="minor">
          <a:schemeClr val="tx1"/>
        </a:fontRef>
      </a:style>
    </a:lnDef>
    <a:txDef>
      <a:spPr>
        <a:noFill/>
      </a:spPr>
      <a:bodyPr wrap="square" rtlCol="0">
        <a:spAutoFit/>
      </a:bodyPr>
      <a:lstStyle>
        <a:defPPr algn="just">
          <a:lnSpc>
            <a:spcPct val="130000"/>
          </a:lnSpc>
          <a:spcBef>
            <a:spcPts val="500"/>
          </a:spcBef>
          <a:defRPr spc="150" dirty="0">
            <a:solidFill>
              <a:schemeClr val="tx1">
                <a:lumMod val="85000"/>
                <a:lumOff val="15000"/>
              </a:schemeClr>
            </a:solidFill>
            <a:latin typeface="思源黑体 CN Normal" panose="020B0400000000000000" pitchFamily="34" charset="-122"/>
            <a:ea typeface="思源黑体 CN Normal"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4311</TotalTime>
  <Words>827</Words>
  <Application>Microsoft Office PowerPoint</Application>
  <PresentationFormat>宽屏</PresentationFormat>
  <Paragraphs>97</Paragraphs>
  <Slides>14</Slides>
  <Notes>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Noto Sans S Chinese Bold</vt:lpstr>
      <vt:lpstr>Roboto</vt:lpstr>
      <vt:lpstr>等线</vt:lpstr>
      <vt:lpstr>思源黑体 CN Heavy</vt:lpstr>
      <vt:lpstr>思源黑体 CN Medium</vt:lpstr>
      <vt:lpstr>思源黑体 CN Normal</vt:lpstr>
      <vt:lpstr>思源黑体 CN Regular</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猪肠 十二</cp:lastModifiedBy>
  <cp:revision>1784</cp:revision>
  <dcterms:created xsi:type="dcterms:W3CDTF">2019-06-19T02:08:00Z</dcterms:created>
  <dcterms:modified xsi:type="dcterms:W3CDTF">2025-12-08T09:11:11Z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EBF8DB5FD94B49F7B17BC65F9BA08668</vt:lpwstr>
  </property>
</Properties>
</file>