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80" r:id="rId3"/>
    <p:sldId id="341" r:id="rId4"/>
    <p:sldId id="266" r:id="rId6"/>
    <p:sldId id="339" r:id="rId7"/>
    <p:sldId id="586" r:id="rId8"/>
    <p:sldId id="1035" r:id="rId9"/>
    <p:sldId id="1036" r:id="rId10"/>
    <p:sldId id="1037" r:id="rId11"/>
    <p:sldId id="1038" r:id="rId12"/>
    <p:sldId id="1018" r:id="rId13"/>
    <p:sldId id="1029" r:id="rId14"/>
    <p:sldId id="1039" r:id="rId15"/>
    <p:sldId id="1040" r:id="rId16"/>
    <p:sldId id="1031" r:id="rId17"/>
    <p:sldId id="1041" r:id="rId18"/>
    <p:sldId id="1032" r:id="rId19"/>
    <p:sldId id="1042" r:id="rId20"/>
    <p:sldId id="1048" r:id="rId21"/>
    <p:sldId id="1024" r:id="rId22"/>
    <p:sldId id="1043" r:id="rId23"/>
    <p:sldId id="1046" r:id="rId24"/>
    <p:sldId id="1050" r:id="rId25"/>
    <p:sldId id="1047" r:id="rId26"/>
    <p:sldId id="1059" r:id="rId27"/>
    <p:sldId id="1060" r:id="rId28"/>
    <p:sldId id="348" r:id="rId29"/>
    <p:sldId id="362" r:id="rId30"/>
    <p:sldId id="361" r:id="rId31"/>
    <p:sldId id="360" r:id="rId32"/>
    <p:sldId id="271" r:id="rId33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C97D5127-8A4F-4D43-8A34-D81A0AE35A56}">
          <p14:sldIdLst>
            <p14:sldId id="280"/>
            <p14:sldId id="341"/>
            <p14:sldId id="266"/>
          </p14:sldIdLst>
        </p14:section>
        <p14:section name="1" id="{F4B758DD-D653-473D-9A4F-ED8FF328C8AF}">
          <p14:sldIdLst>
            <p14:sldId id="339"/>
            <p14:sldId id="586"/>
            <p14:sldId id="1035"/>
            <p14:sldId id="1036"/>
            <p14:sldId id="1037"/>
            <p14:sldId id="1038"/>
          </p14:sldIdLst>
        </p14:section>
        <p14:section name="2" id="{73022734-09E2-4C89-B50E-248E7572098D}">
          <p14:sldIdLst>
            <p14:sldId id="1018"/>
            <p14:sldId id="1029"/>
            <p14:sldId id="1039"/>
            <p14:sldId id="1040"/>
            <p14:sldId id="1031"/>
            <p14:sldId id="1041"/>
            <p14:sldId id="1032"/>
            <p14:sldId id="1042"/>
            <p14:sldId id="1048"/>
            <p14:sldId id="1024"/>
            <p14:sldId id="1043"/>
            <p14:sldId id="1046"/>
            <p14:sldId id="1050"/>
            <p14:sldId id="1047"/>
            <p14:sldId id="1059"/>
            <p14:sldId id="1060"/>
          </p14:sldIdLst>
        </p14:section>
        <p14:section name="4" id="{43645ECC-2A77-4807-9D0C-D684764B28D4}">
          <p14:sldIdLst>
            <p14:sldId id="348"/>
            <p14:sldId id="362"/>
            <p14:sldId id="361"/>
            <p14:sldId id="360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AAC"/>
    <a:srgbClr val="0A2EA8"/>
    <a:srgbClr val="666666"/>
    <a:srgbClr val="C50001"/>
    <a:srgbClr val="FFFFFF"/>
    <a:srgbClr val="7399DC"/>
    <a:srgbClr val="C60101"/>
    <a:srgbClr val="915C09"/>
    <a:srgbClr val="FFFFF5"/>
    <a:srgbClr val="D10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60"/>
  </p:normalViewPr>
  <p:slideViewPr>
    <p:cSldViewPr snapToGrid="0">
      <p:cViewPr>
        <p:scale>
          <a:sx n="75" d="100"/>
          <a:sy n="75" d="100"/>
        </p:scale>
        <p:origin x="1230" y="6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7" Type="http://schemas.openxmlformats.org/officeDocument/2006/relationships/tags" Target="tags/tag2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jpeg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1920_108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200" dirty="0">
                <a:solidFill>
                  <a:schemeClr val="bg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经传多赢投资顾问：张明科</a:t>
            </a:r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丨执业编号：A1120619100001</a:t>
            </a:r>
            <a:r>
              <a:rPr lang="en-US" altLang="zh-CN" sz="1200" dirty="0">
                <a:solidFill>
                  <a:schemeClr val="bg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 </a:t>
            </a:r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风险提示:观点基于软件数据和理论模型分析，仅供参考，不构成投资建议，股市有风险，投资需谨慎。</a:t>
            </a:r>
            <a:endParaRPr lang="zh-CN" altLang="en-US" sz="1200" dirty="0">
              <a:solidFill>
                <a:schemeClr val="bg1">
                  <a:lumMod val="7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-15800"/>
            <a:ext cx="5248274" cy="622300"/>
          </a:xfrm>
        </p:spPr>
        <p:txBody>
          <a:bodyPr>
            <a:no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36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经传多赢服务总监：张明科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7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-15800"/>
            <a:ext cx="5248274" cy="622300"/>
          </a:xfrm>
        </p:spPr>
        <p:txBody>
          <a:bodyPr>
            <a:no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36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双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经传多赢服务总监：张明科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17" name="图片占位符 2"/>
          <p:cNvSpPr>
            <a:spLocks noGrp="1"/>
          </p:cNvSpPr>
          <p:nvPr>
            <p:ph type="pic" sz="quarter" idx="11"/>
          </p:nvPr>
        </p:nvSpPr>
        <p:spPr>
          <a:xfrm>
            <a:off x="393801" y="1858493"/>
            <a:ext cx="5567262" cy="313158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8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0939" y="1858493"/>
            <a:ext cx="5584028" cy="314101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2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1727200" y="5284237"/>
            <a:ext cx="2900464" cy="480378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572721" y="5284237"/>
            <a:ext cx="2900464" cy="480378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-15800"/>
            <a:ext cx="5248274" cy="622300"/>
          </a:xfrm>
        </p:spPr>
        <p:txBody>
          <a:bodyPr>
            <a:no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36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总海报1080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6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CATALOGUE</a:t>
            </a:r>
            <a:endParaRPr kumimoji="0" lang="en-US" altLang="zh-CN" sz="3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4524600" y="2671445"/>
            <a:ext cx="684530" cy="197485"/>
            <a:chOff x="4345305" y="2671445"/>
            <a:chExt cx="684530" cy="197485"/>
          </a:xfrm>
        </p:grpSpPr>
        <p:sp>
          <p:nvSpPr>
            <p:cNvPr id="11" name="等腰三角形 10"/>
            <p:cNvSpPr/>
            <p:nvPr userDrawn="1"/>
          </p:nvSpPr>
          <p:spPr>
            <a:xfrm rot="5400000">
              <a:off x="4345305" y="2675890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 userDrawn="1"/>
          </p:nvSpPr>
          <p:spPr>
            <a:xfrm rot="5400000">
              <a:off x="4592320" y="267144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 userDrawn="1"/>
          </p:nvSpPr>
          <p:spPr>
            <a:xfrm rot="5400000">
              <a:off x="4843780" y="268287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5" name="直接连接符 14"/>
          <p:cNvCxnSpPr/>
          <p:nvPr userDrawn="1"/>
        </p:nvCxnSpPr>
        <p:spPr>
          <a:xfrm>
            <a:off x="1947863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778510" y="2071370"/>
            <a:ext cx="385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2170112" y="3139898"/>
            <a:ext cx="7851776" cy="1041400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6600" u="none" strike="noStrike" kern="1200" cap="none" spc="15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zh-CN" altLang="en-US" dirty="0"/>
              <a:t>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２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4524600" y="2671445"/>
            <a:ext cx="684530" cy="197485"/>
            <a:chOff x="4345305" y="2671445"/>
            <a:chExt cx="684530" cy="197485"/>
          </a:xfrm>
        </p:grpSpPr>
        <p:sp>
          <p:nvSpPr>
            <p:cNvPr id="11" name="等腰三角形 10"/>
            <p:cNvSpPr/>
            <p:nvPr userDrawn="1"/>
          </p:nvSpPr>
          <p:spPr>
            <a:xfrm rot="5400000">
              <a:off x="4345305" y="2675890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 userDrawn="1"/>
          </p:nvSpPr>
          <p:spPr>
            <a:xfrm rot="5400000">
              <a:off x="4592320" y="267144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 userDrawn="1"/>
          </p:nvSpPr>
          <p:spPr>
            <a:xfrm rot="5400000">
              <a:off x="4843780" y="268287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5" name="直接连接符 14"/>
          <p:cNvCxnSpPr/>
          <p:nvPr userDrawn="1"/>
        </p:nvCxnSpPr>
        <p:spPr>
          <a:xfrm>
            <a:off x="1947863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1039906" y="3139898"/>
            <a:ext cx="10112188" cy="1041400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6600" u="none" strike="noStrike" kern="1200" cap="none" spc="15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zh-CN" altLang="en-US" dirty="0"/>
              <a:t>节标题</a:t>
            </a:r>
            <a:endParaRPr lang="zh-CN" altLang="en-US" dirty="0"/>
          </a:p>
        </p:txBody>
      </p:sp>
      <p:sp>
        <p:nvSpPr>
          <p:cNvPr id="14" name="文本框 13"/>
          <p:cNvSpPr txBox="1"/>
          <p:nvPr userDrawn="1"/>
        </p:nvSpPr>
        <p:spPr>
          <a:xfrm>
            <a:off x="778510" y="2071370"/>
            <a:ext cx="385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4524600" y="2671445"/>
            <a:ext cx="684530" cy="197485"/>
            <a:chOff x="4345305" y="2671445"/>
            <a:chExt cx="684530" cy="197485"/>
          </a:xfrm>
        </p:grpSpPr>
        <p:sp>
          <p:nvSpPr>
            <p:cNvPr id="11" name="等腰三角形 10"/>
            <p:cNvSpPr/>
            <p:nvPr userDrawn="1"/>
          </p:nvSpPr>
          <p:spPr>
            <a:xfrm rot="5400000">
              <a:off x="4345305" y="2675890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 userDrawn="1"/>
          </p:nvSpPr>
          <p:spPr>
            <a:xfrm rot="5400000">
              <a:off x="4592320" y="267144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 userDrawn="1"/>
          </p:nvSpPr>
          <p:spPr>
            <a:xfrm rot="5400000">
              <a:off x="4843780" y="268287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5" name="直接连接符 14"/>
          <p:cNvCxnSpPr/>
          <p:nvPr userDrawn="1"/>
        </p:nvCxnSpPr>
        <p:spPr>
          <a:xfrm>
            <a:off x="1947863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2170112" y="3139898"/>
            <a:ext cx="7851776" cy="1041400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6600" u="none" strike="noStrike" kern="1200" cap="none" spc="15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zh-CN" altLang="en-US" dirty="0"/>
              <a:t>节标题</a:t>
            </a:r>
            <a:endParaRPr lang="zh-CN" altLang="en-US" dirty="0"/>
          </a:p>
        </p:txBody>
      </p:sp>
      <p:sp>
        <p:nvSpPr>
          <p:cNvPr id="14" name="文本框 13"/>
          <p:cNvSpPr txBox="1"/>
          <p:nvPr userDrawn="1"/>
        </p:nvSpPr>
        <p:spPr>
          <a:xfrm>
            <a:off x="778510" y="2071370"/>
            <a:ext cx="385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4524600" y="2671445"/>
            <a:ext cx="684530" cy="197485"/>
            <a:chOff x="4345305" y="2671445"/>
            <a:chExt cx="684530" cy="197485"/>
          </a:xfrm>
        </p:grpSpPr>
        <p:sp>
          <p:nvSpPr>
            <p:cNvPr id="11" name="等腰三角形 10"/>
            <p:cNvSpPr/>
            <p:nvPr userDrawn="1"/>
          </p:nvSpPr>
          <p:spPr>
            <a:xfrm rot="5400000">
              <a:off x="4345305" y="2675890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 userDrawn="1"/>
          </p:nvSpPr>
          <p:spPr>
            <a:xfrm rot="5400000">
              <a:off x="4592320" y="267144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 userDrawn="1"/>
          </p:nvSpPr>
          <p:spPr>
            <a:xfrm rot="5400000">
              <a:off x="4843780" y="268287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5" name="直接连接符 14"/>
          <p:cNvCxnSpPr/>
          <p:nvPr userDrawn="1"/>
        </p:nvCxnSpPr>
        <p:spPr>
          <a:xfrm>
            <a:off x="1947863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2170112" y="3139898"/>
            <a:ext cx="7851776" cy="1041400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6600" u="none" strike="noStrike" kern="1200" cap="none" spc="15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zh-CN" altLang="en-US" dirty="0"/>
              <a:t>节标题</a:t>
            </a:r>
            <a:endParaRPr lang="zh-CN" altLang="en-US" dirty="0"/>
          </a:p>
        </p:txBody>
      </p:sp>
      <p:sp>
        <p:nvSpPr>
          <p:cNvPr id="14" name="文本框 13"/>
          <p:cNvSpPr txBox="1"/>
          <p:nvPr userDrawn="1"/>
        </p:nvSpPr>
        <p:spPr>
          <a:xfrm>
            <a:off x="778510" y="2071370"/>
            <a:ext cx="385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4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4524600" y="2671445"/>
            <a:ext cx="684530" cy="197485"/>
            <a:chOff x="4345305" y="2671445"/>
            <a:chExt cx="684530" cy="197485"/>
          </a:xfrm>
        </p:grpSpPr>
        <p:sp>
          <p:nvSpPr>
            <p:cNvPr id="11" name="等腰三角形 10"/>
            <p:cNvSpPr/>
            <p:nvPr userDrawn="1"/>
          </p:nvSpPr>
          <p:spPr>
            <a:xfrm rot="5400000">
              <a:off x="4345305" y="2675890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 userDrawn="1"/>
          </p:nvSpPr>
          <p:spPr>
            <a:xfrm rot="5400000">
              <a:off x="4592320" y="267144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 userDrawn="1"/>
          </p:nvSpPr>
          <p:spPr>
            <a:xfrm rot="5400000">
              <a:off x="4843780" y="268287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5" name="直接连接符 14"/>
          <p:cNvCxnSpPr/>
          <p:nvPr userDrawn="1"/>
        </p:nvCxnSpPr>
        <p:spPr>
          <a:xfrm>
            <a:off x="1947863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2170112" y="3139898"/>
            <a:ext cx="7851776" cy="1041400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6600" u="none" strike="noStrike" kern="1200" cap="none" spc="15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zh-CN" altLang="en-US" dirty="0"/>
              <a:t>节标题</a:t>
            </a:r>
            <a:endParaRPr lang="zh-CN" altLang="en-US" dirty="0"/>
          </a:p>
        </p:txBody>
      </p:sp>
      <p:sp>
        <p:nvSpPr>
          <p:cNvPr id="14" name="文本框 13"/>
          <p:cNvSpPr txBox="1"/>
          <p:nvPr userDrawn="1"/>
        </p:nvSpPr>
        <p:spPr>
          <a:xfrm>
            <a:off x="778510" y="2071370"/>
            <a:ext cx="385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PART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05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由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经传多赢服务总监：张明科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tags" Target="../tags/tag13.xml"/><Relationship Id="rId22" Type="http://schemas.openxmlformats.org/officeDocument/2006/relationships/tags" Target="../tags/tag12.xml"/><Relationship Id="rId21" Type="http://schemas.openxmlformats.org/officeDocument/2006/relationships/tags" Target="../tags/tag11.xml"/><Relationship Id="rId20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9.xml"/><Relationship Id="rId18" Type="http://schemas.openxmlformats.org/officeDocument/2006/relationships/tags" Target="../tags/tag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161669" y="-7988709"/>
            <a:ext cx="12425720" cy="22835419"/>
            <a:chOff x="-161669" y="-7492181"/>
            <a:chExt cx="12425720" cy="22835419"/>
          </a:xfrm>
        </p:grpSpPr>
        <p:grpSp>
          <p:nvGrpSpPr>
            <p:cNvPr id="8" name="组合 7"/>
            <p:cNvGrpSpPr/>
            <p:nvPr userDrawn="1"/>
          </p:nvGrpSpPr>
          <p:grpSpPr>
            <a:xfrm>
              <a:off x="-161669" y="-7492181"/>
              <a:ext cx="12425720" cy="1887793"/>
              <a:chOff x="-206477" y="-7492181"/>
              <a:chExt cx="12425720" cy="1887793"/>
            </a:xfrm>
          </p:grpSpPr>
          <p:sp>
            <p:nvSpPr>
              <p:cNvPr id="12" name="椭圆 11"/>
              <p:cNvSpPr/>
              <p:nvPr userDrawn="1"/>
            </p:nvSpPr>
            <p:spPr>
              <a:xfrm>
                <a:off x="-206477" y="-7492181"/>
                <a:ext cx="1887793" cy="18877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 userDrawn="1"/>
            </p:nvSpPr>
            <p:spPr>
              <a:xfrm>
                <a:off x="10331450" y="-7492181"/>
                <a:ext cx="1887793" cy="18877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 userDrawn="1"/>
          </p:nvGrpSpPr>
          <p:grpSpPr>
            <a:xfrm>
              <a:off x="-161669" y="13455445"/>
              <a:ext cx="12425720" cy="1887793"/>
              <a:chOff x="-206477" y="-7492181"/>
              <a:chExt cx="12425720" cy="1887793"/>
            </a:xfrm>
          </p:grpSpPr>
          <p:sp>
            <p:nvSpPr>
              <p:cNvPr id="10" name="椭圆 9"/>
              <p:cNvSpPr/>
              <p:nvPr userDrawn="1"/>
            </p:nvSpPr>
            <p:spPr>
              <a:xfrm>
                <a:off x="-206477" y="-7492181"/>
                <a:ext cx="1887793" cy="18877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 userDrawn="1"/>
            </p:nvSpPr>
            <p:spPr>
              <a:xfrm>
                <a:off x="10331450" y="-7492181"/>
                <a:ext cx="1887793" cy="18877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2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.xml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.xml"/><Relationship Id="rId1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9.xml"/><Relationship Id="rId1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20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速选控盘机会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/>
              <a:t>全方位主力控盘选股</a:t>
            </a:r>
            <a:endParaRPr lang="zh-CN" altLang="en-US" sz="2400" dirty="0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"/>
          <a:srcRect t="202" b="202"/>
          <a:stretch>
            <a:fillRect/>
          </a:stretch>
        </p:blipFill>
        <p:spPr>
          <a:xfrm>
            <a:off x="3768725" y="1085850"/>
            <a:ext cx="7656513" cy="4289425"/>
          </a:xfrm>
        </p:spPr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、选股中心</a:t>
            </a:r>
            <a:r>
              <a:rPr lang="en-US" altLang="zh-CN" dirty="0"/>
              <a:t>-</a:t>
            </a:r>
            <a:r>
              <a:rPr lang="zh-CN" altLang="en-US" dirty="0"/>
              <a:t>主力控盘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1879247"/>
            <a:ext cx="2780439" cy="30995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1166701"/>
          </a:xfrm>
        </p:spPr>
        <p:txBody>
          <a:bodyPr/>
          <a:lstStyle/>
          <a:p>
            <a:r>
              <a:rPr lang="zh-CN" altLang="en-US" dirty="0"/>
              <a:t>新控盘，控盘在</a:t>
            </a:r>
            <a:r>
              <a:rPr lang="en-US" altLang="zh-CN" dirty="0"/>
              <a:t>0~100</a:t>
            </a:r>
            <a:endParaRPr lang="en-US" altLang="zh-CN" dirty="0"/>
          </a:p>
          <a:p>
            <a:r>
              <a:rPr lang="zh-CN" altLang="en-US" dirty="0"/>
              <a:t>多轮洗筹，时间换空间，适合做波段的朋友</a:t>
            </a:r>
            <a:endParaRPr lang="zh-CN" altLang="en-US" dirty="0"/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"/>
          <a:srcRect t="202" b="202"/>
          <a:stretch>
            <a:fillRect/>
          </a:stretch>
        </p:blipFill>
        <p:spPr/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新控盘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1714500" y="5596049"/>
            <a:ext cx="8763000" cy="938101"/>
          </a:xfrm>
        </p:spPr>
        <p:txBody>
          <a:bodyPr>
            <a:normAutofit/>
          </a:bodyPr>
          <a:lstStyle/>
          <a:p>
            <a:r>
              <a:rPr lang="zh-CN" altLang="en-US" dirty="0"/>
              <a:t>高控盘，控盘</a:t>
            </a:r>
            <a:r>
              <a:rPr lang="en-US" altLang="zh-CN" dirty="0"/>
              <a:t>100</a:t>
            </a:r>
            <a:r>
              <a:rPr lang="zh-CN" altLang="en-US" dirty="0"/>
              <a:t>以上，达到强力影响股价地步</a:t>
            </a:r>
            <a:endParaRPr lang="en-US" altLang="zh-CN" dirty="0"/>
          </a:p>
          <a:p>
            <a:r>
              <a:rPr lang="zh-CN" altLang="en-US" dirty="0"/>
              <a:t>强拉升会有，强出货也有，适合喜欢做强势股朋友用</a:t>
            </a:r>
            <a:endParaRPr lang="zh-CN" altLang="en-US" dirty="0"/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2270224" y="1086636"/>
            <a:ext cx="7656168" cy="4289274"/>
          </a:xfrm>
        </p:spPr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高控盘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1121229" y="5691299"/>
            <a:ext cx="9949542" cy="544401"/>
          </a:xfrm>
        </p:spPr>
        <p:txBody>
          <a:bodyPr/>
          <a:lstStyle/>
          <a:p>
            <a:r>
              <a:rPr lang="zh-CN" altLang="en-US" dirty="0"/>
              <a:t>连续控盘（控盘增加）是最舒服的阶段，机会较多</a:t>
            </a:r>
            <a:endParaRPr lang="zh-CN" altLang="en-US" dirty="0"/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2270224" y="1086636"/>
            <a:ext cx="7656168" cy="4289274"/>
          </a:xfrm>
        </p:spPr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连续控盘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等待金叉回档的控盘股，作自选跟踪用</a:t>
            </a:r>
            <a:endParaRPr lang="zh-CN" altLang="en-US" dirty="0"/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"/>
          <a:srcRect t="202" b="202"/>
          <a:stretch>
            <a:fillRect/>
          </a:stretch>
        </p:blipFill>
        <p:spPr/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控盘回档</a:t>
            </a:r>
            <a:endParaRPr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185996" y="5796074"/>
            <a:ext cx="7820008" cy="544401"/>
          </a:xfrm>
        </p:spPr>
        <p:txBody>
          <a:bodyPr/>
          <a:lstStyle/>
          <a:p>
            <a:r>
              <a:rPr lang="zh-CN" altLang="en-US" dirty="0"/>
              <a:t>以控盘增加为基础搭配，有更好的的中线资金支撑</a:t>
            </a:r>
            <a:endParaRPr lang="zh-CN" altLang="en-US" dirty="0"/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"/>
          <a:srcRect t="191" b="191"/>
          <a:stretch>
            <a:fillRect/>
          </a:stretch>
        </p:blipFill>
        <p:spPr>
          <a:xfrm>
            <a:off x="2268538" y="1157288"/>
            <a:ext cx="7654925" cy="4289425"/>
          </a:xfrm>
        </p:spPr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r>
              <a:rPr lang="zh-CN" altLang="en-US" dirty="0"/>
              <a:t>、选股中心</a:t>
            </a:r>
            <a:r>
              <a:rPr lang="en-US" altLang="zh-CN" dirty="0"/>
              <a:t>-</a:t>
            </a:r>
            <a:r>
              <a:rPr lang="zh-CN" altLang="en-US" dirty="0"/>
              <a:t>智能盯盘</a:t>
            </a:r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控盘增加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超级单十天净流入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中短线资金强势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2270224" y="1086636"/>
            <a:ext cx="7656168" cy="4289274"/>
          </a:xfrm>
        </p:spPr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示例</a:t>
            </a:r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控盘回档：在资金趋势向好的情况下，布局回档方向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2270224" y="1086636"/>
            <a:ext cx="7656168" cy="4289274"/>
          </a:xfrm>
        </p:spPr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示例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1514475" y="3139898"/>
            <a:ext cx="9163050" cy="1041400"/>
          </a:xfrm>
        </p:spPr>
        <p:txBody>
          <a:bodyPr/>
          <a:lstStyle/>
          <a:p>
            <a:r>
              <a:rPr lang="zh-CN" altLang="en-US" dirty="0"/>
              <a:t>什么环境用控盘更好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张明科</a:t>
            </a:r>
            <a:endParaRPr lang="zh-CN" altLang="en-US" sz="2500" dirty="0">
              <a:solidFill>
                <a:schemeClr val="accent1">
                  <a:lumMod val="7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执业编号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:A1120619100001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127635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: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15</a:t>
            </a:r>
            <a:endParaRPr lang="en-US" sz="2600" dirty="0">
              <a:solidFill>
                <a:srgbClr val="915C0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经传多赢投资顾问，从事金融研究、证券分析多年，对主力操盘行为有很强的认知，熟悉中小投资者的操作和心理特点，擅长用资金推动论和波段理论把握短线、中线个股。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5980" y="1217295"/>
            <a:ext cx="7538720" cy="20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zh-CN" altLang="en-US" sz="6600" spc="15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中线强势指标</a:t>
            </a:r>
            <a:endParaRPr lang="en-US" altLang="zh-CN" sz="6600" spc="15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zh-CN" altLang="en-US" sz="6600" spc="15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主力控盘详解</a:t>
            </a:r>
            <a:endParaRPr lang="zh-CN" altLang="en-US" sz="6600" spc="15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" b="11"/>
          <a:stretch>
            <a:fillRect/>
          </a:stretch>
        </p:blipFill>
        <p:spPr>
          <a:xfrm>
            <a:off x="8301355" y="744537"/>
            <a:ext cx="3248025" cy="5368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中线上攻拐头向上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横向样本统计</a:t>
            </a:r>
            <a:r>
              <a:rPr lang="en-US" altLang="zh-CN" dirty="0"/>
              <a:t>-</a:t>
            </a:r>
            <a:r>
              <a:rPr lang="zh-CN" altLang="en-US" dirty="0"/>
              <a:t>中线上攻拐头向上，中线控盘环境向好</a:t>
            </a:r>
            <a:endParaRPr lang="zh-CN" altLang="en-US" dirty="0"/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"/>
          <a:srcRect t="202" b="202"/>
          <a:stretch>
            <a:fillRect/>
          </a:stretch>
        </p:blipFill>
        <p:spPr/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185996" y="6024674"/>
            <a:ext cx="7820008" cy="544401"/>
          </a:xfrm>
        </p:spPr>
        <p:txBody>
          <a:bodyPr>
            <a:normAutofit/>
          </a:bodyPr>
          <a:lstStyle/>
          <a:p>
            <a:r>
              <a:rPr lang="zh-CN" altLang="en-US" dirty="0"/>
              <a:t>中线状态好，控盘增加即为选股加分项！</a:t>
            </a:r>
            <a:endParaRPr lang="en-US" altLang="zh-CN" dirty="0"/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"/>
          <a:srcRect t="202" b="202"/>
          <a:stretch>
            <a:fillRect/>
          </a:stretch>
        </p:blipFill>
        <p:spPr>
          <a:xfrm>
            <a:off x="1564356" y="756446"/>
            <a:ext cx="9067904" cy="5080182"/>
          </a:xfrm>
        </p:spPr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示例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966" y="1021372"/>
            <a:ext cx="4632989" cy="468472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185996" y="6024674"/>
            <a:ext cx="7820008" cy="544401"/>
          </a:xfrm>
        </p:spPr>
        <p:txBody>
          <a:bodyPr>
            <a:normAutofit/>
          </a:bodyPr>
          <a:lstStyle/>
          <a:p>
            <a:r>
              <a:rPr lang="zh-CN" altLang="en-US" dirty="0"/>
              <a:t>中线状态好，控盘增加即为选股加分项！</a:t>
            </a:r>
            <a:endParaRPr lang="en-US" altLang="zh-CN" dirty="0"/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1564356" y="756446"/>
            <a:ext cx="9067904" cy="5080182"/>
          </a:xfrm>
        </p:spPr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示例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966" y="1044897"/>
            <a:ext cx="4632989" cy="463767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课程小结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3273742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CN" altLang="en-US" sz="2400" dirty="0"/>
              <a:t>主力控盘是衡量中线资金强势度的指标，控盘增加除了提升中线胜率，对短线波段的增强稳定作用也有提升；</a:t>
            </a:r>
            <a:endParaRPr lang="en-US" altLang="zh-CN" sz="2400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sz="2400" dirty="0"/>
              <a:t>利用好「主力控盘」和「智能盯盘」平台，能快速选出有控盘机会的板块和个股；</a:t>
            </a:r>
            <a:endParaRPr lang="en-US" altLang="zh-CN" sz="2400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sz="2400" dirty="0"/>
              <a:t>中线上攻数值提升，选控盘方向即为加分项。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标题标题标题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标题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张明科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执业编号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:A1120619100001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127635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11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: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15</a:t>
            </a:r>
            <a:endParaRPr lang="en-US" sz="2600" dirty="0">
              <a:solidFill>
                <a:srgbClr val="915C0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经传多赢投资顾问，从事金融研究、证券分析多年，对主力操盘行为有很强的认知，熟悉中小投资者的操作和心理特点，擅长用资金推动论和波段理论把握短线、中线个股。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5110" y="1793875"/>
            <a:ext cx="68453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zh-CN" altLang="en-US" sz="6000" spc="15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控盘双突破战法</a:t>
            </a:r>
            <a:endParaRPr lang="zh-CN" altLang="en-US" sz="6000" spc="15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" b="11"/>
          <a:stretch>
            <a:fillRect/>
          </a:stretch>
        </p:blipFill>
        <p:spPr>
          <a:xfrm>
            <a:off x="8067675" y="615950"/>
            <a:ext cx="3248025" cy="5368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张明科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执业编号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:A1120619100001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127635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18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: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15</a:t>
            </a:r>
            <a:endParaRPr lang="en-US" sz="2600" dirty="0">
              <a:solidFill>
                <a:srgbClr val="915C0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经传多赢投资顾问，从事金融研究、证券分析多年，对主力操盘行为有很强的认知，熟悉中小投资者的操作和心理特点，擅长用资金推动论和波段理论把握短线、中线个股。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93190" y="1739265"/>
            <a:ext cx="68453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zh-CN" altLang="en-US" sz="6000" spc="15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牛熊线精讲</a:t>
            </a:r>
            <a:endParaRPr lang="zh-CN" altLang="en-US" sz="6000" spc="15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" b="11"/>
          <a:stretch>
            <a:fillRect/>
          </a:stretch>
        </p:blipFill>
        <p:spPr>
          <a:xfrm>
            <a:off x="8067675" y="615950"/>
            <a:ext cx="3248025" cy="5368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张明科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执业编号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:A1120619100001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127635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: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15</a:t>
            </a:r>
            <a:endParaRPr lang="en-US" sz="2600" dirty="0">
              <a:solidFill>
                <a:srgbClr val="915C0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经传多赢投资顾问，从事金融研究、证券分析多年，对主力操盘行为有很强的认知，熟悉中小投资者的操作和心理特点，擅长用资金推动论和波段理论把握短线、中线个股。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29690" y="1339850"/>
            <a:ext cx="6845300" cy="171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zh-CN" altLang="en-US" sz="5400" spc="15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牛熊线</a:t>
            </a:r>
            <a:endParaRPr lang="zh-CN" altLang="en-US" sz="5400" spc="15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zh-CN" altLang="en-US" sz="5400" spc="15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抢抓趋势强突破点</a:t>
            </a:r>
            <a:endParaRPr lang="zh-CN" altLang="en-US" sz="5400" spc="15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" b="11"/>
          <a:stretch>
            <a:fillRect/>
          </a:stretch>
        </p:blipFill>
        <p:spPr>
          <a:xfrm>
            <a:off x="8067675" y="615950"/>
            <a:ext cx="3248025" cy="5368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4" y="2322201"/>
            <a:ext cx="7934325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206756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2105031"/>
            <a:ext cx="6465570" cy="81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思源黑体 CN Regular" panose="020B0500000000000000" pitchFamily="34" charset="-122"/>
              </a:rPr>
              <a:t>中线强势指标主力控盘讲解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思源黑体 CN Regular" panose="020B0500000000000000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086225" y="202184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pitchFamily="34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pitchFamily="34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2905131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pitchFamily="34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pitchFamily="34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2988316"/>
            <a:ext cx="5989320" cy="1647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思源黑体 CN Regular" panose="020B0500000000000000" pitchFamily="34" charset="-122"/>
              </a:rPr>
              <a:t>如何快速挑选控盘板块个股？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思源黑体 CN Regular" panose="020B0500000000000000" pitchFamily="34" charset="-122"/>
            </a:endParaRPr>
          </a:p>
          <a:p>
            <a:pPr algn="l">
              <a:lnSpc>
                <a:spcPct val="180000"/>
              </a:lnSpc>
            </a:pPr>
            <a:endParaRPr lang="zh-CN" altLang="en-US" sz="30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思源黑体 CN Regular" panose="020B0500000000000000" pitchFamily="34" charset="-122"/>
            </a:endParaRPr>
          </a:p>
        </p:txBody>
      </p:sp>
      <p:pic>
        <p:nvPicPr>
          <p:cNvPr id="9" name="图片 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4184656"/>
            <a:ext cx="6927850" cy="7143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86225" y="3883031"/>
            <a:ext cx="782955" cy="936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 dirty="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pitchFamily="34" charset="-122"/>
                <a:cs typeface="Impact" panose="020B0806030902050204" charset="0"/>
              </a:rPr>
              <a:t>0 3</a:t>
            </a:r>
            <a:endParaRPr lang="en-US" altLang="zh-CN" sz="3600" dirty="0">
              <a:solidFill>
                <a:schemeClr val="bg1"/>
              </a:solidFill>
              <a:latin typeface="Impact" panose="020B0806030902050204" charset="0"/>
              <a:ea typeface="思源黑体 CN Regular" panose="020B0500000000000000" pitchFamily="34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78704" y="3966216"/>
            <a:ext cx="5655945" cy="81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思源黑体 CN Regular" panose="020B0500000000000000" pitchFamily="34" charset="-122"/>
              </a:rPr>
              <a:t>什么环境下用控盘更好？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思源黑体 CN Regular" panose="020B0500000000000000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177143" y="3216098"/>
            <a:ext cx="7837714" cy="1041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dirty="0"/>
              <a:t>主力控盘指标</a:t>
            </a:r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800" dirty="0"/>
              <a:t>主力控盘：衡量中线资金强势度</a:t>
            </a:r>
            <a:endParaRPr lang="zh-CN" altLang="en-US" sz="28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485900" y="971172"/>
            <a:ext cx="9220200" cy="1012991"/>
          </a:xfrm>
        </p:spPr>
        <p:txBody>
          <a:bodyPr>
            <a:normAutofit/>
          </a:bodyPr>
          <a:lstStyle/>
          <a:p>
            <a:pPr algn="ctr"/>
            <a:r>
              <a:rPr lang="zh-CN" altLang="en-US" sz="2000" dirty="0"/>
              <a:t>通过量价关系来推导</a:t>
            </a:r>
            <a:r>
              <a:rPr lang="zh-CN" altLang="en-US" sz="2000" b="1" dirty="0"/>
              <a:t>主力对筹码的锁仓程度</a:t>
            </a:r>
            <a:r>
              <a:rPr lang="zh-CN" altLang="en-US" sz="2000" dirty="0"/>
              <a:t>，</a:t>
            </a:r>
            <a:endParaRPr lang="en-US" altLang="zh-CN" sz="2000" dirty="0"/>
          </a:p>
          <a:p>
            <a:pPr algn="ctr"/>
            <a:r>
              <a:rPr lang="zh-CN" altLang="en-US" sz="2000" dirty="0"/>
              <a:t>从而判断主力对股票的控盘力度</a:t>
            </a:r>
            <a:endParaRPr lang="zh-CN" altLang="en-US" sz="20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/>
          <a:srcRect t="5806" b="8083"/>
          <a:stretch>
            <a:fillRect/>
          </a:stretch>
        </p:blipFill>
        <p:spPr>
          <a:xfrm>
            <a:off x="2221974" y="2100259"/>
            <a:ext cx="7748052" cy="41699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矩形 14"/>
          <p:cNvSpPr/>
          <p:nvPr/>
        </p:nvSpPr>
        <p:spPr>
          <a:xfrm>
            <a:off x="1536115" y="3813327"/>
            <a:ext cx="6755030" cy="1672490"/>
          </a:xfrm>
          <a:prstGeom prst="rect">
            <a:avLst/>
          </a:prstGeom>
          <a:solidFill>
            <a:srgbClr val="C00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7" name="矩形 26"/>
          <p:cNvSpPr/>
          <p:nvPr/>
        </p:nvSpPr>
        <p:spPr>
          <a:xfrm>
            <a:off x="1536118" y="5527386"/>
            <a:ext cx="6755024" cy="644814"/>
          </a:xfrm>
          <a:prstGeom prst="rect">
            <a:avLst/>
          </a:prstGeom>
          <a:solidFill>
            <a:srgbClr val="00AB27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grpSp>
        <p:nvGrpSpPr>
          <p:cNvPr id="28" name="组合 27"/>
          <p:cNvGrpSpPr/>
          <p:nvPr/>
        </p:nvGrpSpPr>
        <p:grpSpPr>
          <a:xfrm>
            <a:off x="1983000" y="4225833"/>
            <a:ext cx="2446578" cy="543400"/>
            <a:chOff x="3212219" y="3241954"/>
            <a:chExt cx="3723538" cy="977599"/>
          </a:xfrm>
        </p:grpSpPr>
        <p:sp>
          <p:nvSpPr>
            <p:cNvPr id="31" name="矩形: 圆角 30"/>
            <p:cNvSpPr/>
            <p:nvPr/>
          </p:nvSpPr>
          <p:spPr>
            <a:xfrm>
              <a:off x="3212219" y="3241954"/>
              <a:ext cx="3716154" cy="977599"/>
            </a:xfrm>
            <a:prstGeom prst="roundRect">
              <a:avLst>
                <a:gd name="adj" fmla="val 1468"/>
              </a:avLst>
            </a:prstGeom>
            <a:solidFill>
              <a:srgbClr val="C0000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srgbClr val="FFFFFF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3" name="文本占位符 2"/>
            <p:cNvSpPr txBox="1"/>
            <p:nvPr/>
          </p:nvSpPr>
          <p:spPr>
            <a:xfrm>
              <a:off x="3419481" y="3342466"/>
              <a:ext cx="3516276" cy="77657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zh-CN" altLang="en-US" sz="18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dirty="0">
                  <a:solidFill>
                    <a:schemeClr val="bg1"/>
                  </a:solidFill>
                </a:rPr>
                <a:t>红柱</a:t>
              </a:r>
              <a:r>
                <a:rPr lang="en-US" altLang="zh-CN" sz="1600" dirty="0">
                  <a:solidFill>
                    <a:schemeClr val="bg1"/>
                  </a:solidFill>
                </a:rPr>
                <a:t>-</a:t>
              </a:r>
              <a:r>
                <a:rPr lang="zh-CN" altLang="en-US" sz="1600" dirty="0">
                  <a:solidFill>
                    <a:schemeClr val="bg1"/>
                  </a:solidFill>
                </a:rPr>
                <a:t>高控盘</a:t>
              </a:r>
              <a:r>
                <a:rPr lang="en-US" altLang="zh-CN" sz="1600" dirty="0">
                  <a:solidFill>
                    <a:schemeClr val="bg1"/>
                  </a:solidFill>
                </a:rPr>
                <a:t>(</a:t>
              </a:r>
              <a:r>
                <a:rPr lang="zh-CN" altLang="en-US" sz="1600" dirty="0">
                  <a:solidFill>
                    <a:schemeClr val="bg1"/>
                  </a:solidFill>
                </a:rPr>
                <a:t>≥</a:t>
              </a:r>
              <a:r>
                <a:rPr lang="en-US" altLang="zh-CN" sz="1600" dirty="0">
                  <a:solidFill>
                    <a:schemeClr val="bg1"/>
                  </a:solidFill>
                </a:rPr>
                <a:t>100</a:t>
              </a:r>
              <a:r>
                <a:rPr lang="zh-CN" altLang="en-US" sz="1600" dirty="0">
                  <a:solidFill>
                    <a:schemeClr val="bg1"/>
                  </a:solidFill>
                </a:rPr>
                <a:t>）</a:t>
              </a:r>
              <a:endParaRPr lang="en-US" altLang="zh-CN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982403" y="5576895"/>
            <a:ext cx="2455392" cy="543400"/>
            <a:chOff x="3212219" y="3241954"/>
            <a:chExt cx="3736954" cy="977599"/>
          </a:xfrm>
        </p:grpSpPr>
        <p:sp>
          <p:nvSpPr>
            <p:cNvPr id="35" name="矩形: 圆角 34"/>
            <p:cNvSpPr/>
            <p:nvPr/>
          </p:nvSpPr>
          <p:spPr>
            <a:xfrm>
              <a:off x="3212219" y="3241954"/>
              <a:ext cx="3716155" cy="977599"/>
            </a:xfrm>
            <a:prstGeom prst="roundRect">
              <a:avLst>
                <a:gd name="adj" fmla="val 1468"/>
              </a:avLst>
            </a:prstGeom>
            <a:solidFill>
              <a:srgbClr val="C0000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srgbClr val="FFFFFF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6" name="文本占位符 2"/>
            <p:cNvSpPr txBox="1"/>
            <p:nvPr/>
          </p:nvSpPr>
          <p:spPr>
            <a:xfrm>
              <a:off x="3432897" y="3342466"/>
              <a:ext cx="3516276" cy="77657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zh-CN" altLang="en-US" sz="18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dirty="0">
                  <a:solidFill>
                    <a:schemeClr val="bg1"/>
                  </a:solidFill>
                </a:rPr>
                <a:t>黄柱</a:t>
              </a:r>
              <a:r>
                <a:rPr lang="en-US" altLang="zh-CN" sz="1600" dirty="0">
                  <a:solidFill>
                    <a:schemeClr val="bg1"/>
                  </a:solidFill>
                </a:rPr>
                <a:t>-</a:t>
              </a:r>
              <a:r>
                <a:rPr lang="zh-CN" altLang="en-US" sz="1600" dirty="0">
                  <a:solidFill>
                    <a:schemeClr val="bg1"/>
                  </a:solidFill>
                </a:rPr>
                <a:t>新控盘（</a:t>
              </a:r>
              <a:r>
                <a:rPr lang="en-US" altLang="zh-CN" sz="1600" dirty="0">
                  <a:solidFill>
                    <a:schemeClr val="bg1"/>
                  </a:solidFill>
                </a:rPr>
                <a:t>0~100</a:t>
              </a:r>
              <a:r>
                <a:rPr lang="zh-CN" altLang="en-US" sz="1600" dirty="0">
                  <a:solidFill>
                    <a:schemeClr val="bg1"/>
                  </a:solidFill>
                </a:rPr>
                <a:t>）</a:t>
              </a:r>
              <a:endParaRPr lang="en-US" altLang="zh-CN" sz="16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有控盘，更易走出中线强势</a:t>
            </a:r>
            <a:endParaRPr lang="zh-CN" altLang="en-US" dirty="0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"/>
          <a:srcRect t="202" b="202"/>
          <a:stretch>
            <a:fillRect/>
          </a:stretch>
        </p:blipFill>
        <p:spPr/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有控盘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缺少主力控筹的状态下，股价中线走强的动力较弱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"/>
          <a:srcRect t="202" b="202"/>
          <a:stretch>
            <a:fillRect/>
          </a:stretch>
        </p:blipFill>
        <p:spPr/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无控盘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行业板块</a:t>
            </a:r>
            <a:endParaRPr lang="zh-CN" altLang="en-US" dirty="0"/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"/>
          <a:srcRect t="202" b="202"/>
          <a:stretch>
            <a:fillRect/>
          </a:stretch>
        </p:blipFill>
        <p:spPr/>
      </p:pic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机会来源：控盘增加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个股</a:t>
            </a:r>
            <a:endParaRPr lang="zh-CN" altLang="en-US" dirty="0"/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"/>
          <a:srcRect t="202" b="202"/>
          <a:stretch>
            <a:fillRect/>
          </a:stretch>
        </p:blipFill>
        <p:spPr/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机会来源：控盘增加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N2MzMWVlNDI0ZjU1NWVkNTM5YjkzYzJkZDAyMTI1Y2I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just">
          <a:lnSpc>
            <a:spcPct val="150000"/>
          </a:lnSpc>
          <a:defRPr sz="2000" dirty="0" smtClean="0">
            <a:latin typeface="思源黑体 CN Medium" panose="020B0600000000000000" pitchFamily="34" charset="-122"/>
            <a:ea typeface="思源黑体 CN Medium" panose="020B06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1093</Words>
  <Application>WPS 演示</Application>
  <PresentationFormat>宽屏</PresentationFormat>
  <Paragraphs>141</Paragraphs>
  <Slides>30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1" baseType="lpstr">
      <vt:lpstr>Arial</vt:lpstr>
      <vt:lpstr>宋体</vt:lpstr>
      <vt:lpstr>Wingdings</vt:lpstr>
      <vt:lpstr>思源黑体 CN Medium</vt:lpstr>
      <vt:lpstr>Noto Sans S Chinese Medium</vt:lpstr>
      <vt:lpstr>微软雅黑</vt:lpstr>
      <vt:lpstr>Wingdings</vt:lpstr>
      <vt:lpstr>优设标题黑</vt:lpstr>
      <vt:lpstr>思源黑体 CN Heavy</vt:lpstr>
      <vt:lpstr>黑体</vt:lpstr>
      <vt:lpstr>思源黑体 CN Normal</vt:lpstr>
      <vt:lpstr>思源黑体 CN Bold</vt:lpstr>
      <vt:lpstr>Noto Sans S Chinese Bold</vt:lpstr>
      <vt:lpstr>思源黑体 CN Regular</vt:lpstr>
      <vt:lpstr>思源黑体 CN Light</vt:lpstr>
      <vt:lpstr>Noto Sans S Chinese Light</vt:lpstr>
      <vt:lpstr>Impact</vt:lpstr>
      <vt:lpstr>Arial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42505</dc:creator>
  <cp:lastModifiedBy>ms</cp:lastModifiedBy>
  <cp:revision>249</cp:revision>
  <dcterms:created xsi:type="dcterms:W3CDTF">2019-06-19T02:08:00Z</dcterms:created>
  <dcterms:modified xsi:type="dcterms:W3CDTF">2023-12-04T09:59:13Z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5F45870DFA22448FB354E07C3637AB0C</vt:lpwstr>
  </property>
</Properties>
</file>