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handoutMasterIdLst>
    <p:handoutMasterId r:id="rId19"/>
  </p:handoutMasterIdLst>
  <p:sldIdLst>
    <p:sldId id="263" r:id="rId4"/>
    <p:sldId id="271" r:id="rId5"/>
    <p:sldId id="333" r:id="rId6"/>
    <p:sldId id="330" r:id="rId7"/>
    <p:sldId id="338" r:id="rId8"/>
    <p:sldId id="339" r:id="rId9"/>
    <p:sldId id="352" r:id="rId10"/>
    <p:sldId id="332" r:id="rId11"/>
    <p:sldId id="335" r:id="rId12"/>
    <p:sldId id="340" r:id="rId13"/>
    <p:sldId id="341" r:id="rId14"/>
    <p:sldId id="293" r:id="rId15"/>
    <p:sldId id="292" r:id="rId16"/>
    <p:sldId id="353" r:id="rId17"/>
    <p:sldId id="270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1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90"/>
      </p:cViewPr>
      <p:guideLst>
        <p:guide orient="horz" pos="2121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63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:A1120619100003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44.xml"/><Relationship Id="rId2" Type="http://schemas.openxmlformats.org/officeDocument/2006/relationships/image" Target="../media/image23.png"/><Relationship Id="rId1" Type="http://schemas.openxmlformats.org/officeDocument/2006/relationships/tags" Target="../tags/tag143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46.xml"/><Relationship Id="rId2" Type="http://schemas.openxmlformats.org/officeDocument/2006/relationships/image" Target="../media/image24.png"/><Relationship Id="rId1" Type="http://schemas.openxmlformats.org/officeDocument/2006/relationships/tags" Target="../tags/tag14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image" Target="../media/image13.png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9" Type="http://schemas.openxmlformats.org/officeDocument/2006/relationships/tags" Target="../tags/tag158.xml"/><Relationship Id="rId18" Type="http://schemas.openxmlformats.org/officeDocument/2006/relationships/tags" Target="../tags/tag157.xml"/><Relationship Id="rId17" Type="http://schemas.openxmlformats.org/officeDocument/2006/relationships/tags" Target="../tags/tag156.xml"/><Relationship Id="rId16" Type="http://schemas.openxmlformats.org/officeDocument/2006/relationships/tags" Target="../tags/tag155.xml"/><Relationship Id="rId15" Type="http://schemas.openxmlformats.org/officeDocument/2006/relationships/image" Target="../media/image18.png"/><Relationship Id="rId14" Type="http://schemas.openxmlformats.org/officeDocument/2006/relationships/tags" Target="../tags/tag154.xml"/><Relationship Id="rId13" Type="http://schemas.openxmlformats.org/officeDocument/2006/relationships/image" Target="../media/image17.png"/><Relationship Id="rId12" Type="http://schemas.openxmlformats.org/officeDocument/2006/relationships/tags" Target="../tags/tag153.xml"/><Relationship Id="rId11" Type="http://schemas.openxmlformats.org/officeDocument/2006/relationships/image" Target="../media/image16.png"/><Relationship Id="rId10" Type="http://schemas.openxmlformats.org/officeDocument/2006/relationships/tags" Target="../tags/tag152.xml"/><Relationship Id="rId1" Type="http://schemas.openxmlformats.org/officeDocument/2006/relationships/tags" Target="../tags/tag147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image" Target="../media/image3.png"/><Relationship Id="rId3" Type="http://schemas.openxmlformats.org/officeDocument/2006/relationships/tags" Target="../tags/tag160.xml"/><Relationship Id="rId2" Type="http://schemas.openxmlformats.org/officeDocument/2006/relationships/image" Target="../media/image1.png"/><Relationship Id="rId1" Type="http://schemas.openxmlformats.org/officeDocument/2006/relationships/tags" Target="../tags/tag15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image" Target="../media/image13.png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image" Target="../media/image12.png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38.xml"/><Relationship Id="rId16" Type="http://schemas.openxmlformats.org/officeDocument/2006/relationships/image" Target="../media/image18.png"/><Relationship Id="rId15" Type="http://schemas.openxmlformats.org/officeDocument/2006/relationships/tags" Target="../tags/tag137.xml"/><Relationship Id="rId14" Type="http://schemas.openxmlformats.org/officeDocument/2006/relationships/image" Target="../media/image17.png"/><Relationship Id="rId13" Type="http://schemas.openxmlformats.org/officeDocument/2006/relationships/tags" Target="../tags/tag136.xml"/><Relationship Id="rId12" Type="http://schemas.openxmlformats.org/officeDocument/2006/relationships/image" Target="../media/image16.png"/><Relationship Id="rId11" Type="http://schemas.openxmlformats.org/officeDocument/2006/relationships/tags" Target="../tags/tag135.xml"/><Relationship Id="rId10" Type="http://schemas.openxmlformats.org/officeDocument/2006/relationships/image" Target="../media/image15.png"/><Relationship Id="rId1" Type="http://schemas.openxmlformats.org/officeDocument/2006/relationships/tags" Target="../tags/tag1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熊线上移</a:t>
            </a:r>
            <a:r>
              <a:rPr lang="en-US" altLang="zh-CN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+B</a:t>
            </a: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点回档金</a:t>
            </a:r>
            <a:r>
              <a:rPr lang="zh-CN" altLang="en-US" sz="4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叉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1200" y="5838846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资金流入</a:t>
            </a:r>
            <a:r>
              <a:rPr lang="en-US" alt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+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海洋非高位</a:t>
            </a:r>
            <a:r>
              <a:rPr lang="en-US" alt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+</a:t>
            </a:r>
            <a:r>
              <a:rPr lang="zh-CN" altLang="en-US" sz="1600" dirty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，股价大于</a:t>
            </a:r>
            <a:r>
              <a:rPr lang="zh-CN" altLang="en-US" sz="1600" dirty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牛线</a:t>
            </a:r>
            <a:r>
              <a:rPr lang="en-US" alt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=</a:t>
            </a:r>
            <a:r>
              <a:rPr lang="zh-CN" altLang="en-US" sz="1600" dirty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还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未到顶部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资金流入，红肥无绿瘦，近期涨停，三线上移，横盘调整，熊线兜底，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熊线上移，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结合</a:t>
            </a:r>
            <a:r>
              <a:rPr lang="en-US" alt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B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点回档金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叉</a:t>
            </a:r>
            <a:endParaRPr lang="zh-CN" altLang="en-US" sz="1600" dirty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5542" y="768350"/>
            <a:ext cx="9360916" cy="507049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熊线上移</a:t>
            </a:r>
            <a:r>
              <a:rPr lang="en-US" altLang="zh-CN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金叉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1200" y="5838846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资金流入</a:t>
            </a:r>
            <a:r>
              <a:rPr lang="en-US" alt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+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海洋非高位</a:t>
            </a:r>
            <a:r>
              <a:rPr lang="en-US" alt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+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熊线上穿牛线，股价大于熊线</a:t>
            </a:r>
            <a:r>
              <a:rPr lang="en-US" alt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=</a:t>
            </a:r>
            <a:r>
              <a:rPr lang="zh-CN" altLang="en-US" sz="1600" dirty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还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未到顶部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资金流入，红肥无绿瘦，近期涨停，三线上移，横盘调整，熊线兜底，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熊线上移，结合金叉</a:t>
            </a:r>
            <a:endParaRPr lang="zh-CN" altLang="en-US" sz="1600" dirty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5542" y="768350"/>
            <a:ext cx="9360916" cy="507049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033395" y="798195"/>
            <a:ext cx="8480425" cy="5774690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492760" y="1139190"/>
            <a:ext cx="2294890" cy="5137150"/>
            <a:chOff x="264" y="1645"/>
            <a:chExt cx="3614" cy="8090"/>
          </a:xfrm>
        </p:grpSpPr>
        <p:pic>
          <p:nvPicPr>
            <p:cNvPr id="19" name="图片 18" descr="240x360_商品图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t="15074" b="9074"/>
            <a:stretch>
              <a:fillRect/>
            </a:stretch>
          </p:blipFill>
          <p:spPr>
            <a:xfrm>
              <a:off x="277" y="5639"/>
              <a:ext cx="3600" cy="4096"/>
            </a:xfrm>
            <a:prstGeom prst="rect">
              <a:avLst/>
            </a:prstGeom>
          </p:spPr>
        </p:pic>
        <p:sp>
          <p:nvSpPr>
            <p:cNvPr id="24" name="矩形 23"/>
            <p:cNvSpPr/>
            <p:nvPr>
              <p:custDataLst>
                <p:tags r:id="rId3"/>
              </p:custDataLst>
            </p:nvPr>
          </p:nvSpPr>
          <p:spPr>
            <a:xfrm>
              <a:off x="277" y="1705"/>
              <a:ext cx="3599" cy="393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投资日历投研带货二维码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17" y="2482"/>
              <a:ext cx="3120" cy="3120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6"/>
              </p:custDataLst>
            </p:nvPr>
          </p:nvSpPr>
          <p:spPr>
            <a:xfrm>
              <a:off x="264" y="1645"/>
              <a:ext cx="3614" cy="87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/>
              <a:r>
                <a:rPr lang="zh-CN" altLang="en-US" sz="3600">
                  <a:solidFill>
                    <a:srgbClr val="FF0000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扫码购买</a:t>
              </a:r>
              <a:endParaRPr lang="zh-CN" altLang="en-US" sz="360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3274695" y="890270"/>
            <a:ext cx="8143240" cy="5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 anchor="ctr" anchorCtr="0">
            <a:no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noProof="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您知道过去三年里哪些板块在</a:t>
            </a:r>
            <a:r>
              <a:rPr lang="en-US" altLang="zh-CN" sz="3000" noProof="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12</a:t>
            </a:r>
            <a:r>
              <a:rPr lang="zh-CN" altLang="en-US" sz="3000" noProof="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月涨得最好吗</a:t>
            </a:r>
            <a:r>
              <a:rPr lang="en-US" altLang="zh-CN" sz="3000" noProof="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?</a:t>
            </a:r>
            <a:endParaRPr lang="en-US" altLang="zh-CN" sz="3000" noProof="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74695" y="1396365"/>
            <a:ext cx="709422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noProof="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您知道不同游资的操作风格是怎样的吗</a:t>
            </a:r>
            <a:r>
              <a:rPr lang="en-US" altLang="zh-CN" sz="3000" noProof="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?</a:t>
            </a:r>
            <a:endParaRPr lang="en-US" altLang="zh-CN" sz="3000" noProof="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74695" y="1918970"/>
            <a:ext cx="823849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noProof="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您知道A股在哪些日子有较大机遇吗</a:t>
            </a:r>
            <a:r>
              <a:rPr lang="en-US" altLang="zh-CN" sz="3000" noProof="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?</a:t>
            </a:r>
            <a:endParaRPr lang="en-US" altLang="zh-CN" sz="3000" noProof="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407410" y="2442845"/>
            <a:ext cx="7514590" cy="521970"/>
            <a:chOff x="6033" y="4112"/>
            <a:chExt cx="11834" cy="822"/>
          </a:xfrm>
        </p:grpSpPr>
        <p:sp>
          <p:nvSpPr>
            <p:cNvPr id="15" name="文本框 14"/>
            <p:cNvSpPr txBox="1"/>
            <p:nvPr/>
          </p:nvSpPr>
          <p:spPr>
            <a:xfrm>
              <a:off x="7173" y="4112"/>
              <a:ext cx="9506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Normal" panose="020B0400000000000000" charset="-122"/>
                  <a:sym typeface="+mn-ea"/>
                </a:rPr>
                <a:t>以上答案</a:t>
              </a:r>
              <a:r>
                <a:rPr lang="zh-CN" altLang="en-US" sz="28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Normal" panose="020B0400000000000000" charset="-122"/>
                  <a:sym typeface="+mn-ea"/>
                </a:rPr>
                <a:t>就在经传多赢</a:t>
              </a:r>
              <a:r>
                <a:rPr lang="en-US" altLang="zh-CN" sz="2800" b="1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Normal" panose="020B0400000000000000" charset="-122"/>
                  <a:sym typeface="+mn-ea"/>
                </a:rPr>
                <a:t>2024</a:t>
              </a:r>
              <a:r>
                <a:rPr lang="zh-CN" altLang="en-US" sz="2800" b="1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Normal" panose="020B0400000000000000" charset="-122"/>
                  <a:sym typeface="+mn-ea"/>
                </a:rPr>
                <a:t>投资日历</a:t>
              </a:r>
              <a:endParaRPr lang="zh-CN" altLang="en-US" sz="2800" b="1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6033" y="4510"/>
              <a:ext cx="133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6533" y="4510"/>
              <a:ext cx="133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2" name="图片 1" descr="日历好评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6440" y="3460115"/>
            <a:ext cx="4221480" cy="27609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矩形 2"/>
          <p:cNvSpPr/>
          <p:nvPr/>
        </p:nvSpPr>
        <p:spPr>
          <a:xfrm>
            <a:off x="3274695" y="3514725"/>
            <a:ext cx="979805" cy="195580"/>
          </a:xfrm>
          <a:prstGeom prst="rect">
            <a:avLst/>
          </a:prstGeom>
          <a:pattFill prst="lgCheck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274695" y="4413885"/>
            <a:ext cx="979805" cy="271145"/>
          </a:xfrm>
          <a:prstGeom prst="rect">
            <a:avLst/>
          </a:prstGeom>
          <a:pattFill prst="lgCheck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51860" y="4791075"/>
            <a:ext cx="915670" cy="195580"/>
          </a:xfrm>
          <a:prstGeom prst="rect">
            <a:avLst/>
          </a:prstGeom>
          <a:pattFill prst="lgCheck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266440" y="5653405"/>
            <a:ext cx="574675" cy="242570"/>
          </a:xfrm>
          <a:prstGeom prst="rect">
            <a:avLst/>
          </a:prstGeom>
          <a:pattFill prst="lgCheck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日历好评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2175" y="3366770"/>
            <a:ext cx="4033520" cy="30549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矩形 10"/>
          <p:cNvSpPr/>
          <p:nvPr/>
        </p:nvSpPr>
        <p:spPr>
          <a:xfrm>
            <a:off x="7268845" y="4088130"/>
            <a:ext cx="461645" cy="167640"/>
          </a:xfrm>
          <a:prstGeom prst="rect">
            <a:avLst/>
          </a:prstGeom>
          <a:pattFill prst="lgCheck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334250" y="5441315"/>
            <a:ext cx="688975" cy="167640"/>
          </a:xfrm>
          <a:prstGeom prst="rect">
            <a:avLst/>
          </a:prstGeom>
          <a:pattFill prst="lgCheck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7334250" y="6009640"/>
            <a:ext cx="688975" cy="167640"/>
          </a:xfrm>
          <a:prstGeom prst="rect">
            <a:avLst/>
          </a:prstGeom>
          <a:pattFill prst="lgCheck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9825355" y="4730115"/>
            <a:ext cx="461645" cy="167640"/>
          </a:xfrm>
          <a:prstGeom prst="rect">
            <a:avLst/>
          </a:prstGeom>
          <a:pattFill prst="lgCheck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0" name="图片 99"/>
          <p:cNvPicPr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533900" y="3874135"/>
            <a:ext cx="1483360" cy="10598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文本框 26"/>
          <p:cNvSpPr txBox="1"/>
          <p:nvPr/>
        </p:nvSpPr>
        <p:spPr>
          <a:xfrm rot="20700000">
            <a:off x="5634990" y="4204335"/>
            <a:ext cx="1578610" cy="368300"/>
          </a:xfrm>
          <a:prstGeom prst="rect">
            <a:avLst/>
          </a:prstGeom>
          <a:solidFill>
            <a:srgbClr val="D7000F"/>
          </a:solidFill>
          <a:effectLst>
            <a:outerShdw blurRad="50800" dist="38100" dir="5400000" algn="t" rotWithShape="0">
              <a:srgbClr val="D7000F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 extrusionH="76200" prstMaterial="dkEdge">
            <a:extrusionClr>
              <a:srgbClr val="D7000F"/>
            </a:extrusionClr>
          </a:sp3d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日历内容好评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01" name="图片 100"/>
          <p:cNvPicPr/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389110" y="5279390"/>
            <a:ext cx="2034540" cy="1454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文本框 35"/>
          <p:cNvSpPr txBox="1"/>
          <p:nvPr/>
        </p:nvSpPr>
        <p:spPr>
          <a:xfrm rot="20700000">
            <a:off x="8123555" y="5993130"/>
            <a:ext cx="1462405" cy="368300"/>
          </a:xfrm>
          <a:prstGeom prst="rect">
            <a:avLst/>
          </a:prstGeom>
          <a:solidFill>
            <a:srgbClr val="D7000F"/>
          </a:solidFill>
          <a:effectLst>
            <a:outerShdw blurRad="50800" dist="38100" dir="5400000" algn="t" rotWithShape="0">
              <a:srgbClr val="D7000F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 extrusionH="76200" prstMaterial="dkEdge">
            <a:extrusionClr>
              <a:srgbClr val="D7000F"/>
            </a:extrusionClr>
          </a:sp3d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用户买了</a:t>
            </a: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本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02" name="图片 101"/>
          <p:cNvPicPr/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967980" y="3301365"/>
            <a:ext cx="20002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文本框 28"/>
          <p:cNvSpPr txBox="1"/>
          <p:nvPr/>
        </p:nvSpPr>
        <p:spPr>
          <a:xfrm>
            <a:off x="3407410" y="2846070"/>
            <a:ext cx="7514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10</a:t>
            </a:r>
            <a:r>
              <a:rPr lang="zh-CN" altLang="en-US" sz="280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大投资干货内容等您解锁</a:t>
            </a:r>
            <a:endParaRPr lang="en-US" altLang="zh-CN" sz="280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16"/>
            </p:custDataLst>
          </p:nvPr>
        </p:nvSpPr>
        <p:spPr>
          <a:xfrm>
            <a:off x="2080260" y="0"/>
            <a:ext cx="7538085" cy="7512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2024</a:t>
            </a:r>
            <a:r>
              <a:rPr lang="zh-CN" altLang="en-US" sz="4000" b="1" noProof="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投资日历</a:t>
            </a:r>
            <a:r>
              <a:rPr lang="zh-CN" altLang="en-US" sz="4400" b="1" noProof="0" dirty="0" smtClean="0">
                <a:solidFill>
                  <a:srgbClr val="FFFF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仅剩</a:t>
            </a:r>
            <a:r>
              <a:rPr lang="en-US" sz="4400" b="1" noProof="0" dirty="0" smtClean="0">
                <a:solidFill>
                  <a:srgbClr val="FFFF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</a:t>
            </a:r>
            <a:r>
              <a:rPr lang="en-US" altLang="zh-CN" sz="4400" b="1" noProof="0" dirty="0" smtClean="0">
                <a:solidFill>
                  <a:srgbClr val="FFFF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00</a:t>
            </a:r>
            <a:r>
              <a:rPr lang="zh-CN" altLang="en-US" sz="4400" b="1" noProof="0" dirty="0" smtClean="0">
                <a:solidFill>
                  <a:srgbClr val="FFFF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套</a:t>
            </a:r>
            <a:endParaRPr lang="zh-CN" altLang="en-US" sz="4400" b="1" noProof="0" dirty="0" smtClean="0">
              <a:solidFill>
                <a:srgbClr val="FFFF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1" name="椭圆 30"/>
          <p:cNvSpPr/>
          <p:nvPr>
            <p:custDataLst>
              <p:tags r:id="rId17"/>
            </p:custDataLst>
          </p:nvPr>
        </p:nvSpPr>
        <p:spPr>
          <a:xfrm>
            <a:off x="8952865" y="47625"/>
            <a:ext cx="655955" cy="6559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32" name="文本框 31"/>
          <p:cNvSpPr txBox="1"/>
          <p:nvPr>
            <p:custDataLst>
              <p:tags r:id="rId18"/>
            </p:custDataLst>
          </p:nvPr>
        </p:nvSpPr>
        <p:spPr>
          <a:xfrm>
            <a:off x="8968740" y="81915"/>
            <a:ext cx="640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rgbClr val="A10100"/>
                </a:solidFill>
              </a:rPr>
              <a:t>抢完</a:t>
            </a:r>
            <a:endParaRPr lang="zh-CN" altLang="en-US" sz="1600" b="1">
              <a:solidFill>
                <a:srgbClr val="A10100"/>
              </a:solidFill>
            </a:endParaRPr>
          </a:p>
          <a:p>
            <a:pPr algn="ctr"/>
            <a:r>
              <a:rPr lang="zh-CN" altLang="en-US" sz="1600" b="1">
                <a:solidFill>
                  <a:srgbClr val="A10100"/>
                </a:solidFill>
              </a:rPr>
              <a:t>即止</a:t>
            </a:r>
            <a:endParaRPr lang="zh-CN" altLang="en-US" sz="1600" b="1">
              <a:solidFill>
                <a:srgbClr val="A10100"/>
              </a:solidFill>
            </a:endParaRPr>
          </a:p>
        </p:txBody>
      </p:sp>
    </p:spTree>
    <p:custDataLst>
      <p:tags r:id="rId19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我司所有工作人员均不允许推荐股票、不允许承诺收益、不允许代客理财、不允许合作分成、不允许私下收款，如您发现有任何违规行为，请立即拨打400-700-3809向我们举报！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弱势震荡</a:t>
            </a:r>
            <a:endParaRPr lang="en-US" altLang="zh-CN" sz="72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高低切换新方向</a:t>
            </a:r>
            <a:endParaRPr lang="en-US" altLang="zh-CN" sz="72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2023.12.04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窄幅震荡，等待突围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1238" y="5846396"/>
            <a:ext cx="988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月线死叉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末端，周线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死叉，辅助线压力，日线金叉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，日线辅助线压力，总体震荡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利好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不断，维护指数，指数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空间有限，资金翻红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权重拖累指数，关注牛线走平的指数突围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8574" y="768350"/>
            <a:ext cx="9374853" cy="507804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资金翻红，高低切换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5841682"/>
            <a:ext cx="10015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r>
              <a:rPr lang="zh-CN" altLang="en-US" dirty="0" smtClean="0">
                <a:sym typeface="+mn-ea"/>
              </a:rPr>
              <a:t>权重继续牛</a:t>
            </a:r>
            <a:r>
              <a:rPr lang="zh-CN" altLang="en-US" dirty="0" smtClean="0">
                <a:sym typeface="+mn-ea"/>
              </a:rPr>
              <a:t>线下移</a:t>
            </a:r>
            <a:r>
              <a:rPr lang="zh-CN" altLang="en-US" dirty="0" smtClean="0">
                <a:sym typeface="+mn-ea"/>
              </a:rPr>
              <a:t>，带动深证牛线下移</a:t>
            </a:r>
            <a:endParaRPr lang="en-US" altLang="zh-CN" dirty="0" smtClean="0">
              <a:sym typeface="+mn-ea"/>
            </a:endParaRPr>
          </a:p>
          <a:p>
            <a:r>
              <a:rPr lang="zh-CN" altLang="en-US" dirty="0">
                <a:sym typeface="+mn-ea"/>
              </a:rPr>
              <a:t>多</a:t>
            </a:r>
            <a:r>
              <a:rPr lang="zh-CN" altLang="en-US" dirty="0" smtClean="0">
                <a:sym typeface="+mn-ea"/>
              </a:rPr>
              <a:t>指数资金流入，低位资金吸筹</a:t>
            </a:r>
            <a:endParaRPr lang="en-US" altLang="zh-CN" dirty="0" smtClean="0">
              <a:sym typeface="+mn-ea"/>
            </a:endParaRPr>
          </a:p>
          <a:p>
            <a:r>
              <a:rPr lang="zh-CN" altLang="en-US" dirty="0" smtClean="0">
                <a:sym typeface="+mn-ea"/>
              </a:rPr>
              <a:t>中线走平，短线低位，注意高低切换，不追高，关注低位启动</a:t>
            </a:r>
            <a:endParaRPr lang="en-US" altLang="zh-CN" dirty="0" smtClean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3932" y="769441"/>
            <a:ext cx="9364137" cy="507224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洗盘区间，资金为王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20178" y="5656501"/>
            <a:ext cx="9351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资金流入，红肥绿瘦，熊线上移，突破牛线，金叉初期，死叉末期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备选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观察：零售，煤炭，生物，酒店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，社会服务，黄金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注意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热点轮换，资金，趋势，买卖点。注意热点节奏，金叉初期，死叉末期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！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5952" y="768350"/>
            <a:ext cx="9120097" cy="494005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盯盘利器，超级复盘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20178" y="5830802"/>
            <a:ext cx="9351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连续两日，选择资金流入方向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行业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：传媒，软件，通信。概念：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GPT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，游戏，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AIGC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看热点趋势（仓位），选择趋势龙头，资金龙头，等待机会，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2968" y="768350"/>
            <a:ext cx="9346064" cy="506245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033395" y="798195"/>
            <a:ext cx="8480425" cy="5774690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492760" y="1139190"/>
            <a:ext cx="2294890" cy="5137150"/>
            <a:chOff x="264" y="1645"/>
            <a:chExt cx="3614" cy="8090"/>
          </a:xfrm>
        </p:grpSpPr>
        <p:pic>
          <p:nvPicPr>
            <p:cNvPr id="19" name="图片 18" descr="240x360_商品图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t="15074" b="9074"/>
            <a:stretch>
              <a:fillRect/>
            </a:stretch>
          </p:blipFill>
          <p:spPr>
            <a:xfrm>
              <a:off x="277" y="5639"/>
              <a:ext cx="3600" cy="4096"/>
            </a:xfrm>
            <a:prstGeom prst="rect">
              <a:avLst/>
            </a:prstGeom>
          </p:spPr>
        </p:pic>
        <p:sp>
          <p:nvSpPr>
            <p:cNvPr id="24" name="矩形 23"/>
            <p:cNvSpPr/>
            <p:nvPr>
              <p:custDataLst>
                <p:tags r:id="rId3"/>
              </p:custDataLst>
            </p:nvPr>
          </p:nvSpPr>
          <p:spPr>
            <a:xfrm>
              <a:off x="277" y="1705"/>
              <a:ext cx="3599" cy="393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投资日历投研带货二维码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17" y="2482"/>
              <a:ext cx="3120" cy="3120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6"/>
              </p:custDataLst>
            </p:nvPr>
          </p:nvSpPr>
          <p:spPr>
            <a:xfrm>
              <a:off x="264" y="1645"/>
              <a:ext cx="3614" cy="87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/>
              <a:r>
                <a:rPr lang="zh-CN" altLang="en-US" sz="3600">
                  <a:solidFill>
                    <a:srgbClr val="FF0000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扫码购买</a:t>
              </a:r>
              <a:endParaRPr lang="zh-CN" altLang="en-US" sz="360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7"/>
            </p:custDataLst>
          </p:nvPr>
        </p:nvSpPr>
        <p:spPr>
          <a:xfrm>
            <a:off x="2080260" y="0"/>
            <a:ext cx="7538085" cy="7512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2024</a:t>
            </a:r>
            <a:r>
              <a:rPr lang="zh-CN" altLang="en-US" sz="4000" b="1" noProof="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投资日历</a:t>
            </a:r>
            <a:r>
              <a:rPr lang="zh-CN" altLang="en-US" sz="4000" b="1" noProof="0" dirty="0" smtClean="0">
                <a:solidFill>
                  <a:srgbClr val="FFFF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仅剩</a:t>
            </a:r>
            <a:r>
              <a:rPr lang="en-US" sz="4000" b="1" noProof="0" dirty="0" smtClean="0">
                <a:solidFill>
                  <a:srgbClr val="FFFF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</a:t>
            </a:r>
            <a:r>
              <a:rPr lang="en-US" altLang="zh-CN" sz="4000" b="1" noProof="0" dirty="0" smtClean="0">
                <a:solidFill>
                  <a:srgbClr val="FFFF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00</a:t>
            </a:r>
            <a:r>
              <a:rPr lang="zh-CN" altLang="en-US" sz="4000" b="1" noProof="0" dirty="0" smtClean="0">
                <a:solidFill>
                  <a:srgbClr val="FFFF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套</a:t>
            </a:r>
            <a:endParaRPr lang="zh-CN" altLang="en-US" sz="4400" b="1" noProof="0" dirty="0" smtClean="0">
              <a:solidFill>
                <a:srgbClr val="FFFF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952865" y="47625"/>
            <a:ext cx="655955" cy="6559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68740" y="81915"/>
            <a:ext cx="640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rgbClr val="A10100"/>
                </a:solidFill>
              </a:rPr>
              <a:t>抢完</a:t>
            </a:r>
            <a:endParaRPr lang="zh-CN" altLang="en-US" sz="1600" b="1">
              <a:solidFill>
                <a:srgbClr val="A10100"/>
              </a:solidFill>
            </a:endParaRPr>
          </a:p>
          <a:p>
            <a:pPr algn="ctr"/>
            <a:r>
              <a:rPr lang="zh-CN" altLang="en-US" sz="1600" b="1">
                <a:solidFill>
                  <a:srgbClr val="A10100"/>
                </a:solidFill>
              </a:rPr>
              <a:t>即止</a:t>
            </a:r>
            <a:endParaRPr lang="zh-CN" altLang="en-US" sz="1600" b="1">
              <a:solidFill>
                <a:srgbClr val="A10100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3274695" y="890270"/>
            <a:ext cx="8143240" cy="5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 anchor="ctr" anchorCtr="0">
            <a:no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noProof="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您知道过去三年里哪些板块在</a:t>
            </a:r>
            <a:r>
              <a:rPr lang="en-US" altLang="zh-CN" sz="3000" noProof="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12</a:t>
            </a:r>
            <a:r>
              <a:rPr lang="zh-CN" altLang="en-US" sz="3000" noProof="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月涨得最好吗</a:t>
            </a:r>
            <a:r>
              <a:rPr lang="en-US" altLang="zh-CN" sz="3000" noProof="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?</a:t>
            </a:r>
            <a:endParaRPr lang="en-US" altLang="zh-CN" sz="3000" noProof="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74695" y="1396365"/>
            <a:ext cx="709422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noProof="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您知道不同游资的操作风格是怎样的吗</a:t>
            </a:r>
            <a:r>
              <a:rPr lang="en-US" altLang="zh-CN" sz="3000" noProof="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?</a:t>
            </a:r>
            <a:endParaRPr lang="en-US" altLang="zh-CN" sz="3000" noProof="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74695" y="1918970"/>
            <a:ext cx="823849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noProof="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您知道A股在哪些日子有较大机遇吗</a:t>
            </a:r>
            <a:r>
              <a:rPr lang="en-US" altLang="zh-CN" sz="3000" noProof="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?</a:t>
            </a:r>
            <a:endParaRPr lang="en-US" altLang="zh-CN" sz="3000" noProof="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407410" y="2442845"/>
            <a:ext cx="7514590" cy="521970"/>
            <a:chOff x="6033" y="4112"/>
            <a:chExt cx="11834" cy="822"/>
          </a:xfrm>
        </p:grpSpPr>
        <p:sp>
          <p:nvSpPr>
            <p:cNvPr id="15" name="文本框 14"/>
            <p:cNvSpPr txBox="1"/>
            <p:nvPr/>
          </p:nvSpPr>
          <p:spPr>
            <a:xfrm>
              <a:off x="7173" y="4112"/>
              <a:ext cx="9506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Normal" panose="020B0400000000000000" charset="-122"/>
                  <a:sym typeface="+mn-ea"/>
                </a:rPr>
                <a:t>以上答案</a:t>
              </a:r>
              <a:r>
                <a:rPr lang="zh-CN" altLang="en-US" sz="28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Normal" panose="020B0400000000000000" charset="-122"/>
                  <a:sym typeface="+mn-ea"/>
                </a:rPr>
                <a:t>就在经传多赢</a:t>
              </a:r>
              <a:r>
                <a:rPr lang="en-US" altLang="zh-CN" sz="2800" b="1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Normal" panose="020B0400000000000000" charset="-122"/>
                  <a:sym typeface="+mn-ea"/>
                </a:rPr>
                <a:t>2024</a:t>
              </a:r>
              <a:r>
                <a:rPr lang="zh-CN" altLang="en-US" sz="2800" b="1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Normal" panose="020B0400000000000000" charset="-122"/>
                  <a:sym typeface="+mn-ea"/>
                </a:rPr>
                <a:t>投资日历</a:t>
              </a:r>
              <a:endParaRPr lang="zh-CN" altLang="en-US" sz="2800" b="1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6033" y="4510"/>
              <a:ext cx="133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6533" y="4510"/>
              <a:ext cx="133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2" name="图片 1" descr="日历好评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6440" y="3460115"/>
            <a:ext cx="4221480" cy="27609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矩形 2"/>
          <p:cNvSpPr/>
          <p:nvPr/>
        </p:nvSpPr>
        <p:spPr>
          <a:xfrm>
            <a:off x="3274695" y="3514725"/>
            <a:ext cx="979805" cy="195580"/>
          </a:xfrm>
          <a:prstGeom prst="rect">
            <a:avLst/>
          </a:prstGeom>
          <a:pattFill prst="lgCheck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274695" y="4413885"/>
            <a:ext cx="979805" cy="271145"/>
          </a:xfrm>
          <a:prstGeom prst="rect">
            <a:avLst/>
          </a:prstGeom>
          <a:pattFill prst="lgCheck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51860" y="4791075"/>
            <a:ext cx="915670" cy="195580"/>
          </a:xfrm>
          <a:prstGeom prst="rect">
            <a:avLst/>
          </a:prstGeom>
          <a:pattFill prst="lgCheck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266440" y="5653405"/>
            <a:ext cx="574675" cy="242570"/>
          </a:xfrm>
          <a:prstGeom prst="rect">
            <a:avLst/>
          </a:prstGeom>
          <a:pattFill prst="lgCheck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日历好评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2175" y="3366770"/>
            <a:ext cx="4033520" cy="30549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矩形 10"/>
          <p:cNvSpPr/>
          <p:nvPr/>
        </p:nvSpPr>
        <p:spPr>
          <a:xfrm>
            <a:off x="7268845" y="4088130"/>
            <a:ext cx="461645" cy="167640"/>
          </a:xfrm>
          <a:prstGeom prst="rect">
            <a:avLst/>
          </a:prstGeom>
          <a:pattFill prst="lgCheck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334250" y="5441315"/>
            <a:ext cx="688975" cy="167640"/>
          </a:xfrm>
          <a:prstGeom prst="rect">
            <a:avLst/>
          </a:prstGeom>
          <a:pattFill prst="lgCheck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7334250" y="6009640"/>
            <a:ext cx="688975" cy="167640"/>
          </a:xfrm>
          <a:prstGeom prst="rect">
            <a:avLst/>
          </a:prstGeom>
          <a:pattFill prst="lgCheck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9825355" y="4730115"/>
            <a:ext cx="461645" cy="167640"/>
          </a:xfrm>
          <a:prstGeom prst="rect">
            <a:avLst/>
          </a:prstGeom>
          <a:pattFill prst="lgCheck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0" name="图片 99"/>
          <p:cNvPicPr/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533900" y="3874135"/>
            <a:ext cx="1483360" cy="10598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文本框 26"/>
          <p:cNvSpPr txBox="1"/>
          <p:nvPr/>
        </p:nvSpPr>
        <p:spPr>
          <a:xfrm rot="20700000">
            <a:off x="5634990" y="4204335"/>
            <a:ext cx="1578610" cy="368300"/>
          </a:xfrm>
          <a:prstGeom prst="rect">
            <a:avLst/>
          </a:prstGeom>
          <a:solidFill>
            <a:srgbClr val="D7000F"/>
          </a:solidFill>
          <a:effectLst>
            <a:outerShdw blurRad="50800" dist="38100" dir="5400000" algn="t" rotWithShape="0">
              <a:srgbClr val="D7000F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 extrusionH="76200" prstMaterial="dkEdge">
            <a:extrusionClr>
              <a:srgbClr val="D7000F"/>
            </a:extrusionClr>
          </a:sp3d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日历内容好评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01" name="图片 100"/>
          <p:cNvPicPr/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389110" y="5279390"/>
            <a:ext cx="2034540" cy="1454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文本框 35"/>
          <p:cNvSpPr txBox="1"/>
          <p:nvPr/>
        </p:nvSpPr>
        <p:spPr>
          <a:xfrm rot="20700000">
            <a:off x="8123555" y="5993130"/>
            <a:ext cx="1462405" cy="368300"/>
          </a:xfrm>
          <a:prstGeom prst="rect">
            <a:avLst/>
          </a:prstGeom>
          <a:solidFill>
            <a:srgbClr val="D7000F"/>
          </a:solidFill>
          <a:effectLst>
            <a:outerShdw blurRad="50800" dist="38100" dir="5400000" algn="t" rotWithShape="0">
              <a:srgbClr val="D7000F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 extrusionH="76200" prstMaterial="dkEdge">
            <a:extrusionClr>
              <a:srgbClr val="D7000F"/>
            </a:extrusionClr>
          </a:sp3d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用户买了</a:t>
            </a: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本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02" name="图片 101"/>
          <p:cNvPicPr/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967980" y="3301365"/>
            <a:ext cx="20002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文本框 28"/>
          <p:cNvSpPr txBox="1"/>
          <p:nvPr/>
        </p:nvSpPr>
        <p:spPr>
          <a:xfrm>
            <a:off x="3407410" y="2846070"/>
            <a:ext cx="7514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10</a:t>
            </a:r>
            <a:r>
              <a:rPr lang="zh-CN" altLang="en-US" sz="280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大投资干货内容等您解锁</a:t>
            </a:r>
            <a:endParaRPr lang="en-US" altLang="zh-CN" sz="280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聚焦主题，跑赢市场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90302" y="5848173"/>
            <a:ext cx="988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50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家左右，情绪高点。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20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家左右，情绪低点！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600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低到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高持股，高到低选股！关注高位热点的涨停回档！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中线强势选老热点，短线上攻强势选新热点，中短一起强势，选热点龙头，顺势而为</a:t>
            </a:r>
            <a:endParaRPr lang="en-US" altLang="zh-CN" sz="1600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8805" y="793060"/>
            <a:ext cx="9332517" cy="505511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熊线上移</a:t>
            </a:r>
            <a:r>
              <a:rPr lang="en-US" altLang="zh-CN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金叉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1200" y="5838846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资金流入</a:t>
            </a:r>
            <a:r>
              <a:rPr lang="en-US" alt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+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海洋非高位</a:t>
            </a:r>
            <a:r>
              <a:rPr lang="en-US" alt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+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熊线上移，股价大于牛线</a:t>
            </a:r>
            <a:r>
              <a:rPr lang="en-US" alt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=</a:t>
            </a:r>
            <a:r>
              <a:rPr lang="zh-CN" altLang="en-US" sz="1600" dirty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还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未到顶部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资金流入，红肥无绿瘦，近期涨停，三线上移，横盘调整，熊线兜底，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熊线上移，结合</a:t>
            </a:r>
            <a:r>
              <a:rPr lang="en-US" altLang="zh-CN" sz="1600" dirty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B</a:t>
            </a:r>
            <a:r>
              <a:rPr lang="zh-CN" altLang="en-US" sz="1600" dirty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点回档金叉</a:t>
            </a:r>
            <a:endParaRPr lang="zh-CN" altLang="en-US" sz="1600" dirty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2737" y="768350"/>
            <a:ext cx="9426526" cy="51060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3.xml><?xml version="1.0" encoding="utf-8"?>
<p:tagLst xmlns:p="http://schemas.openxmlformats.org/presentationml/2006/main">
  <p:tag name="KSO_WPP_MARK_KEY" val="34a5c737-2527-451b-a6cc-313a70f4ce21"/>
  <p:tag name="COMMONDATA" val="eyJoZGlkIjoiYjc1YjdlNDVhOTYwNTlmNGZhY2RiNDU0ODNiMzI1YmUifQ=="/>
  <p:tag name="commondata" val="eyJoZGlkIjoiN2MzMWVlNDI0ZjU1NWVkNTM5YjkzYzJkZDAyMTI1Y2IifQ=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1191</Words>
  <Application>WPS 演示</Application>
  <PresentationFormat>宽屏</PresentationFormat>
  <Paragraphs>123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Noto Sans S Chinese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ms</cp:lastModifiedBy>
  <cp:revision>659</cp:revision>
  <dcterms:created xsi:type="dcterms:W3CDTF">2019-06-19T02:08:00Z</dcterms:created>
  <dcterms:modified xsi:type="dcterms:W3CDTF">2023-12-04T09:21:20Z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E65A6D196A734666960EBD2FDF676C87_13</vt:lpwstr>
  </property>
</Properties>
</file>