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9"/>
  </p:notesMasterIdLst>
  <p:handoutMasterIdLst>
    <p:handoutMasterId r:id="rId30"/>
  </p:handoutMasterIdLst>
  <p:sldIdLst>
    <p:sldId id="4166" r:id="rId4"/>
    <p:sldId id="4167" r:id="rId5"/>
    <p:sldId id="4168" r:id="rId6"/>
    <p:sldId id="4283" r:id="rId7"/>
    <p:sldId id="4297" r:id="rId8"/>
    <p:sldId id="4289" r:id="rId9"/>
    <p:sldId id="4288" r:id="rId10"/>
    <p:sldId id="4293" r:id="rId11"/>
    <p:sldId id="4300" r:id="rId12"/>
    <p:sldId id="4295" r:id="rId13"/>
    <p:sldId id="4299" r:id="rId14"/>
    <p:sldId id="4301" r:id="rId15"/>
    <p:sldId id="4229" r:id="rId16"/>
    <p:sldId id="4277" r:id="rId17"/>
    <p:sldId id="4294" r:id="rId18"/>
    <p:sldId id="4298" r:id="rId19"/>
    <p:sldId id="4183" r:id="rId20"/>
    <p:sldId id="4209" r:id="rId21"/>
    <p:sldId id="4184" r:id="rId22"/>
    <p:sldId id="4302" r:id="rId23"/>
    <p:sldId id="4303" r:id="rId24"/>
    <p:sldId id="4304" r:id="rId25"/>
    <p:sldId id="4305" r:id="rId26"/>
    <p:sldId id="4306" r:id="rId27"/>
    <p:sldId id="4230" r:id="rId28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6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DA"/>
    <a:srgbClr val="23B253"/>
    <a:srgbClr val="F315F3"/>
    <a:srgbClr val="E123DA"/>
    <a:srgbClr val="D7000F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06"/>
        <p:guide pos="388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5" Type="http://schemas.openxmlformats.org/officeDocument/2006/relationships/tags" Target="tags/tag156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7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0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1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4.xml"/><Relationship Id="rId1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5.xml"/><Relationship Id="rId1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7.xml"/><Relationship Id="rId1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9.xml"/><Relationship Id="rId1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0.xml"/><Relationship Id="rId4" Type="http://schemas.openxmlformats.org/officeDocument/2006/relationships/image" Target="../media/image58.jpeg"/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1.xml"/><Relationship Id="rId4" Type="http://schemas.openxmlformats.org/officeDocument/2006/relationships/image" Target="../media/image62.jpeg"/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image" Target="../media/image3.png"/><Relationship Id="rId3" Type="http://schemas.openxmlformats.org/officeDocument/2006/relationships/tags" Target="../tags/tag153.xml"/><Relationship Id="rId2" Type="http://schemas.openxmlformats.org/officeDocument/2006/relationships/image" Target="../media/image1.png"/><Relationship Id="rId1" Type="http://schemas.openxmlformats.org/officeDocument/2006/relationships/tags" Target="../tags/tag15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1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3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4.xml"/><Relationship Id="rId2" Type="http://schemas.openxmlformats.org/officeDocument/2006/relationships/image" Target="../media/image14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5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强弱对比（分时错杀和承压）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11.28</a:t>
            </a:r>
            <a:endParaRPr lang="en-US" altLang="zh-CN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79110" y="909955"/>
            <a:ext cx="6504940" cy="5435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r="27097"/>
          <a:stretch>
            <a:fillRect/>
          </a:stretch>
        </p:blipFill>
        <p:spPr>
          <a:xfrm>
            <a:off x="8771255" y="2847340"/>
            <a:ext cx="3098165" cy="10814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55" y="909955"/>
            <a:ext cx="5349240" cy="54356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墓碑量的判断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7" name="图片 6"/>
          <p:cNvPicPr/>
          <p:nvPr/>
        </p:nvPicPr>
        <p:blipFill>
          <a:blip r:embed="rId1"/>
          <a:stretch>
            <a:fillRect/>
          </a:stretch>
        </p:blipFill>
        <p:spPr>
          <a:xfrm>
            <a:off x="224155" y="909320"/>
            <a:ext cx="6931660" cy="55264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575" y="974725"/>
            <a:ext cx="3757295" cy="5461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45720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在熊线上移板块寻找低吸机会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4640" y="880110"/>
            <a:ext cx="5568315" cy="31349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575" y="880110"/>
            <a:ext cx="5273040" cy="13696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120" y="2303780"/>
            <a:ext cx="3593465" cy="38004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9615" y="2625725"/>
            <a:ext cx="3460750" cy="31559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 descr="主线淘金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780" y="4458970"/>
            <a:ext cx="3144520" cy="116586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68655" y="5763895"/>
            <a:ext cx="2785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rgbClr val="FF0000"/>
                </a:solidFill>
              </a:rPr>
              <a:t>《主线淘金》，</a:t>
            </a:r>
            <a:r>
              <a:rPr lang="en-US" altLang="zh-CN" sz="1400">
                <a:solidFill>
                  <a:srgbClr val="FF0000"/>
                </a:solidFill>
              </a:rPr>
              <a:t>150</a:t>
            </a:r>
            <a:r>
              <a:rPr lang="zh-CN" altLang="en-US" sz="1400">
                <a:solidFill>
                  <a:srgbClr val="FF0000"/>
                </a:solidFill>
              </a:rPr>
              <a:t>块订阅一个月。一周</a:t>
            </a:r>
            <a:r>
              <a:rPr lang="en-US" altLang="zh-CN" sz="1400">
                <a:solidFill>
                  <a:srgbClr val="FF0000"/>
                </a:solidFill>
              </a:rPr>
              <a:t>2-3</a:t>
            </a:r>
            <a:r>
              <a:rPr lang="zh-CN" altLang="en-US" sz="1400">
                <a:solidFill>
                  <a:srgbClr val="FF0000"/>
                </a:solidFill>
              </a:rPr>
              <a:t>篇，</a:t>
            </a:r>
            <a:r>
              <a:rPr lang="en-US" altLang="zh-CN" sz="1400">
                <a:solidFill>
                  <a:srgbClr val="FF0000"/>
                </a:solidFill>
              </a:rPr>
              <a:t>1</a:t>
            </a:r>
            <a:r>
              <a:rPr lang="zh-CN" altLang="en-US" sz="1400">
                <a:solidFill>
                  <a:srgbClr val="FF0000"/>
                </a:solidFill>
              </a:rPr>
              <a:t>篇</a:t>
            </a:r>
            <a:r>
              <a:rPr lang="en-US" altLang="zh-CN" sz="1400">
                <a:solidFill>
                  <a:srgbClr val="FF0000"/>
                </a:solidFill>
              </a:rPr>
              <a:t>2</a:t>
            </a:r>
            <a:r>
              <a:rPr lang="zh-CN" altLang="en-US" sz="1400">
                <a:solidFill>
                  <a:srgbClr val="FF0000"/>
                </a:solidFill>
              </a:rPr>
              <a:t>个案例。</a:t>
            </a:r>
            <a:endParaRPr lang="zh-CN" altLang="en-US" sz="1400">
              <a:solidFill>
                <a:srgbClr val="FF0000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未来看点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率先控盘攀升板块（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11.30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240" y="963295"/>
            <a:ext cx="4285615" cy="54133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630" y="896620"/>
            <a:ext cx="3578225" cy="32537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195" y="1954530"/>
            <a:ext cx="3731895" cy="35598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率先熊线上移板块（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11.30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869315"/>
            <a:ext cx="4717415" cy="31451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4384675"/>
            <a:ext cx="4718050" cy="16071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890" y="934720"/>
            <a:ext cx="6254750" cy="30803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900" y="3423920"/>
            <a:ext cx="2919730" cy="30137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6875" y="3423920"/>
            <a:ext cx="2838450" cy="30130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率先熊线上移板块（今天）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42230" y="1035050"/>
            <a:ext cx="4503420" cy="39192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485" y="2668905"/>
            <a:ext cx="4304030" cy="37020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" y="967740"/>
            <a:ext cx="4844415" cy="5105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625600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0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死叉回档，控盘恒强</a:t>
            </a:r>
            <a:endParaRPr lang="zh-CN" altLang="en-US" sz="60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2025.12.4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77660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客户、中高端-基金活动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2861310" y="1069975"/>
            <a:ext cx="5897245" cy="555180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916555" y="29210"/>
            <a:ext cx="63582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</a:rPr>
              <a:t>基金购买流程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2305" y="1323340"/>
            <a:ext cx="2558415" cy="52114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425" y="1323975"/>
            <a:ext cx="2574290" cy="52247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580" y="1310005"/>
            <a:ext cx="2570480" cy="5224780"/>
          </a:xfrm>
          <a:prstGeom prst="rect">
            <a:avLst/>
          </a:prstGeom>
        </p:spPr>
      </p:pic>
      <p:pic>
        <p:nvPicPr>
          <p:cNvPr id="9" name="图片 8" descr="基金开户-二维码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1025" y="3326765"/>
            <a:ext cx="1800000" cy="1800000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3016250" y="5126990"/>
            <a:ext cx="2350770" cy="49085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solidFill>
                  <a:schemeClr val="tx1"/>
                </a:solidFill>
              </a:rPr>
              <a:t>APP</a:t>
            </a:r>
            <a:r>
              <a:rPr lang="zh-CN" altLang="en-US" b="1">
                <a:solidFill>
                  <a:schemeClr val="tx1"/>
                </a:solidFill>
              </a:rPr>
              <a:t>首页底部</a:t>
            </a:r>
            <a:r>
              <a:rPr lang="en-US" altLang="zh-CN" b="1">
                <a:solidFill>
                  <a:schemeClr val="tx1"/>
                </a:solidFill>
              </a:rPr>
              <a:t>-</a:t>
            </a:r>
            <a:r>
              <a:rPr lang="zh-CN" altLang="en-US" b="1">
                <a:solidFill>
                  <a:schemeClr val="tx1"/>
                </a:solidFill>
              </a:rPr>
              <a:t>理财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6090285" y="5562600"/>
            <a:ext cx="2005965" cy="49085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选择对应基金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3792220" y="781685"/>
            <a:ext cx="4159885" cy="46291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ym typeface="+mn-ea"/>
              </a:rPr>
              <a:t>方式二</a:t>
            </a:r>
            <a:r>
              <a:rPr lang="zh-CN" altLang="en-US" b="1"/>
              <a:t>：经传多赢股票</a:t>
            </a:r>
            <a:r>
              <a:rPr lang="en-US" altLang="zh-CN" b="1"/>
              <a:t>APP</a:t>
            </a:r>
            <a:r>
              <a:rPr lang="zh-CN" altLang="en-US" b="1"/>
              <a:t>内购买</a:t>
            </a:r>
            <a:endParaRPr lang="zh-CN" altLang="en-US" b="1"/>
          </a:p>
        </p:txBody>
      </p:sp>
      <p:sp>
        <p:nvSpPr>
          <p:cNvPr id="17" name="矩形 16"/>
          <p:cNvSpPr/>
          <p:nvPr/>
        </p:nvSpPr>
        <p:spPr>
          <a:xfrm>
            <a:off x="290195" y="1069975"/>
            <a:ext cx="2464435" cy="464058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484505" y="781685"/>
            <a:ext cx="2081530" cy="6731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ym typeface="+mn-ea"/>
              </a:rPr>
              <a:t>方式一</a:t>
            </a:r>
            <a:endParaRPr lang="zh-CN" altLang="en-US" b="1">
              <a:sym typeface="+mn-ea"/>
            </a:endParaRPr>
          </a:p>
          <a:p>
            <a:pPr algn="ctr"/>
            <a:r>
              <a:rPr lang="zh-CN" altLang="en-US" b="1"/>
              <a:t>扫码直接</a:t>
            </a:r>
            <a:r>
              <a:rPr lang="zh-CN" altLang="en-US" b="1"/>
              <a:t>购买</a:t>
            </a:r>
            <a:endParaRPr lang="zh-CN" altLang="en-US" b="1"/>
          </a:p>
        </p:txBody>
      </p:sp>
      <p:sp>
        <p:nvSpPr>
          <p:cNvPr id="25" name="矩形 24"/>
          <p:cNvSpPr/>
          <p:nvPr/>
        </p:nvSpPr>
        <p:spPr>
          <a:xfrm>
            <a:off x="8870315" y="1090295"/>
            <a:ext cx="2962910" cy="555180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/>
        </p:nvSpPr>
        <p:spPr>
          <a:xfrm>
            <a:off x="9026525" y="802005"/>
            <a:ext cx="2619375" cy="65278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/>
              <a:t>如果</a:t>
            </a:r>
            <a:r>
              <a:rPr lang="zh-CN" altLang="en-US" b="1"/>
              <a:t>还未开户</a:t>
            </a:r>
            <a:endParaRPr lang="zh-CN" altLang="en-US" b="1"/>
          </a:p>
          <a:p>
            <a:pPr algn="ctr"/>
            <a:r>
              <a:rPr lang="zh-CN" altLang="en-US" b="1"/>
              <a:t>可直接</a:t>
            </a:r>
            <a:r>
              <a:rPr lang="zh-CN" altLang="en-US" b="1"/>
              <a:t>扫码先</a:t>
            </a:r>
            <a:r>
              <a:rPr lang="zh-CN" altLang="en-US" b="1"/>
              <a:t>开户</a:t>
            </a:r>
            <a:endParaRPr lang="zh-CN" altLang="en-US" b="1"/>
          </a:p>
        </p:txBody>
      </p:sp>
      <p:sp>
        <p:nvSpPr>
          <p:cNvPr id="27" name="圆角矩形 26"/>
          <p:cNvSpPr/>
          <p:nvPr/>
        </p:nvSpPr>
        <p:spPr>
          <a:xfrm>
            <a:off x="531495" y="3691255"/>
            <a:ext cx="2002790" cy="49085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扫码直接</a:t>
            </a:r>
            <a:r>
              <a:rPr lang="zh-CN" altLang="en-US" b="1">
                <a:solidFill>
                  <a:schemeClr val="tx1"/>
                </a:solidFill>
              </a:rPr>
              <a:t>购买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9309735" y="5126990"/>
            <a:ext cx="2002790" cy="49085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扫码直接</a:t>
            </a:r>
            <a:r>
              <a:rPr lang="zh-CN" altLang="en-US" b="1">
                <a:solidFill>
                  <a:schemeClr val="tx1"/>
                </a:solidFill>
              </a:rPr>
              <a:t>开户</a:t>
            </a:r>
            <a:endParaRPr lang="zh-CN" altLang="en-US" b="1">
              <a:solidFill>
                <a:schemeClr val="tx1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605" y="4283075"/>
            <a:ext cx="2212975" cy="1170305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290195" y="5825490"/>
            <a:ext cx="245935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/>
              <a:t>基金的过往业绩并不预示其未来表现</a:t>
            </a:r>
            <a:r>
              <a:rPr lang="en-US" altLang="zh-CN" sz="1000"/>
              <a:t>,</a:t>
            </a:r>
            <a:r>
              <a:rPr lang="zh-CN" altLang="en-US" sz="1000"/>
              <a:t>基金管理人管理的其他基金的业绩并不构成基金业绩表现的保证</a:t>
            </a:r>
            <a:r>
              <a:rPr lang="en-US" altLang="zh-CN" sz="1000"/>
              <a:t>,</a:t>
            </a:r>
            <a:r>
              <a:rPr lang="zh-CN" altLang="en-US" sz="1000"/>
              <a:t>市场有风险</a:t>
            </a:r>
            <a:r>
              <a:rPr lang="en-US" altLang="zh-CN" sz="1000"/>
              <a:t>,</a:t>
            </a:r>
            <a:r>
              <a:rPr lang="zh-CN" altLang="en-US" sz="1000"/>
              <a:t>投资需谨慎！</a:t>
            </a:r>
            <a:endParaRPr lang="zh-CN" altLang="en-US" sz="1000"/>
          </a:p>
        </p:txBody>
      </p:sp>
      <p:pic>
        <p:nvPicPr>
          <p:cNvPr id="3" name="图片 2" descr="基金活动-818理财节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505" y="1597660"/>
            <a:ext cx="2049145" cy="204914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6-01投资日历_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" y="704215"/>
            <a:ext cx="3510915" cy="5727065"/>
          </a:xfrm>
          <a:prstGeom prst="rect">
            <a:avLst/>
          </a:prstGeom>
        </p:spPr>
      </p:pic>
      <p:pic>
        <p:nvPicPr>
          <p:cNvPr id="6" name="图片 5" descr="2026-03投资日历_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080" y="704215"/>
            <a:ext cx="3515995" cy="5727065"/>
          </a:xfrm>
          <a:prstGeom prst="rect">
            <a:avLst/>
          </a:prstGeom>
        </p:spPr>
      </p:pic>
      <p:pic>
        <p:nvPicPr>
          <p:cNvPr id="5" name="图片 4" descr="2026-02投资日历_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320" y="704215"/>
            <a:ext cx="3510915" cy="5727065"/>
          </a:xfrm>
          <a:prstGeom prst="rect">
            <a:avLst/>
          </a:prstGeom>
        </p:spPr>
      </p:pic>
      <p:pic>
        <p:nvPicPr>
          <p:cNvPr id="8" name="图片 7" descr="2026-10投资日历_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5055" y="704215"/>
            <a:ext cx="3496945" cy="56959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026-06投资日历_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22935"/>
            <a:ext cx="3635329" cy="5929200"/>
          </a:xfrm>
          <a:prstGeom prst="rect">
            <a:avLst/>
          </a:prstGeom>
        </p:spPr>
      </p:pic>
      <p:pic>
        <p:nvPicPr>
          <p:cNvPr id="7" name="图片 6" descr="2026-06投资日历_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425" y="622935"/>
            <a:ext cx="3634740" cy="5928995"/>
          </a:xfrm>
          <a:prstGeom prst="rect">
            <a:avLst/>
          </a:prstGeom>
        </p:spPr>
      </p:pic>
      <p:pic>
        <p:nvPicPr>
          <p:cNvPr id="5" name="图片 4" descr="2026-06投资日历_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020" y="622935"/>
            <a:ext cx="3634740" cy="5928360"/>
          </a:xfrm>
          <a:prstGeom prst="rect">
            <a:avLst/>
          </a:prstGeom>
        </p:spPr>
      </p:pic>
      <p:pic>
        <p:nvPicPr>
          <p:cNvPr id="9" name="图片 8" descr="2026-08投资日历_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415" y="622935"/>
            <a:ext cx="3634740" cy="59289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中期：控盘状态，持续强势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878840"/>
            <a:ext cx="10361930" cy="5570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短期：控盘板块拉升回档机会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70" y="833755"/>
            <a:ext cx="10655300" cy="57270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节奏：超跌反弹后分化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t="39684" b="34540"/>
          <a:stretch>
            <a:fillRect/>
          </a:stretch>
        </p:blipFill>
        <p:spPr>
          <a:xfrm>
            <a:off x="7084695" y="848360"/>
            <a:ext cx="3810635" cy="1397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" y="848360"/>
            <a:ext cx="6095365" cy="36099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0420" y="2325370"/>
            <a:ext cx="4698365" cy="41598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842645" y="4895850"/>
            <a:ext cx="4693920" cy="12820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①指数死叉回档第三天（</a:t>
            </a:r>
            <a:r>
              <a:rPr lang="en-US" altLang="zh-CN">
                <a:highlight>
                  <a:srgbClr val="FFFF00"/>
                </a:highlight>
              </a:rPr>
              <a:t>ETF</a:t>
            </a:r>
            <a:r>
              <a:rPr lang="zh-CN" altLang="en-US">
                <a:highlight>
                  <a:srgbClr val="FFFF00"/>
                </a:highlight>
              </a:rPr>
              <a:t>分仓布局）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②航天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医药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控盘（金属）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③题材涨停数量减少到冰点，题材偏弱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有色控盘叠加再创新高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10" y="951230"/>
            <a:ext cx="10182860" cy="55753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12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月策略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67410" y="913130"/>
            <a:ext cx="106127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①</a:t>
            </a:r>
            <a:r>
              <a:rPr lang="zh-CN" altLang="en-US" sz="2400">
                <a:solidFill>
                  <a:srgbClr val="00B050"/>
                </a:solidFill>
              </a:rPr>
              <a:t>资金翻绿</a:t>
            </a:r>
            <a:r>
              <a:rPr lang="zh-CN" altLang="en-US" sz="2400"/>
              <a:t>，熊线下移，背离阶段，</a:t>
            </a:r>
            <a:r>
              <a:rPr lang="zh-CN" altLang="en-US" sz="2400">
                <a:solidFill>
                  <a:srgbClr val="FFC000"/>
                </a:solidFill>
              </a:rPr>
              <a:t>控盘类</a:t>
            </a:r>
            <a:r>
              <a:rPr lang="zh-CN" altLang="en-US" sz="2400"/>
              <a:t>个股会高位震荡护指数。</a:t>
            </a:r>
            <a:endParaRPr lang="zh-CN" altLang="en-US" sz="2400"/>
          </a:p>
          <a:p>
            <a:r>
              <a:rPr lang="zh-CN" altLang="en-US" sz="2400"/>
              <a:t>②仓位控制，</a:t>
            </a:r>
            <a:r>
              <a:rPr lang="zh-CN" altLang="en-US" sz="2400">
                <a:solidFill>
                  <a:srgbClr val="0029DA"/>
                </a:solidFill>
              </a:rPr>
              <a:t>急跌买，追高不买</a:t>
            </a:r>
            <a:r>
              <a:rPr lang="zh-CN" altLang="en-US" sz="2400"/>
              <a:t>，以震荡操作为主要思路。</a:t>
            </a:r>
            <a:endParaRPr lang="zh-CN" altLang="en-US" sz="2400"/>
          </a:p>
          <a:p>
            <a:r>
              <a:rPr lang="zh-CN" altLang="en-US" sz="2400"/>
              <a:t>③大波段：中轴线判断思路，控盘类个股尽量卖在</a:t>
            </a:r>
            <a:r>
              <a:rPr lang="en-US" altLang="zh-CN" sz="2400"/>
              <a:t>KDJ 50</a:t>
            </a:r>
            <a:r>
              <a:rPr lang="zh-CN" altLang="en-US" sz="2400"/>
              <a:t>以上。</a:t>
            </a:r>
            <a:endParaRPr lang="zh-CN" altLang="en-US" sz="2400"/>
          </a:p>
          <a:p>
            <a:r>
              <a:rPr lang="zh-CN" altLang="en-US" sz="2400"/>
              <a:t>④小波段：平台突破和承压作为短期操作方向。</a:t>
            </a:r>
            <a:endParaRPr lang="zh-CN" altLang="en-US" sz="24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59100" y="2560955"/>
            <a:ext cx="4836795" cy="35617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45720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分时的判断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1"/>
          <a:stretch>
            <a:fillRect/>
          </a:stretch>
        </p:blipFill>
        <p:spPr>
          <a:xfrm>
            <a:off x="6725920" y="984250"/>
            <a:ext cx="4798060" cy="48901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40" y="984250"/>
            <a:ext cx="5982970" cy="48895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6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883</Words>
  <Application>WPS 演示</Application>
  <PresentationFormat>宽屏</PresentationFormat>
  <Paragraphs>122</Paragraphs>
  <Slides>25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39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1097</cp:revision>
  <dcterms:created xsi:type="dcterms:W3CDTF">2019-06-19T02:08:00Z</dcterms:created>
  <dcterms:modified xsi:type="dcterms:W3CDTF">2025-12-04T09:33:34Z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67F8E99CA25843CDBAFD0150A9FB820A</vt:lpwstr>
  </property>
</Properties>
</file>