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0.svg" ContentType="image/svg+xml"/>
  <Override PartName="/ppt/media/image22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6"/>
  </p:notesMasterIdLst>
  <p:handoutMasterIdLst>
    <p:handoutMasterId r:id="rId27"/>
  </p:handoutMasterIdLst>
  <p:sldIdLst>
    <p:sldId id="727" r:id="rId4"/>
    <p:sldId id="307" r:id="rId5"/>
    <p:sldId id="663" r:id="rId6"/>
    <p:sldId id="812" r:id="rId7"/>
    <p:sldId id="836" r:id="rId8"/>
    <p:sldId id="877" r:id="rId9"/>
    <p:sldId id="834" r:id="rId10"/>
    <p:sldId id="673" r:id="rId11"/>
    <p:sldId id="679" r:id="rId12"/>
    <p:sldId id="798" r:id="rId13"/>
    <p:sldId id="793" r:id="rId14"/>
    <p:sldId id="819" r:id="rId15"/>
    <p:sldId id="799" r:id="rId16"/>
    <p:sldId id="861" r:id="rId17"/>
    <p:sldId id="878" r:id="rId18"/>
    <p:sldId id="862" r:id="rId19"/>
    <p:sldId id="837" r:id="rId20"/>
    <p:sldId id="879" r:id="rId21"/>
    <p:sldId id="864" r:id="rId22"/>
    <p:sldId id="728" r:id="rId23"/>
    <p:sldId id="893" r:id="rId24"/>
    <p:sldId id="503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方正宝黑体 简 Light" panose="02000400000000000000" charset="-122"/>
      <p:regular r:id="rId33"/>
    </p:embeddedFont>
    <p:embeddedFont>
      <p:font typeface="黑体" panose="02010609060101010101" charset="-122"/>
      <p:regular r:id="rId34"/>
    </p:embeddedFont>
    <p:embeddedFont>
      <p:font typeface="印品朗黑体" panose="00000800000000000000" charset="-122"/>
      <p:regular r:id="rId35"/>
    </p:embeddedFont>
    <p:embeddedFont>
      <p:font typeface="方正大标宋简体" panose="02000000000000000000" charset="-122"/>
      <p:regular r:id="rId36"/>
    </p:embeddedFont>
    <p:embeddedFont>
      <p:font typeface="方正宝黑体 简 Medium" panose="02010600010101010101" charset="-122"/>
      <p:regular r:id="rId37"/>
    </p:embeddedFont>
    <p:embeddedFont>
      <p:font typeface="文道潮黑体" panose="02010600040101010101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7" userDrawn="1">
          <p15:clr>
            <a:srgbClr val="A4A3A4"/>
          </p15:clr>
        </p15:guide>
        <p15:guide id="2" pos="37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7"/>
        <p:guide pos="371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135.xml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6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93.xml"/><Relationship Id="rId23" Type="http://schemas.openxmlformats.org/officeDocument/2006/relationships/image" Target="../media/image25.png"/><Relationship Id="rId22" Type="http://schemas.openxmlformats.org/officeDocument/2006/relationships/image" Target="../media/image24.svg"/><Relationship Id="rId21" Type="http://schemas.openxmlformats.org/officeDocument/2006/relationships/image" Target="../media/image23.png"/><Relationship Id="rId20" Type="http://schemas.openxmlformats.org/officeDocument/2006/relationships/tags" Target="../tags/tag92.xml"/><Relationship Id="rId2" Type="http://schemas.openxmlformats.org/officeDocument/2006/relationships/tags" Target="../tags/tag78.xml"/><Relationship Id="rId19" Type="http://schemas.openxmlformats.org/officeDocument/2006/relationships/image" Target="../media/image22.svg"/><Relationship Id="rId18" Type="http://schemas.openxmlformats.org/officeDocument/2006/relationships/image" Target="../media/image21.png"/><Relationship Id="rId17" Type="http://schemas.openxmlformats.org/officeDocument/2006/relationships/tags" Target="../tags/tag91.xml"/><Relationship Id="rId16" Type="http://schemas.openxmlformats.org/officeDocument/2006/relationships/image" Target="../media/image20.svg"/><Relationship Id="rId15" Type="http://schemas.openxmlformats.org/officeDocument/2006/relationships/image" Target="../media/image19.png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5.xml"/><Relationship Id="rId12" Type="http://schemas.openxmlformats.org/officeDocument/2006/relationships/image" Target="../media/image26.png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27.png"/><Relationship Id="rId1" Type="http://schemas.openxmlformats.org/officeDocument/2006/relationships/tags" Target="../tags/tag10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28.png"/><Relationship Id="rId1" Type="http://schemas.openxmlformats.org/officeDocument/2006/relationships/tags" Target="../tags/tag10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9.png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30.png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5.xml"/><Relationship Id="rId2" Type="http://schemas.openxmlformats.org/officeDocument/2006/relationships/image" Target="../media/image31.png"/><Relationship Id="rId1" Type="http://schemas.openxmlformats.org/officeDocument/2006/relationships/tags" Target="../tags/tag114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32.png"/><Relationship Id="rId1" Type="http://schemas.openxmlformats.org/officeDocument/2006/relationships/tags" Target="../tags/tag11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4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7.xml"/><Relationship Id="rId2" Type="http://schemas.openxmlformats.org/officeDocument/2006/relationships/image" Target="../media/image10.png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2.xml"/><Relationship Id="rId2" Type="http://schemas.openxmlformats.org/officeDocument/2006/relationships/image" Target="../media/image14.png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3" Type="http://schemas.openxmlformats.org/officeDocument/2006/relationships/image" Target="../media/image18.pn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中长线布局趋势龙头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45" name="单圆角矩形 5"/>
          <p:cNvSpPr/>
          <p:nvPr>
            <p:custDataLst>
              <p:tags r:id="rId2"/>
            </p:custDataLst>
          </p:nvPr>
        </p:nvSpPr>
        <p:spPr>
          <a:xfrm>
            <a:off x="691198" y="970598"/>
            <a:ext cx="10810875" cy="141541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348423" y="1195388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，业绩非常好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基本面是保证股价长期牛的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重点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348423" y="1686243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基本面是检验公司优质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与否的重要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指标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80" name="单圆角矩形 5"/>
          <p:cNvSpPr/>
          <p:nvPr>
            <p:custDataLst>
              <p:tags r:id="rId5"/>
            </p:custDataLst>
          </p:nvPr>
        </p:nvSpPr>
        <p:spPr>
          <a:xfrm>
            <a:off x="691198" y="2693353"/>
            <a:ext cx="10810875" cy="145224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348423" y="291814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2"/>
                </a:solidFill>
                <a:latin typeface="+mn-ea"/>
                <a:cs typeface="+mn-ea"/>
              </a:rPr>
              <a:t>2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</a:rPr>
              <a:t>，反复控盘，主力进场后反复的资金</a:t>
            </a:r>
            <a:r>
              <a:rPr lang="zh-CN" altLang="en-US" sz="2400" b="1">
                <a:solidFill>
                  <a:schemeClr val="accent2"/>
                </a:solidFill>
                <a:latin typeface="+mn-ea"/>
                <a:cs typeface="+mn-ea"/>
              </a:rPr>
              <a:t>参与</a:t>
            </a:r>
            <a:endParaRPr lang="zh-CN" altLang="en-US" sz="24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1348423" y="3408998"/>
            <a:ext cx="9837419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筹码要非常集中，反复形成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控盘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91" name="单圆角矩形 5"/>
          <p:cNvSpPr/>
          <p:nvPr>
            <p:custDataLst>
              <p:tags r:id="rId8"/>
            </p:custDataLst>
          </p:nvPr>
        </p:nvSpPr>
        <p:spPr>
          <a:xfrm>
            <a:off x="691198" y="4470718"/>
            <a:ext cx="10810875" cy="1417955"/>
          </a:xfrm>
          <a:prstGeom prst="round1Rect">
            <a:avLst>
              <a:gd name="adj" fmla="val 0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1348423" y="4592003"/>
            <a:ext cx="9838690" cy="43561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，</a:t>
            </a: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主题保证在热点，才能有</a:t>
            </a: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故事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1348423" y="5082858"/>
            <a:ext cx="9838690" cy="5619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主力有资金，才能流入到</a:t>
            </a:r>
            <a:r>
              <a:rPr lang="zh-CN" altLang="en-US">
                <a:solidFill>
                  <a:srgbClr val="333333"/>
                </a:solidFill>
                <a:latin typeface="+mn-ea"/>
                <a:cs typeface="+mn-ea"/>
              </a:rPr>
              <a:t>个股</a:t>
            </a:r>
            <a:endParaRPr lang="zh-CN" altLang="en-US">
              <a:solidFill>
                <a:srgbClr val="333333"/>
              </a:solidFill>
              <a:latin typeface="+mn-ea"/>
              <a:cs typeface="+mn-ea"/>
            </a:endParaRPr>
          </a:p>
        </p:txBody>
      </p:sp>
      <p:sp>
        <p:nvSpPr>
          <p:cNvPr id="48" name="圆角矩形 19"/>
          <p:cNvSpPr/>
          <p:nvPr>
            <p:custDataLst>
              <p:tags r:id="rId11"/>
            </p:custDataLst>
          </p:nvPr>
        </p:nvSpPr>
        <p:spPr>
          <a:xfrm rot="5400000">
            <a:off x="693738" y="1193483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燕尾形 20"/>
          <p:cNvSpPr/>
          <p:nvPr>
            <p:custDataLst>
              <p:tags r:id="rId12"/>
            </p:custDataLst>
          </p:nvPr>
        </p:nvSpPr>
        <p:spPr>
          <a:xfrm>
            <a:off x="853758" y="1328738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3" name="圆角矩形 19"/>
          <p:cNvSpPr/>
          <p:nvPr>
            <p:custDataLst>
              <p:tags r:id="rId13"/>
            </p:custDataLst>
          </p:nvPr>
        </p:nvSpPr>
        <p:spPr>
          <a:xfrm rot="5400000">
            <a:off x="693738" y="291623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4" name="燕尾形 20"/>
          <p:cNvSpPr/>
          <p:nvPr>
            <p:custDataLst>
              <p:tags r:id="rId14"/>
            </p:custDataLst>
          </p:nvPr>
        </p:nvSpPr>
        <p:spPr>
          <a:xfrm>
            <a:off x="853758" y="305149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4" name="圆角矩形 19"/>
          <p:cNvSpPr/>
          <p:nvPr>
            <p:custDataLst>
              <p:tags r:id="rId15"/>
            </p:custDataLst>
          </p:nvPr>
        </p:nvSpPr>
        <p:spPr>
          <a:xfrm rot="5400000">
            <a:off x="693738" y="4590098"/>
            <a:ext cx="434340" cy="43878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13200000" scaled="0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zh-CN" altLang="en-US" sz="2400" b="1" spc="300">
              <a:solidFill>
                <a:schemeClr val="lt1">
                  <a:lumMod val="10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5" name="燕尾形 20"/>
          <p:cNvSpPr/>
          <p:nvPr>
            <p:custDataLst>
              <p:tags r:id="rId16"/>
            </p:custDataLst>
          </p:nvPr>
        </p:nvSpPr>
        <p:spPr>
          <a:xfrm>
            <a:off x="853758" y="4725353"/>
            <a:ext cx="113665" cy="168910"/>
          </a:xfrm>
          <a:prstGeom prst="chevron">
            <a:avLst>
              <a:gd name="adj" fmla="val 6401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11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月主题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机会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91" name="平行四边形 90"/>
          <p:cNvSpPr/>
          <p:nvPr>
            <p:custDataLst>
              <p:tags r:id="rId2"/>
            </p:custDataLst>
          </p:nvPr>
        </p:nvSpPr>
        <p:spPr>
          <a:xfrm>
            <a:off x="8182610" y="2661603"/>
            <a:ext cx="2223770" cy="2489200"/>
          </a:xfrm>
          <a:prstGeom prst="parallelogram">
            <a:avLst>
              <a:gd name="adj" fmla="val 58133"/>
            </a:avLst>
          </a:prstGeom>
          <a:solidFill>
            <a:schemeClr val="accent5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2" name="任意多边形 91"/>
          <p:cNvSpPr/>
          <p:nvPr>
            <p:custDataLst>
              <p:tags r:id="rId3"/>
            </p:custDataLst>
          </p:nvPr>
        </p:nvSpPr>
        <p:spPr>
          <a:xfrm flipH="1">
            <a:off x="7707630" y="1707833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5">
                  <a:lumMod val="91000"/>
                  <a:lumOff val="9000"/>
                  <a:alpha val="100000"/>
                </a:schemeClr>
              </a:gs>
              <a:gs pos="100000">
                <a:schemeClr val="accent5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技术反复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洗盘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4" name="平行四边形 93"/>
          <p:cNvSpPr/>
          <p:nvPr>
            <p:custDataLst>
              <p:tags r:id="rId4"/>
            </p:custDataLst>
          </p:nvPr>
        </p:nvSpPr>
        <p:spPr>
          <a:xfrm>
            <a:off x="8018780" y="3661728"/>
            <a:ext cx="1737995" cy="1489075"/>
          </a:xfrm>
          <a:prstGeom prst="parallelogram">
            <a:avLst>
              <a:gd name="adj" fmla="val 53069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5" name="任意多边形 94"/>
          <p:cNvSpPr/>
          <p:nvPr>
            <p:custDataLst>
              <p:tags r:id="rId5"/>
            </p:custDataLst>
          </p:nvPr>
        </p:nvSpPr>
        <p:spPr>
          <a:xfrm flipH="1">
            <a:off x="6304280" y="3692208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58000">
                <a:schemeClr val="accent5">
                  <a:lumMod val="91000"/>
                  <a:lumOff val="9000"/>
                  <a:alpha val="100000"/>
                </a:schemeClr>
              </a:gs>
              <a:gs pos="100000">
                <a:schemeClr val="accent5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资金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翻红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6" name="任意多边形 95"/>
          <p:cNvSpPr/>
          <p:nvPr>
            <p:custDataLst>
              <p:tags r:id="rId6"/>
            </p:custDataLst>
          </p:nvPr>
        </p:nvSpPr>
        <p:spPr>
          <a:xfrm flipH="1">
            <a:off x="7057390" y="2702878"/>
            <a:ext cx="2699385" cy="1233170"/>
          </a:xfrm>
          <a:custGeom>
            <a:avLst/>
            <a:gdLst>
              <a:gd name="connsiteX0" fmla="*/ 1000 w 3940"/>
              <a:gd name="connsiteY0" fmla="*/ 390 h 1800"/>
              <a:gd name="connsiteX1" fmla="*/ 3040 w 3940"/>
              <a:gd name="connsiteY1" fmla="*/ 390 h 1800"/>
              <a:gd name="connsiteX2" fmla="*/ 3040 w 3940"/>
              <a:gd name="connsiteY2" fmla="*/ 0 h 1800"/>
              <a:gd name="connsiteX3" fmla="*/ 3940 w 3940"/>
              <a:gd name="connsiteY3" fmla="*/ 900 h 1800"/>
              <a:gd name="connsiteX4" fmla="*/ 3040 w 3940"/>
              <a:gd name="connsiteY4" fmla="*/ 1800 h 1800"/>
              <a:gd name="connsiteX5" fmla="*/ 3040 w 3940"/>
              <a:gd name="connsiteY5" fmla="*/ 1410 h 1800"/>
              <a:gd name="connsiteX6" fmla="*/ 0 w 3940"/>
              <a:gd name="connsiteY6" fmla="*/ 1400 h 1800"/>
              <a:gd name="connsiteX7" fmla="*/ 1000 w 3940"/>
              <a:gd name="connsiteY7" fmla="*/ 390 h 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0" h="1800">
                <a:moveTo>
                  <a:pt x="1000" y="390"/>
                </a:moveTo>
                <a:lnTo>
                  <a:pt x="3040" y="390"/>
                </a:lnTo>
                <a:lnTo>
                  <a:pt x="3040" y="0"/>
                </a:lnTo>
                <a:lnTo>
                  <a:pt x="3940" y="900"/>
                </a:lnTo>
                <a:lnTo>
                  <a:pt x="3040" y="1800"/>
                </a:lnTo>
                <a:lnTo>
                  <a:pt x="3040" y="1410"/>
                </a:lnTo>
                <a:lnTo>
                  <a:pt x="0" y="1400"/>
                </a:lnTo>
                <a:lnTo>
                  <a:pt x="1000" y="390"/>
                </a:lnTo>
                <a:close/>
              </a:path>
            </a:pathLst>
          </a:custGeom>
          <a:gradFill>
            <a:gsLst>
              <a:gs pos="30000">
                <a:schemeClr val="accent6">
                  <a:alpha val="100000"/>
                </a:schemeClr>
              </a:gs>
              <a:gs pos="86000">
                <a:schemeClr val="accent6">
                  <a:lumMod val="40000"/>
                  <a:lumOff val="60000"/>
                  <a:alpha val="10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35990" tIns="252095" rIns="539750" bIns="25209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中线控盘</a:t>
            </a: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增加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7" name="平行四边形 96"/>
          <p:cNvSpPr/>
          <p:nvPr>
            <p:custDataLst>
              <p:tags r:id="rId7"/>
            </p:custDataLst>
          </p:nvPr>
        </p:nvSpPr>
        <p:spPr>
          <a:xfrm>
            <a:off x="7809865" y="4649788"/>
            <a:ext cx="1194435" cy="500380"/>
          </a:xfrm>
          <a:prstGeom prst="parallelogram">
            <a:avLst>
              <a:gd name="adj" fmla="val 50771"/>
            </a:avLst>
          </a:prstGeom>
          <a:solidFill>
            <a:schemeClr val="accent5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2548255" y="2000250"/>
            <a:ext cx="4792345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股价在第一波回撤之后出现股价的反复震荡，上影线走势，或者下影线走势，但没有跌破五日线选择继续强势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阶段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1997075" y="3000375"/>
            <a:ext cx="4650105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在反复震荡的情况下，控盘跟随，控盘代表中线的筹码集中和中线资金的持续进场，突破前期高点需控盘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配合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10"/>
            </p:custDataLst>
          </p:nvPr>
        </p:nvSpPr>
        <p:spPr>
          <a:xfrm>
            <a:off x="1785620" y="4000183"/>
            <a:ext cx="4168140" cy="668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流动资金与主力动向跟上资金搭配新入控盘增加，股价大概率会形成突破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走势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4" name="椭圆 103"/>
          <p:cNvSpPr/>
          <p:nvPr>
            <p:custDataLst>
              <p:tags r:id="rId11"/>
            </p:custDataLst>
          </p:nvPr>
        </p:nvSpPr>
        <p:spPr>
          <a:xfrm>
            <a:off x="8157845" y="2160588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6" name="椭圆 105"/>
          <p:cNvSpPr/>
          <p:nvPr>
            <p:custDataLst>
              <p:tags r:id="rId12"/>
            </p:custDataLst>
          </p:nvPr>
        </p:nvSpPr>
        <p:spPr>
          <a:xfrm>
            <a:off x="7508240" y="3155633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7" name="椭圆 106"/>
          <p:cNvSpPr/>
          <p:nvPr>
            <p:custDataLst>
              <p:tags r:id="rId13"/>
            </p:custDataLst>
          </p:nvPr>
        </p:nvSpPr>
        <p:spPr>
          <a:xfrm>
            <a:off x="6752590" y="4143693"/>
            <a:ext cx="330200" cy="330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8" name="图片 12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27520" y="4218623"/>
            <a:ext cx="180000" cy="180000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74280" y="3230563"/>
            <a:ext cx="197705" cy="180000"/>
          </a:xfrm>
          <a:prstGeom prst="rect">
            <a:avLst/>
          </a:prstGeom>
        </p:spPr>
      </p:pic>
      <p:pic>
        <p:nvPicPr>
          <p:cNvPr id="21" name="图片 11" descr="343439383331313b343532303032373bbfcdbba7b5b5b0b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32775" y="2235518"/>
            <a:ext cx="180000" cy="180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2150" y="771525"/>
            <a:ext cx="10807700" cy="531495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选股注意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四点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sp>
        <p:nvSpPr>
          <p:cNvPr id="2" name="对象2"/>
          <p:cNvSpPr/>
          <p:nvPr>
            <p:custDataLst>
              <p:tags r:id="rId2"/>
            </p:custDataLst>
          </p:nvPr>
        </p:nvSpPr>
        <p:spPr>
          <a:xfrm>
            <a:off x="696913" y="1527493"/>
            <a:ext cx="10798810" cy="124098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对象2"/>
          <p:cNvSpPr/>
          <p:nvPr>
            <p:custDataLst>
              <p:tags r:id="rId3"/>
            </p:custDataLst>
          </p:nvPr>
        </p:nvSpPr>
        <p:spPr>
          <a:xfrm>
            <a:off x="696913" y="1527493"/>
            <a:ext cx="10798810" cy="2538929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对象2"/>
          <p:cNvSpPr/>
          <p:nvPr>
            <p:custDataLst>
              <p:tags r:id="rId4"/>
            </p:custDataLst>
          </p:nvPr>
        </p:nvSpPr>
        <p:spPr>
          <a:xfrm>
            <a:off x="696913" y="1527493"/>
            <a:ext cx="10798810" cy="3940810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对象4"/>
          <p:cNvSpPr/>
          <p:nvPr>
            <p:custDataLst>
              <p:tags r:id="rId5"/>
            </p:custDataLst>
          </p:nvPr>
        </p:nvSpPr>
        <p:spPr>
          <a:xfrm>
            <a:off x="1898333" y="2232343"/>
            <a:ext cx="8396977" cy="1042035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选对主题方向，把握主题提示的龙头股，万亿赛道的主题会持续反复性上</a:t>
            </a: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涨</a:t>
            </a:r>
            <a:endParaRPr lang="zh-CN" altLang="en-US" sz="16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对象5"/>
          <p:cNvSpPr/>
          <p:nvPr>
            <p:custDataLst>
              <p:tags r:id="rId6"/>
            </p:custDataLst>
          </p:nvPr>
        </p:nvSpPr>
        <p:spPr>
          <a:xfrm>
            <a:off x="2109153" y="2386648"/>
            <a:ext cx="733136" cy="73406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对象7"/>
          <p:cNvSpPr/>
          <p:nvPr>
            <p:custDataLst>
              <p:tags r:id="rId7"/>
            </p:custDataLst>
          </p:nvPr>
        </p:nvSpPr>
        <p:spPr>
          <a:xfrm>
            <a:off x="1898333" y="3550603"/>
            <a:ext cx="8396977" cy="1042035"/>
          </a:xfrm>
          <a:prstGeom prst="roundRect">
            <a:avLst/>
          </a:prstGeom>
          <a:solidFill>
            <a:schemeClr val="accent2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在每次出现龙头股回撤，关注好周线，以及控盘去把握低吸</a:t>
            </a:r>
            <a:r>
              <a:rPr lang="zh-CN" altLang="en-US" sz="16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买点</a:t>
            </a:r>
            <a:endParaRPr lang="zh-CN" altLang="en-US" sz="16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对象8"/>
          <p:cNvSpPr/>
          <p:nvPr>
            <p:custDataLst>
              <p:tags r:id="rId8"/>
            </p:custDataLst>
          </p:nvPr>
        </p:nvSpPr>
        <p:spPr>
          <a:xfrm>
            <a:off x="2109153" y="3704908"/>
            <a:ext cx="733136" cy="73406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对象10"/>
          <p:cNvSpPr/>
          <p:nvPr>
            <p:custDataLst>
              <p:tags r:id="rId9"/>
            </p:custDataLst>
          </p:nvPr>
        </p:nvSpPr>
        <p:spPr>
          <a:xfrm>
            <a:off x="1898333" y="4858068"/>
            <a:ext cx="8396977" cy="1042035"/>
          </a:xfrm>
          <a:prstGeom prst="roundRect">
            <a:avLst>
              <a:gd name="adj" fmla="val 21493"/>
            </a:avLst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72185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在每次龙头股出现控盘增加，流动资金翻红的阶段去布局</a:t>
            </a:r>
            <a:r>
              <a:rPr lang="en-US" altLang="zh-CN" sz="16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 </a:t>
            </a:r>
            <a:endParaRPr lang="zh-CN" altLang="en-US" sz="160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对象11"/>
          <p:cNvSpPr/>
          <p:nvPr>
            <p:custDataLst>
              <p:tags r:id="rId10"/>
            </p:custDataLst>
          </p:nvPr>
        </p:nvSpPr>
        <p:spPr>
          <a:xfrm>
            <a:off x="2109153" y="5012373"/>
            <a:ext cx="733136" cy="73406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对象12"/>
          <p:cNvSpPr/>
          <p:nvPr>
            <p:custDataLst>
              <p:tags r:id="rId11"/>
            </p:custDataLst>
          </p:nvPr>
        </p:nvSpPr>
        <p:spPr>
          <a:xfrm>
            <a:off x="1898333" y="959168"/>
            <a:ext cx="8396977" cy="988060"/>
          </a:xfrm>
          <a:prstGeom prst="round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如何</a:t>
            </a: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把握</a:t>
            </a:r>
            <a:endParaRPr lang="zh-CN" altLang="en-US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885" y="850265"/>
            <a:ext cx="11257915" cy="54737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如何判断个股被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错杀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" y="836295"/>
            <a:ext cx="11720830" cy="5184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主力资金未大幅度流出，股价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大跌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" y="750570"/>
            <a:ext cx="11257280" cy="5605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主力资金未大幅度流出，股价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大跌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945515"/>
            <a:ext cx="12000865" cy="5140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2885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主力资金未大幅度流出，股价大跌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746125"/>
            <a:ext cx="11735435" cy="5470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主力资金未大幅度流出，股价大跌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850900"/>
            <a:ext cx="12108815" cy="5299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位置偏低，有空间的品种出现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错杀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45" y="871220"/>
            <a:ext cx="11514455" cy="4957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爆量之后买点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把握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20" name="矩形: 圆角 20"/>
          <p:cNvSpPr/>
          <p:nvPr>
            <p:custDataLst>
              <p:tags r:id="rId2"/>
            </p:custDataLst>
          </p:nvPr>
        </p:nvSpPr>
        <p:spPr>
          <a:xfrm>
            <a:off x="773113" y="1168083"/>
            <a:ext cx="4953000" cy="4523105"/>
          </a:xfrm>
          <a:prstGeom prst="roundRect">
            <a:avLst>
              <a:gd name="adj" fmla="val 5616"/>
            </a:avLst>
          </a:prstGeom>
          <a:gradFill>
            <a:gsLst>
              <a:gs pos="100000">
                <a:schemeClr val="accent1">
                  <a:alpha val="0"/>
                </a:schemeClr>
              </a:gs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>
                    <a:alpha val="65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1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3"/>
            </p:custDataLst>
          </p:nvPr>
        </p:nvSpPr>
        <p:spPr>
          <a:xfrm>
            <a:off x="982663" y="1459548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/>
                </a:solidFill>
              </a:rPr>
              <a:t>1</a:t>
            </a:r>
            <a:r>
              <a:rPr lang="zh-CN" altLang="en-US" sz="2800" b="1">
                <a:solidFill>
                  <a:schemeClr val="accent1"/>
                </a:solidFill>
              </a:rPr>
              <a:t>，启动涨停板爆量</a:t>
            </a:r>
            <a:r>
              <a:rPr lang="zh-CN" altLang="en-US" sz="2800" b="1">
                <a:solidFill>
                  <a:schemeClr val="accent1"/>
                </a:solidFill>
              </a:rPr>
              <a:t>买点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 flipV="1">
            <a:off x="1002983" y="2180273"/>
            <a:ext cx="4402455" cy="10795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0" scaled="1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982663" y="2334578"/>
            <a:ext cx="4534535" cy="3107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在震荡行情下，个股调整遵循智能辅助线附近，因为股价的持续性没有上涨阶段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强势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涨停回踩智能辅助线，乖离率在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5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左右开始布局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即可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" name="矩形: 圆角 20"/>
          <p:cNvSpPr/>
          <p:nvPr>
            <p:custDataLst>
              <p:tags r:id="rId6"/>
            </p:custDataLst>
          </p:nvPr>
        </p:nvSpPr>
        <p:spPr>
          <a:xfrm>
            <a:off x="6466523" y="1168083"/>
            <a:ext cx="4953000" cy="4523105"/>
          </a:xfrm>
          <a:prstGeom prst="roundRect">
            <a:avLst>
              <a:gd name="adj" fmla="val 5616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20000"/>
                  <a:lumOff val="80000"/>
                  <a:alpha val="10000"/>
                </a:schemeClr>
              </a:gs>
            </a:gsLst>
            <a:lin ang="5400000" scaled="0"/>
          </a:gradFill>
          <a:ln>
            <a:gradFill>
              <a:gsLst>
                <a:gs pos="20000">
                  <a:schemeClr val="accent2">
                    <a:alpha val="0"/>
                  </a:schemeClr>
                </a:gs>
                <a:gs pos="100000">
                  <a:schemeClr val="accent2">
                    <a:alpha val="65000"/>
                  </a:schemeClr>
                </a:gs>
              </a:gsLst>
              <a:lin ang="16200000" scaled="1"/>
            </a:gradFill>
          </a:ln>
          <a:effectLst>
            <a:outerShdw blurRad="152400" dist="38100" dir="13500000" algn="br" rotWithShape="0">
              <a:schemeClr val="accent2">
                <a:lumMod val="75000"/>
                <a:alpha val="7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288290" bIns="360045" numCol="1" spcCol="0" rtlCol="0" fromWordArt="0" anchor="b" anchorCtr="1" forceAA="0" compatLnSpc="1">
            <a:no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 rot="16200000">
            <a:off x="5248593" y="1332548"/>
            <a:ext cx="194310" cy="194310"/>
          </a:xfrm>
          <a:prstGeom prst="ellipse">
            <a:avLst/>
          </a:prstGeom>
          <a:solidFill>
            <a:schemeClr val="accent1"/>
          </a:solidFill>
          <a:ln>
            <a:noFill/>
            <a:prstDash val="solid"/>
          </a:ln>
          <a:effectLst>
            <a:outerShdw blurRad="76200" dist="50800" dir="2700000" algn="tl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任意多边形: 形状 35"/>
          <p:cNvSpPr/>
          <p:nvPr>
            <p:custDataLst>
              <p:tags r:id="rId8"/>
            </p:custDataLst>
          </p:nvPr>
        </p:nvSpPr>
        <p:spPr>
          <a:xfrm>
            <a:off x="5333048" y="1398588"/>
            <a:ext cx="41275" cy="67310"/>
          </a:xfrm>
          <a:custGeom>
            <a:avLst/>
            <a:gdLst>
              <a:gd name="connsiteX0" fmla="*/ 21521 w 109231"/>
              <a:gd name="connsiteY0" fmla="*/ 25 h 176593"/>
              <a:gd name="connsiteX1" fmla="*/ 35843 w 109231"/>
              <a:gd name="connsiteY1" fmla="*/ 6421 h 176593"/>
              <a:gd name="connsiteX2" fmla="*/ 103240 w 109231"/>
              <a:gd name="connsiteY2" fmla="*/ 73718 h 176593"/>
              <a:gd name="connsiteX3" fmla="*/ 109231 w 109231"/>
              <a:gd name="connsiteY3" fmla="*/ 88246 h 176593"/>
              <a:gd name="connsiteX4" fmla="*/ 103240 w 109231"/>
              <a:gd name="connsiteY4" fmla="*/ 102773 h 176593"/>
              <a:gd name="connsiteX5" fmla="*/ 35736 w 109231"/>
              <a:gd name="connsiteY5" fmla="*/ 170178 h 176593"/>
              <a:gd name="connsiteX6" fmla="*/ 6745 w 109231"/>
              <a:gd name="connsiteY6" fmla="*/ 171353 h 176593"/>
              <a:gd name="connsiteX7" fmla="*/ 6103 w 109231"/>
              <a:gd name="connsiteY7" fmla="*/ 141550 h 176593"/>
              <a:gd name="connsiteX8" fmla="*/ 49323 w 109231"/>
              <a:gd name="connsiteY8" fmla="*/ 98394 h 176593"/>
              <a:gd name="connsiteX9" fmla="*/ 49323 w 109231"/>
              <a:gd name="connsiteY9" fmla="*/ 78311 h 176593"/>
              <a:gd name="connsiteX10" fmla="*/ 6210 w 109231"/>
              <a:gd name="connsiteY10" fmla="*/ 35049 h 176593"/>
              <a:gd name="connsiteX11" fmla="*/ 6959 w 109231"/>
              <a:gd name="connsiteY11" fmla="*/ 5246 h 176593"/>
              <a:gd name="connsiteX12" fmla="*/ 21521 w 109231"/>
              <a:gd name="connsiteY12" fmla="*/ 25 h 17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231" h="176593">
                <a:moveTo>
                  <a:pt x="21521" y="25"/>
                </a:moveTo>
                <a:cubicBezTo>
                  <a:pt x="26750" y="278"/>
                  <a:pt x="31939" y="2468"/>
                  <a:pt x="35843" y="6421"/>
                </a:cubicBezTo>
                <a:lnTo>
                  <a:pt x="103240" y="73718"/>
                </a:lnTo>
                <a:cubicBezTo>
                  <a:pt x="107199" y="77777"/>
                  <a:pt x="109231" y="83012"/>
                  <a:pt x="109231" y="88246"/>
                </a:cubicBezTo>
                <a:cubicBezTo>
                  <a:pt x="109231" y="93587"/>
                  <a:pt x="107199" y="98821"/>
                  <a:pt x="103240" y="102773"/>
                </a:cubicBezTo>
                <a:lnTo>
                  <a:pt x="35736" y="170178"/>
                </a:lnTo>
                <a:cubicBezTo>
                  <a:pt x="27927" y="178189"/>
                  <a:pt x="15089" y="178830"/>
                  <a:pt x="6745" y="171353"/>
                </a:cubicBezTo>
                <a:cubicBezTo>
                  <a:pt x="-2028" y="163341"/>
                  <a:pt x="-2242" y="149775"/>
                  <a:pt x="6103" y="141550"/>
                </a:cubicBezTo>
                <a:lnTo>
                  <a:pt x="49323" y="98394"/>
                </a:lnTo>
                <a:cubicBezTo>
                  <a:pt x="54885" y="92839"/>
                  <a:pt x="54885" y="83866"/>
                  <a:pt x="49323" y="78311"/>
                </a:cubicBezTo>
                <a:lnTo>
                  <a:pt x="6210" y="35049"/>
                </a:lnTo>
                <a:cubicBezTo>
                  <a:pt x="-2028" y="26717"/>
                  <a:pt x="-1814" y="13257"/>
                  <a:pt x="6959" y="5246"/>
                </a:cubicBezTo>
                <a:cubicBezTo>
                  <a:pt x="11024" y="1454"/>
                  <a:pt x="16292" y="-229"/>
                  <a:pt x="21521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721158" y="1464628"/>
            <a:ext cx="45345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</a:rPr>
              <a:t>2</a:t>
            </a:r>
            <a:r>
              <a:rPr lang="zh-CN" altLang="en-US" sz="2800" b="1">
                <a:solidFill>
                  <a:schemeClr val="accent2"/>
                </a:solidFill>
              </a:rPr>
              <a:t>，</a:t>
            </a:r>
            <a:r>
              <a:rPr lang="en-US" altLang="zh-CN" sz="2800" b="1">
                <a:solidFill>
                  <a:schemeClr val="accent2"/>
                </a:solidFill>
              </a:rPr>
              <a:t> </a:t>
            </a:r>
            <a:r>
              <a:rPr lang="zh-CN" altLang="en-US" sz="2800" b="1">
                <a:solidFill>
                  <a:schemeClr val="accent2"/>
                </a:solidFill>
              </a:rPr>
              <a:t>二次横盘爆量买</a:t>
            </a:r>
            <a:r>
              <a:rPr lang="zh-CN" altLang="en-US" sz="2800" b="1">
                <a:solidFill>
                  <a:schemeClr val="accent2"/>
                </a:solidFill>
              </a:rPr>
              <a:t>点</a:t>
            </a:r>
            <a:endParaRPr lang="zh-CN" altLang="en-US" sz="2800" b="1">
              <a:solidFill>
                <a:schemeClr val="accent2"/>
              </a:solidFill>
            </a:endParaRPr>
          </a:p>
        </p:txBody>
      </p:sp>
      <p:cxnSp>
        <p:nvCxnSpPr>
          <p:cNvPr id="36" name="直接连接符 35"/>
          <p:cNvCxnSpPr/>
          <p:nvPr>
            <p:custDataLst>
              <p:tags r:id="rId10"/>
            </p:custDataLst>
          </p:nvPr>
        </p:nvCxnSpPr>
        <p:spPr>
          <a:xfrm flipV="1">
            <a:off x="6741478" y="2185353"/>
            <a:ext cx="4402455" cy="10795"/>
          </a:xfrm>
          <a:prstGeom prst="line">
            <a:avLst/>
          </a:prstGeom>
          <a:ln>
            <a:gradFill>
              <a:gsLst>
                <a:gs pos="0">
                  <a:schemeClr val="accent2">
                    <a:alpha val="10000"/>
                  </a:schemeClr>
                </a:gs>
                <a:gs pos="100000">
                  <a:schemeClr val="accent2">
                    <a:alpha val="80000"/>
                  </a:schemeClr>
                </a:gs>
              </a:gsLst>
              <a:lin ang="0" scaled="1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6721158" y="2339658"/>
            <a:ext cx="4534535" cy="3107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新一波资金进场，多数是以大阳线涨停板的形式形成反包，如果在反包之后第二天的乖离率不高，在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5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日线附近把握买点，只要后期控盘持续跟上，不跌破五日线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就行</a:t>
            </a: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2"/>
            </p:custDataLst>
          </p:nvPr>
        </p:nvSpPr>
        <p:spPr>
          <a:xfrm rot="16200000">
            <a:off x="10987088" y="1332548"/>
            <a:ext cx="194310" cy="194310"/>
          </a:xfrm>
          <a:prstGeom prst="ellipse">
            <a:avLst/>
          </a:prstGeom>
          <a:solidFill>
            <a:schemeClr val="accent2"/>
          </a:solidFill>
          <a:ln>
            <a:noFill/>
            <a:prstDash val="solid"/>
          </a:ln>
          <a:effectLst>
            <a:outerShdw blurRad="76200" dist="50800" dir="2700000" algn="tl" rotWithShape="0">
              <a:schemeClr val="accent2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9" name="任意多边形: 形状 35"/>
          <p:cNvSpPr/>
          <p:nvPr>
            <p:custDataLst>
              <p:tags r:id="rId13"/>
            </p:custDataLst>
          </p:nvPr>
        </p:nvSpPr>
        <p:spPr>
          <a:xfrm>
            <a:off x="11071543" y="1398588"/>
            <a:ext cx="41275" cy="67310"/>
          </a:xfrm>
          <a:custGeom>
            <a:avLst/>
            <a:gdLst>
              <a:gd name="connsiteX0" fmla="*/ 21521 w 109231"/>
              <a:gd name="connsiteY0" fmla="*/ 25 h 176593"/>
              <a:gd name="connsiteX1" fmla="*/ 35843 w 109231"/>
              <a:gd name="connsiteY1" fmla="*/ 6421 h 176593"/>
              <a:gd name="connsiteX2" fmla="*/ 103240 w 109231"/>
              <a:gd name="connsiteY2" fmla="*/ 73718 h 176593"/>
              <a:gd name="connsiteX3" fmla="*/ 109231 w 109231"/>
              <a:gd name="connsiteY3" fmla="*/ 88246 h 176593"/>
              <a:gd name="connsiteX4" fmla="*/ 103240 w 109231"/>
              <a:gd name="connsiteY4" fmla="*/ 102773 h 176593"/>
              <a:gd name="connsiteX5" fmla="*/ 35736 w 109231"/>
              <a:gd name="connsiteY5" fmla="*/ 170178 h 176593"/>
              <a:gd name="connsiteX6" fmla="*/ 6745 w 109231"/>
              <a:gd name="connsiteY6" fmla="*/ 171353 h 176593"/>
              <a:gd name="connsiteX7" fmla="*/ 6103 w 109231"/>
              <a:gd name="connsiteY7" fmla="*/ 141550 h 176593"/>
              <a:gd name="connsiteX8" fmla="*/ 49323 w 109231"/>
              <a:gd name="connsiteY8" fmla="*/ 98394 h 176593"/>
              <a:gd name="connsiteX9" fmla="*/ 49323 w 109231"/>
              <a:gd name="connsiteY9" fmla="*/ 78311 h 176593"/>
              <a:gd name="connsiteX10" fmla="*/ 6210 w 109231"/>
              <a:gd name="connsiteY10" fmla="*/ 35049 h 176593"/>
              <a:gd name="connsiteX11" fmla="*/ 6959 w 109231"/>
              <a:gd name="connsiteY11" fmla="*/ 5246 h 176593"/>
              <a:gd name="connsiteX12" fmla="*/ 21521 w 109231"/>
              <a:gd name="connsiteY12" fmla="*/ 25 h 17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231" h="176593">
                <a:moveTo>
                  <a:pt x="21521" y="25"/>
                </a:moveTo>
                <a:cubicBezTo>
                  <a:pt x="26750" y="278"/>
                  <a:pt x="31939" y="2468"/>
                  <a:pt x="35843" y="6421"/>
                </a:cubicBezTo>
                <a:lnTo>
                  <a:pt x="103240" y="73718"/>
                </a:lnTo>
                <a:cubicBezTo>
                  <a:pt x="107199" y="77777"/>
                  <a:pt x="109231" y="83012"/>
                  <a:pt x="109231" y="88246"/>
                </a:cubicBezTo>
                <a:cubicBezTo>
                  <a:pt x="109231" y="93587"/>
                  <a:pt x="107199" y="98821"/>
                  <a:pt x="103240" y="102773"/>
                </a:cubicBezTo>
                <a:lnTo>
                  <a:pt x="35736" y="170178"/>
                </a:lnTo>
                <a:cubicBezTo>
                  <a:pt x="27927" y="178189"/>
                  <a:pt x="15089" y="178830"/>
                  <a:pt x="6745" y="171353"/>
                </a:cubicBezTo>
                <a:cubicBezTo>
                  <a:pt x="-2028" y="163341"/>
                  <a:pt x="-2242" y="149775"/>
                  <a:pt x="6103" y="141550"/>
                </a:cubicBezTo>
                <a:lnTo>
                  <a:pt x="49323" y="98394"/>
                </a:lnTo>
                <a:cubicBezTo>
                  <a:pt x="54885" y="92839"/>
                  <a:pt x="54885" y="83866"/>
                  <a:pt x="49323" y="78311"/>
                </a:cubicBezTo>
                <a:lnTo>
                  <a:pt x="6210" y="35049"/>
                </a:lnTo>
                <a:cubicBezTo>
                  <a:pt x="-2028" y="26717"/>
                  <a:pt x="-1814" y="13257"/>
                  <a:pt x="6959" y="5246"/>
                </a:cubicBezTo>
                <a:cubicBezTo>
                  <a:pt x="11024" y="1454"/>
                  <a:pt x="16292" y="-229"/>
                  <a:pt x="21521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37474" y="1265444"/>
            <a:ext cx="780288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en-US" altLang="zh-CN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 </a:t>
            </a: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高位情绪股下杀，资金重新布局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711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市场大跌给谁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铺路？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3533775"/>
            <a:ext cx="6125845" cy="262699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1600">
                <a:latin typeface="方正大标宋简体" panose="02000000000000000000" charset="-122"/>
                <a:ea typeface="方正大标宋简体" panose="02000000000000000000" charset="-122"/>
              </a:rPr>
              <a:t>一是来自个人养老金的股市增量资金，未来将逐年增加</a:t>
            </a:r>
            <a:endParaRPr lang="zh-CN" altLang="en-US" sz="16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endParaRPr lang="en-US" altLang="zh-CN" sz="16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r>
              <a:rPr lang="zh-CN" altLang="en-US" sz="1600">
                <a:latin typeface="方正大标宋简体" panose="02000000000000000000" charset="-122"/>
                <a:ea typeface="方正大标宋简体" panose="02000000000000000000" charset="-122"/>
              </a:rPr>
              <a:t>二是这意味着社会资金的流向变了，以前都往房产里钻，以后就奔股市去了</a:t>
            </a:r>
            <a:endParaRPr lang="zh-CN" altLang="en-US" sz="16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endParaRPr lang="zh-CN" altLang="en-US" sz="16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r>
              <a:rPr lang="zh-CN" altLang="en-US" sz="1600">
                <a:latin typeface="方正大标宋简体" panose="02000000000000000000" charset="-122"/>
                <a:ea typeface="方正大标宋简体" panose="02000000000000000000" charset="-122"/>
              </a:rPr>
              <a:t>三是市场波动幅度将大大降低，为长期牛市做</a:t>
            </a:r>
            <a:r>
              <a:rPr lang="zh-CN" altLang="en-US" sz="1600">
                <a:latin typeface="方正大标宋简体" panose="02000000000000000000" charset="-122"/>
                <a:ea typeface="方正大标宋简体" panose="02000000000000000000" charset="-122"/>
              </a:rPr>
              <a:t>准备</a:t>
            </a:r>
            <a:endParaRPr lang="zh-CN" altLang="en-US" sz="160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45" y="2894965"/>
            <a:ext cx="5948680" cy="27863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786765"/>
            <a:ext cx="9888220" cy="25533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1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，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个人养老金制度这周日就全面推广了。</a:t>
            </a:r>
            <a:endParaRPr lang="zh-CN" altLang="en-US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，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之前在</a:t>
            </a:r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36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个城市试点了两年，现在面向全国，还能买指数基金。</a:t>
            </a:r>
            <a:endParaRPr lang="zh-CN" altLang="en-US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3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，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这个事意义很大，像</a:t>
            </a:r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40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多年前鹰酱的</a:t>
            </a:r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401K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计划，让资金自由选择证券组合，收益计入个人账户，退休后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领取，</a:t>
            </a:r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401K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计划实施后，</a:t>
            </a:r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75%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的家庭拥有养老金账户，大部分人的生活与股市都有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关联，让美股不再频繁的大涨大跌。</a:t>
            </a:r>
            <a:endParaRPr lang="zh-CN" altLang="en-US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en-US" altLang="zh-CN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4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，目前中国老龄化越来越严重，年轻人越来越少，供应养老金池的资金是越来越少，所以实施全面养老金放开是非常有必要的事情，</a:t>
            </a:r>
            <a:endParaRPr lang="zh-CN" altLang="en-US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这事短期或许影响不大，长远看有三</a:t>
            </a:r>
            <a:r>
              <a:rPr lang="zh-CN" altLang="en-US" sz="1600" b="1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个重要信号</a:t>
            </a:r>
            <a:endParaRPr lang="zh-CN" altLang="en-US" sz="1600" b="1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7615" y="5715"/>
            <a:ext cx="7890510" cy="608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成熟的市场必须有大量稳定资金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入市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5565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70" y="959485"/>
            <a:ext cx="2367915" cy="51708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055" y="977265"/>
            <a:ext cx="2534285" cy="2260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055" y="3467100"/>
            <a:ext cx="5003800" cy="31369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87680" y="825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养老金持仓走中长线路线，主抓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</a:rPr>
              <a:t>绩优股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30" y="1141095"/>
            <a:ext cx="10425430" cy="4576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07615" y="5715"/>
            <a:ext cx="7890510" cy="608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微盘股调整，高标下杀，资金重新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轮动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5565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" y="871855"/>
            <a:ext cx="6045835" cy="47066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815" y="742950"/>
            <a:ext cx="5681980" cy="21888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295" y="3060700"/>
            <a:ext cx="5905500" cy="24644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88080" y="5777230"/>
            <a:ext cx="6067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纯游资炒作的小票，大起大落，不利于市场的</a:t>
            </a:r>
            <a:r>
              <a:rPr lang="zh-CN" altLang="en-US"/>
              <a:t>稳定性</a:t>
            </a:r>
            <a:endParaRPr lang="zh-CN" altLang="en-US"/>
          </a:p>
          <a:p>
            <a:r>
              <a:rPr lang="zh-CN" altLang="en-US"/>
              <a:t>散户做这样的类型更容易出现大幅度</a:t>
            </a:r>
            <a:r>
              <a:rPr lang="zh-CN" altLang="en-US"/>
              <a:t>亏损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8685" y="0"/>
            <a:ext cx="68694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每一轮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点伴随风格，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资金切换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5565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2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pPr algn="ctr">
              <a:buClrTx/>
              <a:buSzTx/>
              <a:buFontTx/>
            </a:pP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768350"/>
            <a:ext cx="11186160" cy="5810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经得起大风大浪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0" y="263302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lumMod val="50000"/>
                  <a:lumOff val="50000"/>
                  <a:alpha val="80000"/>
                </a:schemeClr>
              </a:gs>
              <a:gs pos="0">
                <a:schemeClr val="accent1">
                  <a:lumMod val="50000"/>
                  <a:lumOff val="50000"/>
                  <a:alpha val="10000"/>
                </a:schemeClr>
              </a:gs>
            </a:gsLst>
            <a:lin ang="0" scaled="1"/>
            <a:tileRect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3"/>
          <p:cNvSpPr/>
          <p:nvPr>
            <p:custDataLst>
              <p:tags r:id="rId3"/>
            </p:custDataLst>
          </p:nvPr>
        </p:nvSpPr>
        <p:spPr>
          <a:xfrm>
            <a:off x="0" y="2951798"/>
            <a:ext cx="12192000" cy="2785164"/>
          </a:xfrm>
          <a:custGeom>
            <a:avLst/>
            <a:gdLst>
              <a:gd name="connsiteX0" fmla="*/ 12157881 w 12157880"/>
              <a:gd name="connsiteY0" fmla="*/ 0 h 3034262"/>
              <a:gd name="connsiteX1" fmla="*/ 0 w 12157880"/>
              <a:gd name="connsiteY1" fmla="*/ 2361219 h 3034262"/>
              <a:gd name="connsiteX2" fmla="*/ 0 w 12157880"/>
              <a:gd name="connsiteY2" fmla="*/ 3034263 h 3034262"/>
              <a:gd name="connsiteX3" fmla="*/ 12154696 w 12157880"/>
              <a:gd name="connsiteY3" fmla="*/ 3034263 h 3034262"/>
              <a:gd name="connsiteX4" fmla="*/ 12157881 w 12157880"/>
              <a:gd name="connsiteY4" fmla="*/ 0 h 303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7880" h="3034262">
                <a:moveTo>
                  <a:pt x="12157881" y="0"/>
                </a:moveTo>
                <a:cubicBezTo>
                  <a:pt x="7303145" y="2609769"/>
                  <a:pt x="0" y="2361219"/>
                  <a:pt x="0" y="2361219"/>
                </a:cubicBezTo>
                <a:lnTo>
                  <a:pt x="0" y="3034263"/>
                </a:lnTo>
                <a:lnTo>
                  <a:pt x="12154696" y="3034263"/>
                </a:lnTo>
                <a:lnTo>
                  <a:pt x="12157881" y="0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</a:gradFill>
          <a:ln w="22746" cap="flat">
            <a:noFill/>
            <a:prstDash val="solid"/>
            <a:miter/>
          </a:ln>
        </p:spPr>
        <p:txBody>
          <a:bodyPr rtlCol="0" anchor="ctr"/>
          <a:p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V="1">
            <a:off x="1080135" y="2850198"/>
            <a:ext cx="0" cy="1869386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1270635" y="2641600"/>
            <a:ext cx="1774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市场的</a:t>
            </a:r>
            <a:r>
              <a:rPr lang="zh-CN" altLang="en-US" b="1" dirty="0">
                <a:solidFill>
                  <a:schemeClr val="tx1"/>
                </a:solidFill>
              </a:rPr>
              <a:t>巨大波动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1270635" y="3297555"/>
            <a:ext cx="2015490" cy="1421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每轮牛市都会有巨大的波动幅度，伴随心态的变化，需坚强的意志以牛市思维来克服短暂</a:t>
            </a:r>
            <a:r>
              <a:rPr lang="zh-CN" altLang="en-US" sz="1400" b="1" dirty="0">
                <a:solidFill>
                  <a:schemeClr val="tx1"/>
                </a:solidFill>
              </a:rPr>
              <a:t>情绪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4525645" y="1897380"/>
            <a:ext cx="1621790" cy="375920"/>
          </a:xfrm>
          <a:prstGeom prst="roundRect">
            <a:avLst/>
          </a:prstGeom>
          <a:gradFill flip="none" rotWithShape="1">
            <a:gsLst>
              <a:gs pos="11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大浪淘沙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V="1">
            <a:off x="4321175" y="2132648"/>
            <a:ext cx="0" cy="2391464"/>
          </a:xfrm>
          <a:prstGeom prst="line">
            <a:avLst/>
          </a:prstGeom>
          <a:ln w="12700">
            <a:gradFill>
              <a:gsLst>
                <a:gs pos="68000">
                  <a:schemeClr val="accent2">
                    <a:alpha val="50000"/>
                  </a:schemeClr>
                </a:gs>
                <a:gs pos="1600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4538345" y="2641600"/>
            <a:ext cx="2524125" cy="17773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牛市非所有股票的牛市，目前的体量巨大，加之新国九条的颁布，优胜劣汰做大做强才是最优</a:t>
            </a:r>
            <a:r>
              <a:rPr lang="zh-CN" altLang="en-US" sz="1400" b="1" dirty="0">
                <a:solidFill>
                  <a:schemeClr val="tx1"/>
                </a:solidFill>
              </a:rPr>
              <a:t>选择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flipV="1">
            <a:off x="7575550" y="1310323"/>
            <a:ext cx="0" cy="2851150"/>
          </a:xfrm>
          <a:prstGeom prst="line">
            <a:avLst/>
          </a:prstGeom>
          <a:ln w="12700">
            <a:gradFill>
              <a:gsLst>
                <a:gs pos="68000">
                  <a:schemeClr val="accent1">
                    <a:alpha val="50000"/>
                  </a:schemeClr>
                </a:gs>
                <a:gs pos="16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0"/>
          <p:cNvSpPr/>
          <p:nvPr>
            <p:custDataLst>
              <p:tags r:id="rId11"/>
            </p:custDataLst>
          </p:nvPr>
        </p:nvSpPr>
        <p:spPr>
          <a:xfrm>
            <a:off x="7790815" y="1122045"/>
            <a:ext cx="2917190" cy="375920"/>
          </a:xfrm>
          <a:prstGeom prst="roundRect">
            <a:avLst/>
          </a:prstGeom>
          <a:gradFill flip="none" rotWithShape="1">
            <a:gsLst>
              <a:gs pos="11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做自己认知内的</a:t>
            </a:r>
            <a:r>
              <a:rPr lang="zh-CN" altLang="en-US" b="1" dirty="0">
                <a:solidFill>
                  <a:schemeClr val="tx1"/>
                </a:solidFill>
              </a:rPr>
              <a:t>部分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790815" y="1559560"/>
            <a:ext cx="3516630" cy="1737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做妖股，打板</a:t>
            </a:r>
            <a:r>
              <a:rPr lang="en-US" altLang="zh-CN" sz="1400" b="1" dirty="0">
                <a:solidFill>
                  <a:schemeClr val="tx1"/>
                </a:solidFill>
              </a:rPr>
              <a:t>20cm</a:t>
            </a:r>
            <a:r>
              <a:rPr lang="zh-CN" altLang="en-US" sz="1400" b="1" dirty="0">
                <a:solidFill>
                  <a:schemeClr val="tx1"/>
                </a:solidFill>
              </a:rPr>
              <a:t>，</a:t>
            </a:r>
            <a:r>
              <a:rPr lang="en-US" altLang="zh-CN" sz="1400" b="1" dirty="0">
                <a:solidFill>
                  <a:schemeClr val="tx1"/>
                </a:solidFill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</a:rPr>
              <a:t>本身就不属于普通股民的操作认知，做自己能做的部分，做业绩好的，能达到账户稳健增值</a:t>
            </a:r>
            <a:r>
              <a:rPr lang="zh-CN" altLang="en-US" sz="1400" b="1" dirty="0">
                <a:solidFill>
                  <a:schemeClr val="tx1"/>
                </a:solidFill>
              </a:rPr>
              <a:t>即可。</a:t>
            </a:r>
            <a:endParaRPr lang="zh-CN" altLang="en-US" sz="1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tx1"/>
                </a:solidFill>
              </a:rPr>
              <a:t>另外做好仓位配置是非常</a:t>
            </a:r>
            <a:r>
              <a:rPr lang="zh-CN" altLang="en-US" sz="1400" b="1" dirty="0">
                <a:solidFill>
                  <a:schemeClr val="tx1"/>
                </a:solidFill>
              </a:rPr>
              <a:t>关键！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目前市场的两种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</a:rPr>
              <a:t>心态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</a:endParaRPr>
          </a:p>
        </p:txBody>
      </p:sp>
      <p:sp>
        <p:nvSpPr>
          <p:cNvPr id="11" name="直角三角形 10"/>
          <p:cNvSpPr/>
          <p:nvPr>
            <p:custDataLst>
              <p:tags r:id="rId2"/>
            </p:custDataLst>
          </p:nvPr>
        </p:nvSpPr>
        <p:spPr>
          <a:xfrm flipH="1" flipV="1">
            <a:off x="694373" y="1895158"/>
            <a:ext cx="190840" cy="240121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: 圆角 7"/>
          <p:cNvSpPr/>
          <p:nvPr>
            <p:custDataLst>
              <p:tags r:id="rId3"/>
            </p:custDataLst>
          </p:nvPr>
        </p:nvSpPr>
        <p:spPr>
          <a:xfrm>
            <a:off x="851853" y="166846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短线操作在缓冲期阶段可能需要更多的技术，除了前期阶段的胆量，技术是至关重要的，如果会把握短线节奏和盘感的用户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可以继续按照短线模式操作，切记追涨杀跌，寻找低吸高抛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节奏。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主题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资金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至关重要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13" name="矩形: 单圆角 12"/>
          <p:cNvSpPr/>
          <p:nvPr>
            <p:custDataLst>
              <p:tags r:id="rId4"/>
            </p:custDataLst>
          </p:nvPr>
        </p:nvSpPr>
        <p:spPr>
          <a:xfrm>
            <a:off x="694373" y="1125538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短线操作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者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6" name="直角三角形 5"/>
          <p:cNvSpPr/>
          <p:nvPr>
            <p:custDataLst>
              <p:tags r:id="rId5"/>
            </p:custDataLst>
          </p:nvPr>
        </p:nvSpPr>
        <p:spPr>
          <a:xfrm flipH="1" flipV="1">
            <a:off x="6387783" y="1884363"/>
            <a:ext cx="190840" cy="24012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6"/>
            </p:custDataLst>
          </p:nvPr>
        </p:nvSpPr>
        <p:spPr>
          <a:xfrm>
            <a:off x="6545263" y="165830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无太多时间看盘，想以逸待劳，只需要把握低点参与以及分批建仓和耐心持股即可，当然比较重要的是把握公司基本面情况不出问题，以耐心资本持股，选对的企业，低吸降低成本，耐心持股，也能在市场启动后获取超额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利润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选基本面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低吸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+</a:t>
            </a:r>
            <a:r>
              <a:rPr lang="zh-CN" altLang="en-US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耐心</a:t>
            </a:r>
            <a:r>
              <a:rPr lang="en-US" altLang="zh-CN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sym typeface="+mn-ea"/>
              </a:rPr>
              <a:t> 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至关重要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9" name="矩形: 单圆角 8"/>
          <p:cNvSpPr/>
          <p:nvPr>
            <p:custDataLst>
              <p:tags r:id="rId7"/>
            </p:custDataLst>
          </p:nvPr>
        </p:nvSpPr>
        <p:spPr>
          <a:xfrm>
            <a:off x="6387783" y="1114743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中长线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操作者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2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2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2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2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8903]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861_1*l_h_i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1,&quot;transparency&quot;:0.3499999940395355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UNIT_SUBTYPE" val="a"/>
  <p:tag name="KSO_WM_UNIT_PRESET_TEXT_INDEX" val="0"/>
  <p:tag name="KSO_WM_UNIT_PRESET_TEXT_LEN" val="0"/>
  <p:tag name="KSO_WM_UNIT_NOCLEAR" val="0"/>
  <p:tag name="KSO_WM_UNIT_VALUE" val="1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861_1*l_h_f*1_1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61_1*l_h_i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gradient&quot;:[{&quot;brightness&quot;:0,&quot;colorType&quot;:1,&quot;foreColorIndex&quot;:5,&quot;pos&quot;:1,&quot;transparency&quot;:1},{&quot;brightness&quot;:0,&quot;colorType&quot;:1,&quot;foreColorIndex&quot;:5,&quot;pos&quot;:1,&quot;transparency&quot;:0},{&quot;brightness&quot;:0.800000011920929,&quot;colorType&quot;:1,&quot;foreColorIndex&quot;:5,&quot;pos&quot;:0,&quot;transparency&quot;:0.8999999761581421}],&quot;type&quot;:3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1,&quot;transparency&quot;:0.3499999940395355}],&quot;type&quot;:2},&quot;shadow&quot;:{&quot;brightness&quot;:-0.25,&quot;colorType&quot;:1,&quot;foreColorIndex&quot;:5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31861_1*l_h_i*1_1_4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861_1*l_h_i*1_1_3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4"/>
  <p:tag name="KSO_WM_UNIT_PRESET_TEXT" val="添加标题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899999976158142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28.xml><?xml version="1.0" encoding="utf-8"?>
<p:tagLst xmlns:p="http://schemas.openxmlformats.org/presentationml/2006/main">
  <p:tag name="KSO_WM_UNIT_SUBTYPE" val="a"/>
  <p:tag name="KSO_WM_UNIT_PRESET_TEXT_INDEX" val="0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861_1*l_h_f*1_2_1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133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&#10;"/>
  <p:tag name="KSO_WM_UNIT_TEXT_FILL_FORE_SCHEMECOLOR_INDEX" val="1"/>
  <p:tag name="KSO_WM_UNIT_TEXT_FILL_TYPE" val="1"/>
  <p:tag name="KSO_WM_UNIT_TEXT_TYPE" val="1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31861_1*l_h_i*1_2_4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861_1*l_h_i*1_2_3"/>
  <p:tag name="KSO_WM_TEMPLATE_CATEGORY" val="diagram"/>
  <p:tag name="KSO_WM_TEMPLATE_INDEX" val="2023186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2"/>
  <p:tag name="KSO_WM_DIAGRAM_VIRTUALLY_FRAME" val="{&quot;height&quot;:356.15000000000003,&quot;left&quot;:59.65003937007877,&quot;top&quot;:91.97503937007875,&quot;width&quot;:840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3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3868]}"/>
</p:tagLst>
</file>

<file path=ppt/tags/tag132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33.xml><?xml version="1.0" encoding="utf-8"?>
<p:tagLst xmlns:p="http://schemas.openxmlformats.org/presentationml/2006/main">
  <p:tag name="KSO_WM_SPECIAL_SOURCE" val="bdnull"/>
  <p:tag name="RESOURCE_RECORD_KEY" val="{&quot;70&quot;:[3322475,3312140]}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5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70&quot;:[3312563,3314338,3312530,3314312,3324109,3324630,3318477,3315857,3320071,3314290,3323785,3316230,3327011,3317789,3330155,3312140,3328082,3322475,3314398,3321989,3312419,3312345,3319356,3318903,3332761,3321502,3323868]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PECIAL_SOURCE" val="bdnull"/>
  <p:tag name="resource_record_key" val="{&quot;70&quot;:[3332761]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SPECIAL_SOURCE" val="bdnull"/>
  <p:tag name="RESOURCE_RECORD_KEY" val="{&quot;70&quot;:[3322475]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SPECIAL_SOURCE" val="bdnull"/>
  <p:tag name="resource_record_key" val="{&quot;70&quot;:[3332761]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SPECIAL_SOURCE" val="bdnull"/>
  <p:tag name="resource_record_key" val="{&quot;70&quot;:[3332761]}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1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5,&quot;colorType&quot;:1,&quot;foreColorIndex&quot;:5,&quot;pos&quot;:1,&quot;transparency&quot;:0.20000000298023224},{&quot;brightness&quot;:0.5,&quot;colorType&quot;:1,&quot;foreColorIndex&quot;:5,&quot;pos&quot;:0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i*1_2"/>
  <p:tag name="KSO_WM_TEMPLATE_CATEGORY" val="diagram"/>
  <p:tag name="KSO_WM_TEMPLATE_INDEX" val="20236935"/>
  <p:tag name="KSO_WM_UNIT_LAYERLEVEL" val="1_1"/>
  <p:tag name="KSO_WM_TAG_VERSION" val="3.0"/>
  <p:tag name="KSO_WM_BEAUTIFY_FLAG" val="#wm#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gradient&quot;:[{&quot;brightness&quot;:0.4000000059604645,&quot;colorType&quot;:1,&quot;foreColorIndex&quot;:5,&quot;pos&quot;:0.30000001192092896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6935_1*m_h_i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VIRTUALLY_FRAME" val="{&quot;height&quot;:406.0899353027344,&quot;left&quot;:0,&quot;top&quot;:66.98219770296355,&quot;width&quot;:960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1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1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2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2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6800000071525574,&quot;transparency&quot;:0.5},{&quot;brightness&quot;:0,&quot;colorType&quot;:1,&quot;foreColorIndex&quot;:5,&quot;pos&quot;:0.1599999964237213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i*1_3_2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DIAGRAM_GROUP_CODE" val="m1-1"/>
  <p:tag name="KSO_WM_UNIT_SUBTYPE" val="nb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UNIT_FILL_TYPE" val="3"/>
  <p:tag name="KSO_WM_DIAGRAM_MAX_ITEMCNT" val="5"/>
  <p:tag name="KSO_WM_DIAGRAM_MIN_ITEMCNT" val="3"/>
  <p:tag name="KSO_WM_DIAGRAM_COLOR_MATCH_VALUE" val="{&quot;shape&quot;:{&quot;fill&quot;:{&quot;gradient&quot;:[{&quot;brightness&quot;:0.4000000059604645,&quot;colorType&quot;:1,&quot;foreColorIndex&quot;:5,&quot;pos&quot;:0.10999999940395355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DIAGRAM_VIRTUALLY_FRAME" val="{&quot;height&quot;:406.0899353027344,&quot;left&quot;:0,&quot;top&quot;:66.98219770296355,&quot;width&quot;:960}"/>
  <p:tag name="KSO_WM_UNIT_HIGHLIGHT" val="0"/>
  <p:tag name="KSO_WM_UNIT_COMPATIBLE" val="0"/>
  <p:tag name="KSO_WM_UNIT_DIAGRAM_ISNUMVISUAL" val="0"/>
  <p:tag name="KSO_WM_UNIT_DIAGRAM_ISREFERUNIT" val="0"/>
  <p:tag name="KSO_WM_UNIT_ID" val="diagram20236935_1*m_h_f*1_3_1"/>
  <p:tag name="KSO_WM_TEMPLATE_CATEGORY" val="diagram"/>
  <p:tag name="KSO_WM_TEMPLATE_INDEX" val="20236935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输入正文，文字是您思想的提炼。"/>
  <p:tag name="KSO_WM_UNIT_TEXT_FILL_FORE_SCHEMECOLOR_INDEX" val="1"/>
  <p:tag name="KSO_WM_UNIT_TEXT_FILL_TYPE" val="1"/>
  <p:tag name="KSO_WM_DIAGRAM_MAX_ITEMCNT" val="5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8082]}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1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3868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6_2*l_h_a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6_2*l_h_f*1_1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76_2*l_h_a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76_2*l_h_f*1_2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3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76_2*l_h_a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76_2*l_h_f*1_3_1"/>
  <p:tag name="KSO_WM_TEMPLATE_CATEGORY" val="diagram"/>
  <p:tag name="KSO_WM_TEMPLATE_INDEX" val="20231976"/>
  <p:tag name="KSO_WM_UNIT_LAYERLEVEL" val="1_1_1"/>
  <p:tag name="KSO_WM_TAG_VERSION" val="3.0"/>
  <p:tag name="KSO_WM_BEAUTIFY_FLAG" val="#wm#"/>
  <p:tag name="KSO_WM_DIAGRAM_GROUP_CODE" val="l1-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TYPE" val="1"/>
  <p:tag name="KSO_WM_UNIT_PRESET_TEXT" val="单击此处输入(你的)智能图形项正文，文字是您思想的提炼，请尽量言简意赅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1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2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2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976_2*l_h_i*1_3_1"/>
  <p:tag name="KSO_WM_TEMPLATE_CATEGORY" val="diagram"/>
  <p:tag name="KSO_WM_TEMPLATE_INDEX" val="20231976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25000000000006,&quot;left&quot;:54.42503937007874,&quot;top&quot;:76.42503937007874,&quot;width&quot;:851.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FORE_SCHEMECOLOR_INDEX" val="14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502]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938_2*m_h_i*1_3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7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0938_2*m_h_a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8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0938_2*m_h_i*1_2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8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81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.09000000357627869,&quot;colorType&quot;:1,&quot;foreColorIndex&quot;:5,&quot;pos&quot;:0.5799999833106995,&quot;transparency&quot;:0},{&quot;brightness&quot;:0.6000000238418579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0938_2*m_h_a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82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8,&quot;pos&quot;:0.30000001192092896,&quot;transparency&quot;:0},{&quot;brightness&quot;:0.6000000238418579,&quot;colorType&quot;:1,&quot;foreColorIndex&quot;:8,&quot;pos&quot;:0.860000014305114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0938_2*m_h_a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9,10,9,10,9,10]}"/>
</p:tagLst>
</file>

<file path=ppt/tags/tag83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.800000011920929,&quot;colorType&quot;:1,&quot;foreColorIndex&quot;:5,&quot;transparency&quot;:0.4499999880790710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938_2*m_h_i*1_1_2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FILL_TYPE" val="1"/>
  <p:tag name="KSO_WM_UNIT_FILL_FORE_SCHEMECOLOR_INDEX" val="5"/>
  <p:tag name="KSO_WM_UNIT_FILL_FORE_SCHEMECOLOR_INDEX_BRIGHTNESS" val="0.8"/>
  <p:tag name="KSO_WM_DIAGRAM_USE_COLOR_VALUE" val="{&quot;color_scheme&quot;:1,&quot;color_type&quot;:1,&quot;theme_color_indexes&quot;:[9,10,9,10,9,10]}"/>
</p:tagLst>
</file>

<file path=ppt/tags/tag84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8_2*m_h_f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5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VALUE" val="8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8_2*m_h_f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6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8_2*m_h_f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UNIT_PRESET_TEXT" val="单击此处输入你的智能图形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87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0938_2*m_h_i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88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0938_2*m_h_i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89.xml><?xml version="1.0" encoding="utf-8"?>
<p:tagLst xmlns:p="http://schemas.openxmlformats.org/presentationml/2006/main"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2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0938_2*m_h_i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USE_COLOR_VALUE" val="{&quot;color_scheme&quot;:1,&quot;color_type&quot;:1,&quot;theme_color_indexes&quot;:[9,10,9,10,9,10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1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7*48"/>
  <p:tag name="KSO_WM_UNIT_TYPE" val="m_h_x"/>
  <p:tag name="KSO_WM_UNIT_INDEX" val="1_1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2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2*48"/>
  <p:tag name="KSO_WM_UNIT_TYPE" val="m_h_x"/>
  <p:tag name="KSO_WM_UNIT_INDEX" val="1_2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8_2*m_h_x*1_3_1"/>
  <p:tag name="KSO_WM_TEMPLATE_CATEGORY" val="diagram"/>
  <p:tag name="KSO_WM_TEMPLATE_INDEX" val="2023093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UNIT_VALUE" val="45*48"/>
  <p:tag name="KSO_WM_UNIT_TYPE" val="m_h_x"/>
  <p:tag name="KSO_WM_UNIT_INDEX" val="1_3_1"/>
  <p:tag name="KSO_WM_DIAGRAM_MAX_ITEMCNT" val="6"/>
  <p:tag name="KSO_WM_DIAGRAM_MIN_ITEMCNT" val="2"/>
  <p:tag name="KSO_WM_DIAGRAM_VIRTUALLY_FRAME" val="{&quot;height&quot;:350.9500122070313,&quot;left&quot;:119.22501220703126,&quot;top&quot;:94.5500332665631,&quot;width&quot;:721.5999755859375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9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345]}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2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2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07,&quot;left&quot;:54.80003326656315,&quot;top&quot;:75.52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2021</Words>
  <Application>WPS 演示</Application>
  <PresentationFormat>宽屏</PresentationFormat>
  <Paragraphs>146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印品朗黑体</vt:lpstr>
      <vt:lpstr>方正大标宋简体</vt:lpstr>
      <vt:lpstr>Arial</vt:lpstr>
      <vt:lpstr>方正宝黑体 简 Medium</vt:lpstr>
      <vt:lpstr>文道潮黑体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343</cp:revision>
  <dcterms:created xsi:type="dcterms:W3CDTF">2022-12-31T05:43:00Z</dcterms:created>
  <dcterms:modified xsi:type="dcterms:W3CDTF">2024-12-17T08:35:29Z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A09AB00874FB4EF1AA17CC19514B6D68_13</vt:lpwstr>
  </property>
</Properties>
</file>