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12" r:id="rId10"/>
    <p:sldId id="4302" r:id="rId11"/>
    <p:sldId id="4311" r:id="rId12"/>
    <p:sldId id="4229" r:id="rId13"/>
    <p:sldId id="4314" r:id="rId14"/>
    <p:sldId id="4277" r:id="rId15"/>
    <p:sldId id="4313" r:id="rId16"/>
    <p:sldId id="4183" r:id="rId17"/>
    <p:sldId id="4209" r:id="rId18"/>
    <p:sldId id="4184" r:id="rId19"/>
    <p:sldId id="4315" r:id="rId20"/>
    <p:sldId id="4316" r:id="rId21"/>
    <p:sldId id="4317" r:id="rId22"/>
    <p:sldId id="4241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4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0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883920"/>
            <a:ext cx="5384800" cy="5006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765" y="1042035"/>
            <a:ext cx="4083050" cy="3642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150" y="2245360"/>
            <a:ext cx="3505200" cy="38182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大消费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" y="854710"/>
            <a:ext cx="4352925" cy="3743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854710"/>
            <a:ext cx="6489700" cy="3945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455" y="3060065"/>
            <a:ext cx="4232275" cy="33978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航天（补涨类）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896620"/>
            <a:ext cx="4855845" cy="4804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365" y="1567815"/>
            <a:ext cx="4241165" cy="3461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235" y="2663190"/>
            <a:ext cx="4083685" cy="34023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月中分化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2025.12.18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660467265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短期市场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预留仓位低吸布局）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05190" y="1952625"/>
            <a:ext cx="33807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315F3"/>
                </a:solidFill>
              </a:rPr>
              <a:t>指数控盘大背景：</a:t>
            </a:r>
            <a:endParaRPr lang="en-US" altLang="zh-CN" sz="2000">
              <a:solidFill>
                <a:srgbClr val="F315F3"/>
              </a:solidFill>
            </a:endParaRPr>
          </a:p>
          <a:p>
            <a:r>
              <a:rPr lang="en-US" altLang="zh-CN" sz="2000"/>
              <a:t>1.</a:t>
            </a:r>
            <a:r>
              <a:rPr lang="zh-CN" altLang="en-US" sz="2000"/>
              <a:t>市场基本趋势为</a:t>
            </a:r>
            <a:r>
              <a:rPr lang="zh-CN" altLang="en-US" sz="2000">
                <a:solidFill>
                  <a:srgbClr val="0029DA"/>
                </a:solidFill>
              </a:rPr>
              <a:t>震荡</a:t>
            </a:r>
            <a:endParaRPr lang="zh-CN" altLang="en-US" sz="2000"/>
          </a:p>
          <a:p>
            <a:r>
              <a:rPr lang="en-US" altLang="zh-CN" sz="2000"/>
              <a:t>2.</a:t>
            </a:r>
            <a:r>
              <a:rPr lang="zh-CN" altLang="en-US" sz="2000"/>
              <a:t>捕捞季节波段</a:t>
            </a:r>
            <a:r>
              <a:rPr lang="zh-CN" altLang="en-US" sz="2000">
                <a:solidFill>
                  <a:srgbClr val="0029DA"/>
                </a:solidFill>
              </a:rPr>
              <a:t>死叉末期</a:t>
            </a:r>
            <a:endParaRPr lang="zh-CN" altLang="en-US" sz="2000"/>
          </a:p>
          <a:p>
            <a:r>
              <a:rPr lang="en-US" altLang="zh-CN" sz="2000"/>
              <a:t>3.</a:t>
            </a:r>
            <a:r>
              <a:rPr lang="zh-CN" altLang="en-US" sz="2000"/>
              <a:t>涨跌难持续，</a:t>
            </a:r>
            <a:r>
              <a:rPr lang="zh-CN" altLang="en-US" sz="2000">
                <a:solidFill>
                  <a:srgbClr val="FF0000"/>
                </a:solidFill>
              </a:rPr>
              <a:t>买阴卖阳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en-US" altLang="zh-CN" sz="2000"/>
              <a:t>4.</a:t>
            </a:r>
            <a:r>
              <a:rPr lang="zh-CN" altLang="en-US" sz="2000">
                <a:solidFill>
                  <a:srgbClr val="FF0000"/>
                </a:solidFill>
              </a:rPr>
              <a:t>急跌是机会</a:t>
            </a:r>
            <a:r>
              <a:rPr lang="zh-CN" altLang="en-US" sz="2000"/>
              <a:t>（指数</a:t>
            </a:r>
            <a:r>
              <a:rPr lang="en-US" altLang="zh-CN" sz="2000"/>
              <a:t>ETF)</a:t>
            </a:r>
            <a:endParaRPr lang="en-US" altLang="zh-CN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" y="1029970"/>
            <a:ext cx="8143240" cy="5403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今日看点：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分死叉回落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0510" y="994410"/>
            <a:ext cx="5958840" cy="3537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55394" t="5651" r="306" b="6913"/>
          <a:stretch>
            <a:fillRect/>
          </a:stretch>
        </p:blipFill>
        <p:spPr>
          <a:xfrm>
            <a:off x="6347460" y="994410"/>
            <a:ext cx="4123690" cy="4520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370330" y="4964430"/>
            <a:ext cx="2017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收缩仓位：</a:t>
            </a:r>
            <a:endParaRPr lang="en-US" altLang="en-US">
              <a:solidFill>
                <a:srgbClr val="FF0000"/>
              </a:solidFill>
            </a:endParaRPr>
          </a:p>
          <a:p>
            <a:r>
              <a:rPr lang="en-US" altLang="en-US"/>
              <a:t>①</a:t>
            </a:r>
            <a:r>
              <a:rPr lang="zh-CN" altLang="en-US"/>
              <a:t>日线控盘降低</a:t>
            </a:r>
            <a:endParaRPr lang="zh-CN" altLang="en-US"/>
          </a:p>
          <a:p>
            <a:r>
              <a:rPr lang="en-US" altLang="en-US"/>
              <a:t>②</a:t>
            </a:r>
            <a:r>
              <a:rPr lang="zh-CN" altLang="en-US"/>
              <a:t>周线死叉</a:t>
            </a:r>
            <a:endParaRPr lang="zh-CN" altLang="en-US"/>
          </a:p>
          <a:p>
            <a:r>
              <a:rPr lang="en-US" altLang="en-US"/>
              <a:t>③</a:t>
            </a:r>
            <a:r>
              <a:rPr lang="zh-CN" altLang="en-US"/>
              <a:t>筹码松动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06115" y="2771775"/>
            <a:ext cx="3248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周一周二（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分死叉调整）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周三周四（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分金叉反弹）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周五（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分死叉调整）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题材（轮动）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80785" y="5085715"/>
            <a:ext cx="333946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①权重轮动</a:t>
            </a:r>
            <a:endParaRPr lang="zh-CN" altLang="en-US">
              <a:highlight>
                <a:srgbClr val="FFFF00"/>
              </a:highlight>
            </a:endParaRPr>
          </a:p>
          <a:p>
            <a:pPr algn="l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②热点（航天、消费）</a:t>
            </a:r>
            <a:endParaRPr lang="zh-CN" altLang="en-US">
              <a:highlight>
                <a:srgbClr val="FFFF00"/>
              </a:highlight>
            </a:endParaRPr>
          </a:p>
          <a:p>
            <a:pPr algn="l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③控盘</a:t>
            </a:r>
            <a:r>
              <a:rPr lang="en-US" altLang="zh-CN">
                <a:highlight>
                  <a:srgbClr val="FFFF00"/>
                </a:highlight>
              </a:rPr>
              <a:t>130</a:t>
            </a:r>
            <a:r>
              <a:rPr lang="zh-CN" altLang="en-US">
                <a:highlight>
                  <a:srgbClr val="FFFF00"/>
                </a:highlight>
              </a:rPr>
              <a:t>个股独立行情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4982" r="19122"/>
          <a:stretch>
            <a:fillRect/>
          </a:stretch>
        </p:blipFill>
        <p:spPr>
          <a:xfrm>
            <a:off x="142240" y="1159510"/>
            <a:ext cx="4775200" cy="2216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6461"/>
          <a:stretch>
            <a:fillRect/>
          </a:stretch>
        </p:blipFill>
        <p:spPr>
          <a:xfrm>
            <a:off x="142240" y="3554730"/>
            <a:ext cx="4737735" cy="1917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1606"/>
          <a:stretch>
            <a:fillRect/>
          </a:stretch>
        </p:blipFill>
        <p:spPr>
          <a:xfrm>
            <a:off x="5480050" y="1159510"/>
            <a:ext cx="4476750" cy="38157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急跌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951865"/>
            <a:ext cx="4613910" cy="4954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2"/>
          <a:srcRect r="27156"/>
          <a:stretch>
            <a:fillRect/>
          </a:stretch>
        </p:blipFill>
        <p:spPr>
          <a:xfrm>
            <a:off x="3078480" y="1289050"/>
            <a:ext cx="5586095" cy="3937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600440" y="1165860"/>
            <a:ext cx="3517265" cy="4005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49858"/>
          <a:stretch>
            <a:fillRect/>
          </a:stretch>
        </p:blipFill>
        <p:spPr>
          <a:xfrm>
            <a:off x="10130155" y="3511550"/>
            <a:ext cx="1987550" cy="1263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892425" y="5568950"/>
            <a:ext cx="62312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600">
              <a:highlight>
                <a:srgbClr val="FFFF00"/>
              </a:highlight>
            </a:endParaRPr>
          </a:p>
          <a:p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/>
          <p:nvPr/>
        </p:nvPicPr>
        <p:blipFill>
          <a:blip r:embed="rId5"/>
          <a:srcRect b="2228"/>
          <a:stretch>
            <a:fillRect/>
          </a:stretch>
        </p:blipFill>
        <p:spPr>
          <a:xfrm>
            <a:off x="9123680" y="5325745"/>
            <a:ext cx="2663825" cy="9753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WPS 演示</Application>
  <PresentationFormat>宽屏</PresentationFormat>
  <Paragraphs>121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1109</cp:revision>
  <dcterms:created xsi:type="dcterms:W3CDTF">2019-06-19T02:08:00Z</dcterms:created>
  <dcterms:modified xsi:type="dcterms:W3CDTF">2025-12-18T09:32:58Z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