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501" r:id="rId6"/>
    <p:sldId id="1691" r:id="rId8"/>
    <p:sldId id="1613" r:id="rId9"/>
    <p:sldId id="1639" r:id="rId10"/>
    <p:sldId id="607" r:id="rId11"/>
    <p:sldId id="1692" r:id="rId12"/>
    <p:sldId id="1616" r:id="rId13"/>
    <p:sldId id="1693" r:id="rId14"/>
    <p:sldId id="1625" r:id="rId15"/>
    <p:sldId id="1660" r:id="rId16"/>
    <p:sldId id="1661" r:id="rId17"/>
    <p:sldId id="1694" r:id="rId18"/>
    <p:sldId id="1662" r:id="rId19"/>
    <p:sldId id="614" r:id="rId20"/>
    <p:sldId id="615" r:id="rId21"/>
    <p:sldId id="635" r:id="rId22"/>
    <p:sldId id="616" r:id="rId23"/>
    <p:sldId id="1695" r:id="rId24"/>
    <p:sldId id="1553" r:id="rId25"/>
    <p:sldId id="1696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12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75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5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8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5.xml"/><Relationship Id="rId6" Type="http://schemas.openxmlformats.org/officeDocument/2006/relationships/image" Target="../media/image38.png"/><Relationship Id="rId5" Type="http://schemas.openxmlformats.org/officeDocument/2006/relationships/tags" Target="../tags/tag64.xml"/><Relationship Id="rId4" Type="http://schemas.openxmlformats.org/officeDocument/2006/relationships/image" Target="../media/image37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70.xml"/><Relationship Id="rId7" Type="http://schemas.openxmlformats.org/officeDocument/2006/relationships/image" Target="../media/image41.png"/><Relationship Id="rId6" Type="http://schemas.openxmlformats.org/officeDocument/2006/relationships/tags" Target="../tags/tag69.xml"/><Relationship Id="rId5" Type="http://schemas.openxmlformats.org/officeDocument/2006/relationships/image" Target="../media/image40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1.xml"/><Relationship Id="rId1" Type="http://schemas.openxmlformats.org/officeDocument/2006/relationships/tags" Target="../tags/tag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3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510" y="139954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稳中求进</a:t>
            </a:r>
            <a:r>
              <a:rPr lang="en-US" alt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 </a:t>
            </a: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迎接新周期②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热点纵览功能展示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6485" y="802640"/>
            <a:ext cx="10394315" cy="5702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8435340" y="1536700"/>
            <a:ext cx="3046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新增【详情】展示</a:t>
            </a:r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400" b="1">
                <a:highlight>
                  <a:srgbClr val="FFFF00"/>
                </a:highlight>
              </a:rPr>
              <a:t>》点击</a:t>
            </a:r>
            <a:r>
              <a:rPr lang="en-US" altLang="zh-CN" sz="1400" b="1">
                <a:highlight>
                  <a:srgbClr val="FFFF00"/>
                </a:highlight>
              </a:rPr>
              <a:t>“</a:t>
            </a:r>
            <a:r>
              <a:rPr lang="zh-CN" altLang="en-US" sz="1400" b="1">
                <a:highlight>
                  <a:srgbClr val="FFFF00"/>
                </a:highlight>
              </a:rPr>
              <a:t>详情</a:t>
            </a:r>
            <a:r>
              <a:rPr lang="en-US" altLang="zh-CN" sz="1400" b="1">
                <a:highlight>
                  <a:srgbClr val="FFFF00"/>
                </a:highlight>
              </a:rPr>
              <a:t>”</a:t>
            </a:r>
            <a:r>
              <a:rPr lang="zh-CN" altLang="en-US" sz="1400" b="1">
                <a:highlight>
                  <a:srgbClr val="FFFF00"/>
                </a:highlight>
              </a:rPr>
              <a:t>查看主题核心逻辑、细分结构、成分股与龙头标注</a:t>
            </a:r>
            <a:endParaRPr lang="zh-CN" altLang="en-US" sz="1400" b="1">
              <a:highlight>
                <a:srgbClr val="FFFF00"/>
              </a:highlight>
            </a:endParaRPr>
          </a:p>
          <a:p>
            <a:r>
              <a:rPr lang="zh-CN" altLang="en-US" sz="1400" b="1">
                <a:highlight>
                  <a:srgbClr val="FFFF00"/>
                </a:highlight>
              </a:rPr>
              <a:t>》支持一键保存长图，高效复盘、便捷分享</a:t>
            </a:r>
            <a:endParaRPr lang="zh-CN" altLang="en-US" sz="14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热点纵览功能展示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798195"/>
            <a:ext cx="10471150" cy="57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435340" y="1536700"/>
            <a:ext cx="3046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highlight>
                  <a:srgbClr val="FFFF00"/>
                </a:highlight>
              </a:rPr>
              <a:t>新增【龙头回溯】展示</a:t>
            </a:r>
            <a:endParaRPr lang="zh-CN" altLang="en-US" sz="1600" b="1">
              <a:highlight>
                <a:srgbClr val="FFFF00"/>
              </a:highlight>
            </a:endParaRPr>
          </a:p>
          <a:p>
            <a:r>
              <a:rPr lang="zh-CN" altLang="en-US" sz="1400" b="1">
                <a:highlight>
                  <a:srgbClr val="FFFF00"/>
                </a:highlight>
              </a:rPr>
              <a:t>》统计区间内龙头复盘，展示个股、标记次数、区间涨幅</a:t>
            </a:r>
            <a:endParaRPr lang="zh-CN" altLang="en-US" sz="1400" b="1">
              <a:highlight>
                <a:srgbClr val="FFFF00"/>
              </a:highlight>
            </a:endParaRPr>
          </a:p>
          <a:p>
            <a:r>
              <a:rPr lang="zh-CN" altLang="en-US" sz="1400" b="1">
                <a:highlight>
                  <a:srgbClr val="FFFF00"/>
                </a:highlight>
              </a:rPr>
              <a:t>》同一龙头等级优先展示标记次数最高个股，聚焦核心标的</a:t>
            </a:r>
            <a:endParaRPr lang="zh-CN" altLang="en-US" sz="1400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龙头回溯，再次启动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275" y="1998980"/>
            <a:ext cx="2655570" cy="10642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40" y="847090"/>
            <a:ext cx="2656205" cy="1069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40" y="2012950"/>
            <a:ext cx="2655570" cy="993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5" y="3102610"/>
            <a:ext cx="6071870" cy="33318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610" y="847090"/>
            <a:ext cx="2996565" cy="345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3705" y="3429000"/>
            <a:ext cx="2798445" cy="3123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97015" y="489966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控盘下降，主力出逃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控盘再起，主力进场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商业航天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1700" y="1618615"/>
            <a:ext cx="4428490" cy="4043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40" y="4032250"/>
            <a:ext cx="4037965" cy="238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40" y="1045845"/>
            <a:ext cx="4037965" cy="2795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439035" y="25158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11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18</a:t>
            </a:r>
            <a:r>
              <a:rPr lang="zh-CN" altLang="en-US" b="1">
                <a:highlight>
                  <a:srgbClr val="FFFF00"/>
                </a:highlight>
              </a:rPr>
              <a:t>号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6430" y="59537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12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10</a:t>
            </a:r>
            <a:r>
              <a:rPr lang="zh-CN" altLang="en-US" b="1">
                <a:highlight>
                  <a:srgbClr val="FFFF00"/>
                </a:highlight>
              </a:rPr>
              <a:t>号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43060" y="3726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12</a:t>
            </a:r>
            <a:r>
              <a:rPr lang="zh-CN" altLang="en-US" b="1">
                <a:highlight>
                  <a:srgbClr val="FFFF00"/>
                </a:highlight>
              </a:rPr>
              <a:t>月</a:t>
            </a:r>
            <a:r>
              <a:rPr lang="en-US" altLang="zh-CN" b="1">
                <a:highlight>
                  <a:srgbClr val="FFFF00"/>
                </a:highlight>
              </a:rPr>
              <a:t>21</a:t>
            </a:r>
            <a:r>
              <a:rPr lang="zh-CN" altLang="en-US" b="1">
                <a:highlight>
                  <a:srgbClr val="FFFF00"/>
                </a:highlight>
              </a:rPr>
              <a:t>号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知识点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主力控盘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055" y="835025"/>
            <a:ext cx="10470515" cy="5671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136650" y="3709035"/>
            <a:ext cx="54959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、无控盘不持久；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、主力控盘降低，流动资金绿，人气低迷</a:t>
            </a:r>
            <a:r>
              <a:rPr lang="en-US" altLang="zh-CN" b="1">
                <a:highlight>
                  <a:srgbClr val="FFFF00"/>
                </a:highlight>
              </a:rPr>
              <a:t>-</a:t>
            </a:r>
            <a:r>
              <a:rPr lang="zh-CN" altLang="en-US" b="1">
                <a:highlight>
                  <a:srgbClr val="FFFF00"/>
                </a:highlight>
              </a:rPr>
              <a:t>降低仓位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。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主力控盘</a:t>
            </a:r>
            <a:r>
              <a:rPr lang="zh-CN" altLang="en-US" b="1">
                <a:highlight>
                  <a:srgbClr val="FFFF00"/>
                </a:highlight>
              </a:rPr>
              <a:t>增加，资金红，底部启动结合乖离率去低吸。</a:t>
            </a:r>
            <a:r>
              <a:rPr lang="en-US" altLang="zh-CN" b="1">
                <a:highlight>
                  <a:srgbClr val="FFFF00"/>
                </a:highlight>
              </a:rPr>
              <a:t>    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主力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业绩情况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120" y="806450"/>
            <a:ext cx="10533380" cy="570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47540" y="3019425"/>
            <a:ext cx="54959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高位调整充分，结合主力控盘增加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加上业绩较好，滚动净利润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基本面判断</a:t>
            </a:r>
            <a:r>
              <a:rPr lang="en-US" altLang="zh-CN" b="1">
                <a:highlight>
                  <a:srgbClr val="FFFF00"/>
                </a:highlight>
              </a:rPr>
              <a:t>    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高位资金出逃，回避风险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995" y="827405"/>
            <a:ext cx="10613390" cy="56546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热点纵览功能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0"/>
            <a:ext cx="1175639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慢牛不变，看好明年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395" y="1218565"/>
            <a:ext cx="4784725" cy="213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" y="3357245"/>
            <a:ext cx="4763135" cy="2712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303010" y="2112645"/>
            <a:ext cx="542036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两大政策，基本一个意思，就是</a:t>
            </a:r>
            <a:r>
              <a:rPr lang="zh-CN" altLang="en-US">
                <a:highlight>
                  <a:srgbClr val="FFFF00"/>
                </a:highlight>
              </a:rPr>
              <a:t>释放流动性的机会</a:t>
            </a:r>
            <a:r>
              <a:rPr lang="zh-CN" altLang="en-US"/>
              <a:t>，今年证券公司的业绩普遍相对好看，这次进一步提升杠杆，等于两融等高盈利工具进一步释放证券公司赚钱能力。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而保险业务风险因子的调整，也是同理，整体两边同时释放的话，中长期来说，每年新年</a:t>
            </a:r>
            <a:r>
              <a:rPr lang="en-US" altLang="zh-CN"/>
              <a:t>1</a:t>
            </a:r>
            <a:r>
              <a:rPr lang="zh-CN" altLang="en-US"/>
              <a:t>万亿或以上的资金入市规模还是有的，这无疑是进一步向市场</a:t>
            </a:r>
            <a:r>
              <a:rPr lang="en-US" altLang="zh-CN"/>
              <a:t>“</a:t>
            </a:r>
            <a:r>
              <a:rPr lang="zh-CN" altLang="en-US"/>
              <a:t>充钱</a:t>
            </a:r>
            <a:r>
              <a:rPr lang="en-US" altLang="zh-CN"/>
              <a:t>”</a:t>
            </a:r>
            <a:r>
              <a:rPr lang="zh-CN" altLang="en-US"/>
              <a:t>，大家可以看到一个点，市场一冷清，就出政策，说明了上面，是非常呵护市场的，</a:t>
            </a:r>
            <a:r>
              <a:rPr lang="en-US" altLang="zh-CN"/>
              <a:t>A</a:t>
            </a:r>
            <a:r>
              <a:rPr lang="zh-CN" altLang="en-US"/>
              <a:t>股慢牛趋势一直未变，今年</a:t>
            </a:r>
            <a:r>
              <a:rPr lang="en-US" altLang="zh-CN"/>
              <a:t>4000</a:t>
            </a:r>
            <a:r>
              <a:rPr lang="zh-CN" altLang="en-US"/>
              <a:t>点目标如期达到，明年继续看齐</a:t>
            </a:r>
            <a:r>
              <a:rPr lang="en-US" altLang="zh-CN"/>
              <a:t>5000</a:t>
            </a:r>
            <a:r>
              <a:rPr lang="zh-CN" altLang="en-US"/>
              <a:t>点或以上，</a:t>
            </a:r>
            <a:r>
              <a:rPr lang="zh-CN" altLang="en-US">
                <a:highlight>
                  <a:srgbClr val="FFFF00"/>
                </a:highlight>
              </a:rPr>
              <a:t>继续延续慢牛趋势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0395" y="6126480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消息来源：财联社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跨年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布局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，逢低吸纳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884680"/>
            <a:ext cx="5862320" cy="3617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097395" y="2561590"/>
            <a:ext cx="46469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简单讲，这种数据现象的背后，可能隐含着部分大资金</a:t>
            </a:r>
            <a:r>
              <a:rPr lang="en-US" altLang="zh-CN"/>
              <a:t> </a:t>
            </a:r>
            <a:r>
              <a:rPr lang="zh-CN" altLang="en-US"/>
              <a:t>也会利用弱市震荡</a:t>
            </a:r>
            <a:r>
              <a:rPr lang="en-US" altLang="zh-CN"/>
              <a:t> </a:t>
            </a:r>
            <a:r>
              <a:rPr lang="zh-CN" altLang="en-US"/>
              <a:t>去积极配置，为明年布局的战略思想。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仓位均衡搭配上，一部分是挣股票的，一部分是挣指数</a:t>
            </a:r>
            <a:r>
              <a:rPr lang="en-US" altLang="zh-CN"/>
              <a:t>ETF</a:t>
            </a:r>
            <a:r>
              <a:rPr lang="zh-CN" altLang="en-US"/>
              <a:t>的。</a:t>
            </a:r>
            <a:r>
              <a:rPr lang="en-US" altLang="zh-CN"/>
              <a:t> </a:t>
            </a:r>
            <a:r>
              <a:rPr lang="zh-CN" altLang="en-US"/>
              <a:t>（若已有策略全自动跟投的朋友，只需专注股票）</a:t>
            </a:r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大局观，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前瞻性，耐心布局！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530" y="980440"/>
            <a:ext cx="5753100" cy="5097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67585" y="6132195"/>
            <a:ext cx="8834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sym typeface="+mn-ea"/>
              </a:rPr>
              <a:t>本来可以从从容容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 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游刃有余的底部低吸，非要明年匆匆忙忙</a:t>
            </a:r>
            <a:r>
              <a:rPr lang="en-US" altLang="zh-CN" b="1">
                <a:highlight>
                  <a:srgbClr val="FFFF00"/>
                </a:highlight>
                <a:sym typeface="+mn-ea"/>
              </a:rPr>
              <a:t>  </a:t>
            </a:r>
            <a:r>
              <a:rPr lang="zh-CN" altLang="en-US" b="1">
                <a:highlight>
                  <a:srgbClr val="FFFF00"/>
                </a:highlight>
                <a:sym typeface="+mn-ea"/>
              </a:rPr>
              <a:t>连滚带爬的加速追高！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115" y="1612265"/>
            <a:ext cx="5282565" cy="38334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59155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12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09530" y="34290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12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15</a:t>
            </a:r>
            <a:r>
              <a:rPr lang="zh-CN" altLang="en-US">
                <a:solidFill>
                  <a:srgbClr val="FF0000"/>
                </a:solidFill>
              </a:rPr>
              <a:t>号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底部启动，计划交易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678940"/>
            <a:ext cx="4547235" cy="2583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90" y="4439285"/>
            <a:ext cx="4539615" cy="11868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40" y="1238885"/>
            <a:ext cx="6509385" cy="4600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813415" y="2684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78620" y="43700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海洋低位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40070" y="4622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滚动业绩较好</a:t>
            </a:r>
            <a:endParaRPr lang="zh-CN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28100" y="55429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highlight>
                  <a:srgbClr val="FFFF00"/>
                </a:highlight>
              </a:rPr>
              <a:t>底部</a:t>
            </a:r>
            <a:r>
              <a:rPr lang="zh-CN">
                <a:highlight>
                  <a:srgbClr val="FFFF00"/>
                </a:highlight>
                <a:sym typeface="+mn-ea"/>
              </a:rPr>
              <a:t>资金</a:t>
            </a:r>
            <a:r>
              <a:rPr lang="zh-CN">
                <a:highlight>
                  <a:srgbClr val="FFFF00"/>
                </a:highlight>
              </a:rPr>
              <a:t>活跃</a:t>
            </a:r>
            <a:endParaRPr 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热点纵览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1759</Words>
  <Application>WPS 演示</Application>
  <PresentationFormat>宽屏</PresentationFormat>
  <Paragraphs>140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Noto Sans S Chinese Medium</vt:lpstr>
      <vt:lpstr>思源黑体 CN Bold</vt:lpstr>
      <vt:lpstr>思源黑体 CN Heavy</vt:lpstr>
      <vt:lpstr>思源黑体 CN Light</vt:lpstr>
      <vt:lpstr>思源黑体 CN Medium</vt:lpstr>
      <vt:lpstr>思源黑体 CN Normal</vt:lpstr>
      <vt:lpstr>方正宝黑体 简 Medium</vt:lpstr>
      <vt:lpstr>文道潮黑体</vt:lpstr>
      <vt:lpstr>方正宝黑体 简 Light</vt:lpstr>
      <vt:lpstr>方正大黑体_GBK</vt:lpstr>
      <vt:lpstr>Times NR MT Pro Medium</vt:lpstr>
      <vt:lpstr>Black and White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阿泽哝</cp:lastModifiedBy>
  <cp:revision>1923</cp:revision>
  <dcterms:created xsi:type="dcterms:W3CDTF">2019-06-19T02:08:00Z</dcterms:created>
  <dcterms:modified xsi:type="dcterms:W3CDTF">2025-12-23T09:38:32Z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9CFE74C9946A4C69843920DE3B0B819A_13</vt:lpwstr>
  </property>
</Properties>
</file>