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</p:sldMasterIdLst>
  <p:notesMasterIdLst>
    <p:notesMasterId r:id="rId5"/>
  </p:notesMasterIdLst>
  <p:handoutMasterIdLst>
    <p:handoutMasterId r:id="rId19"/>
  </p:handoutMasterIdLst>
  <p:sldIdLst>
    <p:sldId id="263" r:id="rId4"/>
    <p:sldId id="271" r:id="rId6"/>
    <p:sldId id="369" r:id="rId7"/>
    <p:sldId id="330" r:id="rId8"/>
    <p:sldId id="346" r:id="rId9"/>
    <p:sldId id="396" r:id="rId10"/>
    <p:sldId id="406" r:id="rId11"/>
    <p:sldId id="407" r:id="rId12"/>
    <p:sldId id="408" r:id="rId13"/>
    <p:sldId id="402" r:id="rId14"/>
    <p:sldId id="403" r:id="rId15"/>
    <p:sldId id="405" r:id="rId16"/>
    <p:sldId id="404" r:id="rId17"/>
    <p:sldId id="357" r:id="rId18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40" userDrawn="1">
          <p15:clr>
            <a:srgbClr val="A4A3A4"/>
          </p15:clr>
        </p15:guide>
        <p15:guide id="3" pos="38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6CD"/>
    <a:srgbClr val="FFFDF5"/>
    <a:srgbClr val="FFDFDF"/>
    <a:srgbClr val="D16664"/>
    <a:srgbClr val="FFFC9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90" autoAdjust="0"/>
    <p:restoredTop sz="94660"/>
  </p:normalViewPr>
  <p:slideViewPr>
    <p:cSldViewPr snapToGrid="0" showGuides="1">
      <p:cViewPr varScale="1">
        <p:scale>
          <a:sx n="126" d="100"/>
          <a:sy n="126" d="100"/>
        </p:scale>
        <p:origin x="336" y="173"/>
      </p:cViewPr>
      <p:guideLst>
        <p:guide orient="horz" pos="2140"/>
        <p:guide pos="384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4" Type="http://schemas.openxmlformats.org/officeDocument/2006/relationships/tags" Target="tags/tag140.xml"/><Relationship Id="rId23" Type="http://schemas.openxmlformats.org/officeDocument/2006/relationships/commentAuthors" Target="commentAuthors.xml"/><Relationship Id="rId22" Type="http://schemas.openxmlformats.org/officeDocument/2006/relationships/tableStyles" Target="tableStyles.xml"/><Relationship Id="rId21" Type="http://schemas.openxmlformats.org/officeDocument/2006/relationships/viewProps" Target="viewProps.xml"/><Relationship Id="rId20" Type="http://schemas.openxmlformats.org/officeDocument/2006/relationships/presProps" Target="presProps.xml"/><Relationship Id="rId2" Type="http://schemas.openxmlformats.org/officeDocument/2006/relationships/theme" Target="theme/theme1.xml"/><Relationship Id="rId19" Type="http://schemas.openxmlformats.org/officeDocument/2006/relationships/handoutMaster" Target="handoutMasters/handoutMaster1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2.xml"/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6" Type="http://schemas.openxmlformats.org/officeDocument/2006/relationships/tags" Target="../tags/tag49.xml"/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6" Type="http://schemas.openxmlformats.org/officeDocument/2006/relationships/tags" Target="../tags/tag54.xml"/><Relationship Id="rId5" Type="http://schemas.openxmlformats.org/officeDocument/2006/relationships/tags" Target="../tags/tag53.xml"/><Relationship Id="rId4" Type="http://schemas.openxmlformats.org/officeDocument/2006/relationships/tags" Target="../tags/tag52.xml"/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6" Type="http://schemas.openxmlformats.org/officeDocument/2006/relationships/tags" Target="../tags/tag59.xml"/><Relationship Id="rId5" Type="http://schemas.openxmlformats.org/officeDocument/2006/relationships/tags" Target="../tags/tag58.xml"/><Relationship Id="rId4" Type="http://schemas.openxmlformats.org/officeDocument/2006/relationships/tags" Target="../tags/tag57.xml"/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7" Type="http://schemas.openxmlformats.org/officeDocument/2006/relationships/tags" Target="../tags/tag65.xml"/><Relationship Id="rId6" Type="http://schemas.openxmlformats.org/officeDocument/2006/relationships/tags" Target="../tags/tag64.xml"/><Relationship Id="rId5" Type="http://schemas.openxmlformats.org/officeDocument/2006/relationships/tags" Target="../tags/tag63.xml"/><Relationship Id="rId4" Type="http://schemas.openxmlformats.org/officeDocument/2006/relationships/tags" Target="../tags/tag62.xml"/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73.xml"/><Relationship Id="rId8" Type="http://schemas.openxmlformats.org/officeDocument/2006/relationships/tags" Target="../tags/tag72.xml"/><Relationship Id="rId7" Type="http://schemas.openxmlformats.org/officeDocument/2006/relationships/tags" Target="../tags/tag71.xml"/><Relationship Id="rId6" Type="http://schemas.openxmlformats.org/officeDocument/2006/relationships/tags" Target="../tags/tag70.xml"/><Relationship Id="rId5" Type="http://schemas.openxmlformats.org/officeDocument/2006/relationships/tags" Target="../tags/tag69.xml"/><Relationship Id="rId4" Type="http://schemas.openxmlformats.org/officeDocument/2006/relationships/tags" Target="../tags/tag68.xml"/><Relationship Id="rId3" Type="http://schemas.openxmlformats.org/officeDocument/2006/relationships/tags" Target="../tags/tag67.xml"/><Relationship Id="rId2" Type="http://schemas.openxmlformats.org/officeDocument/2006/relationships/tags" Target="../tags/tag66.xml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tags" Target="../tags/tag75.xml"/><Relationship Id="rId2" Type="http://schemas.openxmlformats.org/officeDocument/2006/relationships/tags" Target="../tags/tag74.xml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4" Type="http://schemas.openxmlformats.org/officeDocument/2006/relationships/tags" Target="../tags/tag80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tags" Target="../tags/tag84.xml"/><Relationship Id="rId4" Type="http://schemas.openxmlformats.org/officeDocument/2006/relationships/tags" Target="../tags/tag83.xml"/><Relationship Id="rId3" Type="http://schemas.openxmlformats.org/officeDocument/2006/relationships/tags" Target="../tags/tag82.xml"/><Relationship Id="rId2" Type="http://schemas.openxmlformats.org/officeDocument/2006/relationships/tags" Target="../tags/tag81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6.xml"/><Relationship Id="rId8" Type="http://schemas.openxmlformats.org/officeDocument/2006/relationships/image" Target="../media/image3.png"/><Relationship Id="rId7" Type="http://schemas.openxmlformats.org/officeDocument/2006/relationships/tags" Target="../tags/tag5.xml"/><Relationship Id="rId6" Type="http://schemas.openxmlformats.org/officeDocument/2006/relationships/image" Target="../media/image2.png"/><Relationship Id="rId5" Type="http://schemas.openxmlformats.org/officeDocument/2006/relationships/tags" Target="../tags/tag4.xml"/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6" Type="http://schemas.openxmlformats.org/officeDocument/2006/relationships/tags" Target="../tags/tag91.xml"/><Relationship Id="rId5" Type="http://schemas.openxmlformats.org/officeDocument/2006/relationships/tags" Target="../tags/tag90.xml"/><Relationship Id="rId4" Type="http://schemas.openxmlformats.org/officeDocument/2006/relationships/tags" Target="../tags/tag89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5" Type="http://schemas.openxmlformats.org/officeDocument/2006/relationships/tags" Target="../tags/tag95.xml"/><Relationship Id="rId4" Type="http://schemas.openxmlformats.org/officeDocument/2006/relationships/tags" Target="../tags/tag94.xml"/><Relationship Id="rId3" Type="http://schemas.openxmlformats.org/officeDocument/2006/relationships/tags" Target="../tags/tag93.xml"/><Relationship Id="rId2" Type="http://schemas.openxmlformats.org/officeDocument/2006/relationships/tags" Target="../tags/tag9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image" Target="../media/image3.png"/><Relationship Id="rId5" Type="http://schemas.openxmlformats.org/officeDocument/2006/relationships/tags" Target="../tags/tag8.xml"/><Relationship Id="rId4" Type="http://schemas.openxmlformats.org/officeDocument/2006/relationships/image" Target="../media/image2.png"/><Relationship Id="rId3" Type="http://schemas.openxmlformats.org/officeDocument/2006/relationships/tags" Target="../tags/tag7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tags" Target="../tags/tag13.xml"/><Relationship Id="rId5" Type="http://schemas.openxmlformats.org/officeDocument/2006/relationships/tags" Target="../tags/tag12.xml"/><Relationship Id="rId4" Type="http://schemas.openxmlformats.org/officeDocument/2006/relationships/tags" Target="../tags/tag11.xml"/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29.xml"/><Relationship Id="rId6" Type="http://schemas.openxmlformats.org/officeDocument/2006/relationships/tags" Target="../tags/tag28.xml"/><Relationship Id="rId5" Type="http://schemas.openxmlformats.org/officeDocument/2006/relationships/tags" Target="../tags/tag27.xml"/><Relationship Id="rId4" Type="http://schemas.openxmlformats.org/officeDocument/2006/relationships/tags" Target="../tags/tag26.xml"/><Relationship Id="rId3" Type="http://schemas.openxmlformats.org/officeDocument/2006/relationships/tags" Target="../tags/tag25.xml"/><Relationship Id="rId2" Type="http://schemas.openxmlformats.org/officeDocument/2006/relationships/tags" Target="../tags/tag2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34.xml"/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8" name="图片 7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经传多赢投研总监：杨春虎</a:t>
            </a:r>
            <a:r>
              <a:rPr lang="en-US" altLang="zh-CN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(</a:t>
            </a:r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投顾编号</a:t>
            </a:r>
            <a:r>
              <a:rPr lang="en-US" altLang="zh-CN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:A1120619100003)</a:t>
            </a:r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（基金编号：</a:t>
            </a:r>
            <a:r>
              <a:rPr lang="en-US" altLang="zh-CN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A20250618011797</a:t>
            </a:r>
            <a:r>
              <a:rPr lang="zh-CN" altLang="en-US" sz="1100">
                <a:solidFill>
                  <a:srgbClr val="9D9C97"/>
                </a:solidFill>
                <a:latin typeface="Noto Sans S Chinese Medium" panose="020B0600000000000000" charset="-122"/>
                <a:ea typeface="Noto Sans S Chinese Medium" panose="020B0600000000000000" charset="-122"/>
                <a:cs typeface="Noto Sans S Chinese Medium" panose="020B0600000000000000" charset="-122"/>
              </a:rPr>
              <a:t>）观点基于软件数据和理论模型分析，仅供参考，不构成投资建议，市场有风险，投资需谨慎！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ppt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标签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4" name="图片 3" descr="C:\Users\Administrator\Desktop\图片1.png图片1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4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9" Type="http://schemas.openxmlformats.org/officeDocument/2006/relationships/theme" Target="../theme/theme2.xml"/><Relationship Id="rId18" Type="http://schemas.openxmlformats.org/officeDocument/2006/relationships/tags" Target="../tags/tag106.xml"/><Relationship Id="rId17" Type="http://schemas.openxmlformats.org/officeDocument/2006/relationships/image" Target="../media/image6.png"/><Relationship Id="rId16" Type="http://schemas.openxmlformats.org/officeDocument/2006/relationships/tags" Target="../tags/tag105.xml"/><Relationship Id="rId15" Type="http://schemas.openxmlformats.org/officeDocument/2006/relationships/tags" Target="../tags/tag104.xml"/><Relationship Id="rId14" Type="http://schemas.openxmlformats.org/officeDocument/2006/relationships/tags" Target="../tags/tag103.xml"/><Relationship Id="rId13" Type="http://schemas.openxmlformats.org/officeDocument/2006/relationships/tags" Target="../tags/tag102.xml"/><Relationship Id="rId12" Type="http://schemas.openxmlformats.org/officeDocument/2006/relationships/tags" Target="../tags/tag101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组 2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3.xml"/><Relationship Id="rId6" Type="http://schemas.openxmlformats.org/officeDocument/2006/relationships/tags" Target="../tags/tag112.xml"/><Relationship Id="rId5" Type="http://schemas.openxmlformats.org/officeDocument/2006/relationships/tags" Target="../tags/tag111.xml"/><Relationship Id="rId4" Type="http://schemas.openxmlformats.org/officeDocument/2006/relationships/tags" Target="../tags/tag110.xml"/><Relationship Id="rId3" Type="http://schemas.openxmlformats.org/officeDocument/2006/relationships/tags" Target="../tags/tag109.xml"/><Relationship Id="rId2" Type="http://schemas.openxmlformats.org/officeDocument/2006/relationships/tags" Target="../tags/tag108.xml"/><Relationship Id="rId1" Type="http://schemas.openxmlformats.org/officeDocument/2006/relationships/tags" Target="../tags/tag107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3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34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35.xml"/><Relationship Id="rId1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39.xml"/><Relationship Id="rId5" Type="http://schemas.openxmlformats.org/officeDocument/2006/relationships/tags" Target="../tags/tag138.xml"/><Relationship Id="rId4" Type="http://schemas.openxmlformats.org/officeDocument/2006/relationships/image" Target="../media/image3.png"/><Relationship Id="rId3" Type="http://schemas.openxmlformats.org/officeDocument/2006/relationships/tags" Target="../tags/tag137.xml"/><Relationship Id="rId2" Type="http://schemas.openxmlformats.org/officeDocument/2006/relationships/image" Target="../media/image1.png"/><Relationship Id="rId1" Type="http://schemas.openxmlformats.org/officeDocument/2006/relationships/tags" Target="../tags/tag136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tags" Target="../tags/tag121.xml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5" Type="http://schemas.openxmlformats.org/officeDocument/2006/relationships/notesSlide" Target="../notesSlides/notesSlide2.xml"/><Relationship Id="rId14" Type="http://schemas.openxmlformats.org/officeDocument/2006/relationships/slideLayout" Target="../slideLayouts/slideLayout3.xml"/><Relationship Id="rId13" Type="http://schemas.openxmlformats.org/officeDocument/2006/relationships/tags" Target="../tags/tag124.xml"/><Relationship Id="rId12" Type="http://schemas.openxmlformats.org/officeDocument/2006/relationships/image" Target="../media/image7.png"/><Relationship Id="rId11" Type="http://schemas.openxmlformats.org/officeDocument/2006/relationships/tags" Target="../tags/tag123.xml"/><Relationship Id="rId10" Type="http://schemas.openxmlformats.org/officeDocument/2006/relationships/tags" Target="../tags/tag122.xml"/><Relationship Id="rId1" Type="http://schemas.openxmlformats.org/officeDocument/2006/relationships/tags" Target="../tags/tag1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5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6.xml"/><Relationship Id="rId1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7.xml"/><Relationship Id="rId1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8.xml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29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1.xml"/><Relationship Id="rId1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 userDrawn="1">
            <p:custDataLst>
              <p:tags r:id="rId1"/>
            </p:custDataLst>
          </p:nvPr>
        </p:nvSpPr>
        <p:spPr>
          <a:xfrm>
            <a:off x="1529715" y="125285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/>
            <a:r>
              <a:rPr lang="zh-CN" altLang="en-US" sz="10000" spc="800">
                <a:solidFill>
                  <a:srgbClr val="C20006"/>
                </a:solidFill>
                <a:effectLst>
                  <a:outerShdw blurRad="50800" dist="38100" dir="2700000" algn="tl" rotWithShape="0">
                    <a:srgbClr val="A20007">
                      <a:alpha val="80000"/>
                    </a:srgbClr>
                  </a:outerShdw>
                </a:effectLst>
                <a:uFillTx/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>
              <a:solidFill>
                <a:srgbClr val="C20006"/>
              </a:solidFill>
              <a:effectLst>
                <a:outerShdw blurRad="50800" dist="38100" dir="2700000" algn="tl" rotWithShape="0">
                  <a:srgbClr val="A20007">
                    <a:alpha val="80000"/>
                  </a:srgbClr>
                </a:outerShdw>
              </a:effectLst>
              <a:uFillTx/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 userDrawn="1">
            <p:custDataLst>
              <p:tags r:id="rId2"/>
            </p:custDataLst>
          </p:nvPr>
        </p:nvSpPr>
        <p:spPr>
          <a:xfrm>
            <a:off x="1529080" y="1171575"/>
            <a:ext cx="9133840" cy="3169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经传多赢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  <a:p>
            <a:pPr algn="ctr">
              <a:buClrTx/>
              <a:buSzTx/>
              <a:buFontTx/>
            </a:pPr>
            <a:r>
              <a:rPr lang="zh-CN" altLang="en-US" sz="10000" spc="800" dirty="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Noto Sans S Chinese Black" panose="020B0A00000000000000" charset="-122"/>
                <a:ea typeface="Noto Sans S Chinese Black" panose="020B0A00000000000000" charset="-122"/>
                <a:sym typeface="+mn-ea"/>
              </a:rPr>
              <a:t>短线突击营</a:t>
            </a:r>
            <a:endParaRPr lang="zh-CN" altLang="en-US" sz="10000" spc="800" dirty="0">
              <a:gradFill>
                <a:gsLst>
                  <a:gs pos="30000">
                    <a:srgbClr val="FFFAEB"/>
                  </a:gs>
                  <a:gs pos="100000">
                    <a:schemeClr val="accent4">
                      <a:lumMod val="40000"/>
                      <a:lumOff val="60000"/>
                    </a:schemeClr>
                  </a:gs>
                </a:gsLst>
                <a:lin ang="5400000" scaled="0"/>
              </a:gradFill>
              <a:effectLst>
                <a:outerShdw blurRad="50800" dist="38100" dir="2700000" algn="tl" rotWithShape="0">
                  <a:srgbClr val="C20006">
                    <a:alpha val="40000"/>
                  </a:srgbClr>
                </a:outerShdw>
              </a:effectLst>
              <a:latin typeface="Noto Sans S Chinese Black" panose="020B0A00000000000000" charset="-122"/>
              <a:ea typeface="Noto Sans S Chinese Black" panose="020B0A00000000000000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2650808" y="4386580"/>
            <a:ext cx="6890385" cy="774065"/>
            <a:chOff x="3942" y="6908"/>
            <a:chExt cx="9742" cy="1219"/>
          </a:xfrm>
        </p:grpSpPr>
        <p:grpSp>
          <p:nvGrpSpPr>
            <p:cNvPr id="6" name="组合 5"/>
            <p:cNvGrpSpPr/>
            <p:nvPr/>
          </p:nvGrpSpPr>
          <p:grpSpPr>
            <a:xfrm>
              <a:off x="3942" y="6908"/>
              <a:ext cx="9742" cy="1219"/>
              <a:chOff x="3088" y="8669"/>
              <a:chExt cx="12606" cy="1450"/>
            </a:xfrm>
          </p:grpSpPr>
          <p:sp>
            <p:nvSpPr>
              <p:cNvPr id="10" name="六边形 9"/>
              <p:cNvSpPr/>
              <p:nvPr>
                <p:custDataLst>
                  <p:tags r:id="rId3"/>
                </p:custDataLst>
              </p:nvPr>
            </p:nvSpPr>
            <p:spPr>
              <a:xfrm>
                <a:off x="3088" y="8669"/>
                <a:ext cx="12606" cy="1449"/>
              </a:xfrm>
              <a:prstGeom prst="hexagon">
                <a:avLst>
                  <a:gd name="adj" fmla="val 41063"/>
                  <a:gd name="vf" fmla="val 115470"/>
                </a:avLst>
              </a:prstGeom>
              <a:solidFill>
                <a:srgbClr val="FFEECB">
                  <a:alpha val="20000"/>
                </a:srgbClr>
              </a:solidFill>
              <a:ln>
                <a:noFill/>
              </a:ln>
              <a:effectLst>
                <a:outerShdw dist="25400" dir="5400000" algn="t" rotWithShape="0">
                  <a:srgbClr val="BB0006">
                    <a:alpha val="100000"/>
                  </a:srgb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vertOverflow="overflow" horzOverflow="overflow" vert="horz" wrap="square" numCol="1" spcCol="0" rtlCol="0" fromWordArt="0" anchor="ctr" anchorCtr="0" forceAA="0" compatLnSpc="1">
                <a:noAutofit/>
              </a:bodyPr>
              <a:lstStyle/>
              <a:p>
                <a:pPr lvl="0" algn="ctr">
                  <a:buClrTx/>
                  <a:buSzTx/>
                  <a:buFontTx/>
                </a:pPr>
                <a:endParaRPr lang="en-US" altLang="zh-CN">
                  <a:sym typeface="+mn-ea"/>
                </a:endParaRPr>
              </a:p>
            </p:txBody>
          </p:sp>
          <p:sp>
            <p:nvSpPr>
              <p:cNvPr id="12" name="六边形 11"/>
              <p:cNvSpPr/>
              <p:nvPr>
                <p:custDataLst>
                  <p:tags r:id="rId4"/>
                </p:custDataLst>
              </p:nvPr>
            </p:nvSpPr>
            <p:spPr>
              <a:xfrm>
                <a:off x="3324" y="8669"/>
                <a:ext cx="12135" cy="1450"/>
              </a:xfrm>
              <a:prstGeom prst="hexagon">
                <a:avLst>
                  <a:gd name="adj" fmla="val 41063"/>
                  <a:gd name="vf" fmla="val 115470"/>
                </a:avLst>
              </a:prstGeom>
              <a:gradFill>
                <a:gsLst>
                  <a:gs pos="0">
                    <a:srgbClr val="FFD5A6"/>
                  </a:gs>
                  <a:gs pos="54000">
                    <a:srgbClr val="FFEECB"/>
                  </a:gs>
                  <a:gs pos="100000">
                    <a:srgbClr val="FFD5A6"/>
                  </a:gs>
                </a:gsLst>
                <a:lin ang="0" scaled="0"/>
              </a:gradFill>
              <a:ln>
                <a:noFill/>
              </a:ln>
              <a:effectLst>
                <a:innerShdw blurRad="38100" dist="25400" dir="2700000">
                  <a:srgbClr val="A20007">
                    <a:alpha val="7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altLang="zh-CN"/>
                  <a:t>.</a:t>
                </a:r>
                <a:endParaRPr lang="en-US" altLang="zh-CN"/>
              </a:p>
            </p:txBody>
          </p:sp>
        </p:grpSp>
        <p:sp>
          <p:nvSpPr>
            <p:cNvPr id="13" name="文本框 12"/>
            <p:cNvSpPr txBox="1"/>
            <p:nvPr>
              <p:custDataLst>
                <p:tags r:id="rId5"/>
              </p:custDataLst>
            </p:nvPr>
          </p:nvSpPr>
          <p:spPr>
            <a:xfrm>
              <a:off x="4729" y="7155"/>
              <a:ext cx="81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每周日至周四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19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30-20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: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15</a:t>
              </a:r>
              <a:r>
                <a:rPr lang="en-US" altLang="zh-CN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 </a:t>
              </a:r>
              <a:r>
                <a:rPr lang="zh-CN" altLang="en-US" sz="2400">
                  <a:solidFill>
                    <a:srgbClr val="EB0B16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火爆开讲</a:t>
              </a:r>
              <a:endParaRPr lang="zh-CN" altLang="en-US" sz="2400">
                <a:solidFill>
                  <a:srgbClr val="EB0B16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</p:spTree>
    <p:custDataLst>
      <p:tags r:id="rId6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控盘增加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控盘增加，股价日线死叉初期，资金流入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控盘再次增加，关注控盘增加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59205" y="770255"/>
            <a:ext cx="9673590" cy="52527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719906" y="-1091"/>
            <a:ext cx="703031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控盘回档</a:t>
            </a:r>
            <a:endParaRPr lang="zh-CN" altLang="en-US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987256" y="6026579"/>
            <a:ext cx="8229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控盘回档，股价突破回踩，日线金叉初期，资金流入</a:t>
            </a:r>
            <a:endParaRPr lang="en-US" alt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  <a:p>
            <a:pPr algn="ctr"/>
            <a:r>
              <a:rPr lang="zh-CN" altLang="en-US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关注控盘增加</a:t>
            </a:r>
            <a:r>
              <a:rPr lang="zh-CN" sz="1600" dirty="0" smtClean="0">
                <a:latin typeface="思源黑体" panose="020B0500000000000000" charset="-122"/>
                <a:ea typeface="思源黑体" panose="020B0500000000000000" charset="-122"/>
                <a:cs typeface="思源黑体" panose="020B0500000000000000" charset="-122"/>
              </a:rPr>
              <a:t>熊线上移的机会</a:t>
            </a:r>
            <a:endParaRPr lang="zh-CN" sz="1600" dirty="0" smtClean="0">
              <a:latin typeface="思源黑体" panose="020B0500000000000000" charset="-122"/>
              <a:ea typeface="思源黑体" panose="020B0500000000000000" charset="-122"/>
              <a:cs typeface="思源黑体" panose="020B0500000000000000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59205" y="767080"/>
            <a:ext cx="9686290" cy="525970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总 - 副本 (2)_17665657699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我司所有工作人员均不允许推荐股票、不允许承诺收益、不允许代客理财、不允许合作分成、不允许私下收款，如您发现有任何违规行为，请立即拨打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400-</a:t>
            </a:r>
            <a:r>
              <a:rPr lang="en-US" altLang="zh-CN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9088</a:t>
            </a:r>
            <a:r>
              <a:rPr lang="zh-CN" altLang="en-US" dirty="0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-</a:t>
            </a:r>
            <a:r>
              <a:rPr lang="en-US" altLang="zh-CN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988</a:t>
            </a:r>
            <a:r>
              <a:rPr lang="zh-CN" altLang="en-US" smtClean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向</a:t>
            </a:r>
            <a:r>
              <a:rPr lang="zh-CN" altLang="en-US" dirty="0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我们举报！</a:t>
            </a:r>
            <a:endParaRPr lang="zh-CN" altLang="en-US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endParaRPr lang="zh-CN" altLang="en-US" sz="1000" dirty="0">
              <a:solidFill>
                <a:schemeClr val="bg1"/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 dirty="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 dirty="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charset="-122"/>
              <a:ea typeface="思源黑体 CN Normal" panose="020B0400000000000000" charset="-122"/>
              <a:cs typeface="思源黑体 CN Normal" panose="020B0400000000000000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5458460" y="6190615"/>
            <a:ext cx="142430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中国</a:t>
            </a:r>
            <a:r>
              <a:rPr lang="en-US" altLang="zh-CN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·</a:t>
            </a:r>
            <a:r>
              <a:rPr lang="zh-CN" altLang="en-US">
                <a:solidFill>
                  <a:srgbClr val="FFDFD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广州</a:t>
            </a:r>
            <a:endParaRPr lang="zh-CN" altLang="en-US">
              <a:solidFill>
                <a:srgbClr val="FFDFDF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4520241" y="1294760"/>
            <a:ext cx="7567559" cy="2527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熊线上移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  <a:p>
            <a:pPr algn="ctr">
              <a:lnSpc>
                <a:spcPct val="90000"/>
              </a:lnSpc>
            </a:pPr>
            <a:r>
              <a:rPr lang="zh-CN" sz="8800" dirty="0" smtClean="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静待金叉</a:t>
            </a:r>
            <a:endParaRPr lang="zh-CN" sz="8800" dirty="0" smtClean="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5783580" y="3981450"/>
            <a:ext cx="2173605" cy="35687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"/>
            </p:custDataLst>
          </p:nvPr>
        </p:nvSpPr>
        <p:spPr>
          <a:xfrm>
            <a:off x="5789930" y="3981450"/>
            <a:ext cx="995680" cy="356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>
            <p:custDataLst>
              <p:tags r:id="rId2"/>
            </p:custDataLst>
          </p:nvPr>
        </p:nvSpPr>
        <p:spPr>
          <a:xfrm>
            <a:off x="5745480" y="3988435"/>
            <a:ext cx="114300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主讲老师</a:t>
            </a:r>
            <a:endParaRPr lang="zh-CN" altLang="en-US">
              <a:solidFill>
                <a:srgbClr val="C00000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3"/>
            </p:custDataLst>
          </p:nvPr>
        </p:nvSpPr>
        <p:spPr>
          <a:xfrm>
            <a:off x="6926580" y="3976370"/>
            <a:ext cx="8788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杨春虎</a:t>
            </a:r>
            <a:endParaRPr lang="zh-CN" altLang="en-US">
              <a:solidFill>
                <a:schemeClr val="bg1"/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grpSp>
        <p:nvGrpSpPr>
          <p:cNvPr id="33" name="组合 32"/>
          <p:cNvGrpSpPr/>
          <p:nvPr/>
        </p:nvGrpSpPr>
        <p:grpSpPr>
          <a:xfrm>
            <a:off x="5783580" y="4485640"/>
            <a:ext cx="4928870" cy="374650"/>
            <a:chOff x="7093" y="6616"/>
            <a:chExt cx="8664" cy="656"/>
          </a:xfrm>
        </p:grpSpPr>
        <p:sp>
          <p:nvSpPr>
            <p:cNvPr id="18" name="矩形 17"/>
            <p:cNvSpPr/>
            <p:nvPr>
              <p:custDataLst>
                <p:tags r:id="rId4"/>
              </p:custDataLst>
            </p:nvPr>
          </p:nvSpPr>
          <p:spPr>
            <a:xfrm>
              <a:off x="7093" y="6626"/>
              <a:ext cx="8664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18"/>
            <p:cNvSpPr/>
            <p:nvPr>
              <p:custDataLst>
                <p:tags r:id="rId5"/>
              </p:custDataLst>
            </p:nvPr>
          </p:nvSpPr>
          <p:spPr>
            <a:xfrm>
              <a:off x="7105" y="6626"/>
              <a:ext cx="2321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/>
            <p:cNvSpPr txBox="1"/>
            <p:nvPr>
              <p:custDataLst>
                <p:tags r:id="rId6"/>
              </p:custDataLst>
            </p:nvPr>
          </p:nvSpPr>
          <p:spPr>
            <a:xfrm>
              <a:off x="7261" y="662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执业编号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21" name="文本框 20"/>
            <p:cNvSpPr txBox="1"/>
            <p:nvPr>
              <p:custDataLst>
                <p:tags r:id="rId7"/>
              </p:custDataLst>
            </p:nvPr>
          </p:nvSpPr>
          <p:spPr>
            <a:xfrm>
              <a:off x="9470" y="6616"/>
              <a:ext cx="4318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>
                  <a:solidFill>
                    <a:schemeClr val="bg1"/>
                  </a:solidFill>
                  <a:latin typeface="思源黑体 CN Regular" panose="020B0500000000000000" charset="-122"/>
                  <a:ea typeface="思源黑体 CN Regular" panose="020B0500000000000000" charset="-122"/>
                  <a:sym typeface="+mn-ea"/>
                </a:rPr>
                <a:t>A1120619100003</a:t>
              </a:r>
              <a:endParaRPr lang="en-US" altLang="zh-CN">
                <a:solidFill>
                  <a:schemeClr val="bg1"/>
                </a:solidFill>
                <a:latin typeface="思源黑体 CN Normal" panose="020B0400000000000000" charset="-122"/>
                <a:ea typeface="思源黑体 CN Normal" panose="020B0400000000000000" charset="-122"/>
                <a:cs typeface="思源黑体 CN Normal" panose="020B0400000000000000" charset="-122"/>
                <a:sym typeface="+mn-ea"/>
              </a:endParaRPr>
            </a:p>
          </p:txBody>
        </p:sp>
      </p:grpSp>
      <p:grpSp>
        <p:nvGrpSpPr>
          <p:cNvPr id="32" name="组合 31"/>
          <p:cNvGrpSpPr/>
          <p:nvPr/>
        </p:nvGrpSpPr>
        <p:grpSpPr>
          <a:xfrm>
            <a:off x="8061960" y="3982720"/>
            <a:ext cx="2800350" cy="381635"/>
            <a:chOff x="10918" y="5734"/>
            <a:chExt cx="4072" cy="668"/>
          </a:xfrm>
        </p:grpSpPr>
        <p:sp>
          <p:nvSpPr>
            <p:cNvPr id="27" name="矩形 26"/>
            <p:cNvSpPr/>
            <p:nvPr>
              <p:custDataLst>
                <p:tags r:id="rId8"/>
              </p:custDataLst>
            </p:nvPr>
          </p:nvSpPr>
          <p:spPr>
            <a:xfrm>
              <a:off x="10940" y="5734"/>
              <a:ext cx="3832" cy="62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矩形 27"/>
            <p:cNvSpPr/>
            <p:nvPr>
              <p:custDataLst>
                <p:tags r:id="rId9"/>
              </p:custDataLst>
            </p:nvPr>
          </p:nvSpPr>
          <p:spPr>
            <a:xfrm>
              <a:off x="10952" y="5734"/>
              <a:ext cx="1750" cy="62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文本框 28"/>
            <p:cNvSpPr txBox="1"/>
            <p:nvPr>
              <p:custDataLst>
                <p:tags r:id="rId10"/>
              </p:custDataLst>
            </p:nvPr>
          </p:nvSpPr>
          <p:spPr>
            <a:xfrm>
              <a:off x="10918" y="5757"/>
              <a:ext cx="2009" cy="6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>
                  <a:solidFill>
                    <a:srgbClr val="C00000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课程日期</a:t>
              </a:r>
              <a:endParaRPr lang="zh-CN" altLang="en-US">
                <a:solidFill>
                  <a:srgbClr val="C00000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  <p:sp>
          <p:nvSpPr>
            <p:cNvPr id="30" name="文本框 29"/>
            <p:cNvSpPr txBox="1"/>
            <p:nvPr>
              <p:custDataLst>
                <p:tags r:id="rId11"/>
              </p:custDataLst>
            </p:nvPr>
          </p:nvSpPr>
          <p:spPr>
            <a:xfrm>
              <a:off x="12700" y="5745"/>
              <a:ext cx="2290" cy="6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700" dirty="0" smtClean="0">
                  <a:solidFill>
                    <a:schemeClr val="bg1"/>
                  </a:solidFill>
                  <a:latin typeface="思源黑体 CN Medium" panose="020B0600000000000000" pitchFamily="34" charset="-122"/>
                  <a:ea typeface="思源黑体 CN Medium" panose="020B0600000000000000" pitchFamily="34" charset="-122"/>
                  <a:cs typeface="思源黑体 CN Medium" panose="020B0600000000000000" pitchFamily="34" charset="-122"/>
                </a:rPr>
                <a:t>2025.12.24</a:t>
              </a:r>
              <a:endParaRPr lang="en-US" altLang="zh-CN" sz="1700" dirty="0">
                <a:solidFill>
                  <a:schemeClr val="bg1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endParaRPr>
            </a:p>
          </p:txBody>
        </p:sp>
      </p:grpSp>
      <p:pic>
        <p:nvPicPr>
          <p:cNvPr id="25" name="图片 24" descr="图层 2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64920" y="776605"/>
            <a:ext cx="3730625" cy="467423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648309" y="0"/>
            <a:ext cx="6634756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B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点震荡，金叉末端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963768" y="6023990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政策底，市场底，静待资金底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周线金叉区域，日线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点出现，金叉末端，静待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点回档金叉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59205" y="770255"/>
            <a:ext cx="9673590" cy="52527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2995871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中短向上，</a:t>
            </a:r>
            <a:r>
              <a:rPr lang="en-US" altLang="zh-CN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B</a:t>
            </a:r>
            <a:r>
              <a:rPr lang="zh-CN" altLang="en-US" sz="440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点控盘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088228" y="6006845"/>
            <a:ext cx="10015268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ctr">
              <a:buClrTx/>
              <a:buSzTx/>
              <a:buFontTx/>
            </a:pPr>
            <a:r>
              <a:rPr 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点后有震荡，静待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点回档金叉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  <a:p>
            <a:pPr lvl="0" algn="ctr">
              <a:buClrTx/>
              <a:buSzTx/>
              <a:buFontTx/>
            </a:pP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中短向上，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B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点回档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+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控盘增加，</a:t>
            </a:r>
            <a:r>
              <a:rPr lang="en-US" altLang="zh-CN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24</a:t>
            </a:r>
            <a:r>
              <a:rPr lang="zh-CN" altLang="en-US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sym typeface="+mn-ea"/>
              </a:rPr>
              <a:t>个指数指数熊线上移，机会大于风险</a:t>
            </a:r>
            <a:endParaRPr lang="zh-CN" altLang="en-US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252855" y="788035"/>
            <a:ext cx="9686925" cy="525970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609090" y="1581150"/>
            <a:ext cx="4690745" cy="378460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1600"/>
              <a:t>创成长</a:t>
            </a:r>
            <a:r>
              <a:rPr lang="en-US" altLang="zh-CN" sz="1600"/>
              <a:t> 12</a:t>
            </a:r>
            <a:r>
              <a:rPr lang="zh-CN" altLang="en-US" sz="1600"/>
              <a:t>月</a:t>
            </a:r>
            <a:r>
              <a:rPr lang="en-US" altLang="zh-CN" sz="1600"/>
              <a:t>5</a:t>
            </a:r>
            <a:r>
              <a:rPr lang="zh-CN" altLang="en-US" sz="1600"/>
              <a:t>日熊线首次上移</a:t>
            </a:r>
            <a:endParaRPr lang="zh-CN" altLang="en-US" sz="1600"/>
          </a:p>
          <a:p>
            <a:pPr>
              <a:lnSpc>
                <a:spcPct val="150000"/>
              </a:lnSpc>
            </a:pPr>
            <a:r>
              <a:rPr lang="zh-CN" altLang="en-US" sz="1600"/>
              <a:t>创业</a:t>
            </a:r>
            <a:r>
              <a:rPr lang="en-US" altLang="zh-CN" sz="1600"/>
              <a:t>50 </a:t>
            </a:r>
            <a:r>
              <a:rPr lang="zh-CN" altLang="en-US" sz="1600"/>
              <a:t>创业板指</a:t>
            </a:r>
            <a:r>
              <a:rPr lang="en-US" altLang="zh-CN" sz="1600"/>
              <a:t> </a:t>
            </a:r>
            <a:r>
              <a:rPr lang="zh-CN" altLang="en-US" sz="1600"/>
              <a:t>创业大盘</a:t>
            </a:r>
            <a:r>
              <a:rPr lang="en-US" altLang="zh-CN" sz="1600"/>
              <a:t>12</a:t>
            </a:r>
            <a:r>
              <a:rPr lang="zh-CN" altLang="en-US" sz="1600"/>
              <a:t>月</a:t>
            </a:r>
            <a:r>
              <a:rPr lang="en-US" altLang="zh-CN" sz="1600"/>
              <a:t>9</a:t>
            </a:r>
            <a:r>
              <a:rPr lang="zh-CN" altLang="en-US" sz="1600"/>
              <a:t>日熊线首次上移</a:t>
            </a:r>
            <a:endParaRPr lang="zh-CN" altLang="en-US" sz="1600"/>
          </a:p>
          <a:p>
            <a:pPr>
              <a:lnSpc>
                <a:spcPct val="150000"/>
              </a:lnSpc>
            </a:pPr>
            <a:r>
              <a:rPr lang="zh-CN" altLang="en-US" sz="1600"/>
              <a:t>科创</a:t>
            </a:r>
            <a:r>
              <a:rPr lang="en-US" altLang="zh-CN" sz="1600"/>
              <a:t>100 12</a:t>
            </a:r>
            <a:r>
              <a:rPr lang="zh-CN" altLang="en-US" sz="1600"/>
              <a:t>月</a:t>
            </a:r>
            <a:r>
              <a:rPr lang="en-US" altLang="zh-CN" sz="1600"/>
              <a:t>12</a:t>
            </a:r>
            <a:r>
              <a:rPr lang="zh-CN" altLang="en-US" sz="1600"/>
              <a:t>日熊线首次上移</a:t>
            </a:r>
            <a:endParaRPr lang="zh-CN" altLang="en-US" sz="1600"/>
          </a:p>
          <a:p>
            <a:pPr>
              <a:lnSpc>
                <a:spcPct val="150000"/>
              </a:lnSpc>
            </a:pPr>
            <a:r>
              <a:rPr lang="zh-CN" altLang="en-US" sz="1600"/>
              <a:t>中小</a:t>
            </a:r>
            <a:r>
              <a:rPr lang="en-US" altLang="zh-CN" sz="1600"/>
              <a:t>100 </a:t>
            </a:r>
            <a:r>
              <a:rPr lang="zh-CN" altLang="en-US" sz="1600"/>
              <a:t>中小</a:t>
            </a:r>
            <a:r>
              <a:rPr lang="en-US" altLang="zh-CN" sz="1600"/>
              <a:t>300 </a:t>
            </a:r>
            <a:r>
              <a:rPr lang="zh-CN" altLang="en-US" sz="1600"/>
              <a:t>中创</a:t>
            </a:r>
            <a:r>
              <a:rPr lang="en-US" altLang="zh-CN" sz="1600"/>
              <a:t>400 </a:t>
            </a:r>
            <a:r>
              <a:rPr lang="zh-CN" altLang="en-US" sz="1600"/>
              <a:t>深成指</a:t>
            </a:r>
            <a:r>
              <a:rPr lang="en-US" altLang="zh-CN" sz="1600"/>
              <a:t> </a:t>
            </a:r>
            <a:r>
              <a:rPr lang="zh-CN" altLang="en-US" sz="1600"/>
              <a:t>上证</a:t>
            </a:r>
            <a:r>
              <a:rPr lang="en-US" altLang="zh-CN" sz="1600"/>
              <a:t>50 </a:t>
            </a:r>
            <a:r>
              <a:rPr lang="zh-CN" altLang="en-US" sz="1600"/>
              <a:t>中证</a:t>
            </a:r>
            <a:r>
              <a:rPr lang="en-US" altLang="zh-CN" sz="1600"/>
              <a:t>A500 </a:t>
            </a:r>
            <a:r>
              <a:rPr lang="zh-CN" altLang="en-US" sz="1600"/>
              <a:t>中证</a:t>
            </a:r>
            <a:r>
              <a:rPr lang="en-US" altLang="zh-CN" sz="1600"/>
              <a:t>800  </a:t>
            </a:r>
            <a:r>
              <a:rPr lang="zh-CN" altLang="en-US" sz="1600"/>
              <a:t>中证</a:t>
            </a:r>
            <a:r>
              <a:rPr lang="en-US" altLang="zh-CN" sz="1600"/>
              <a:t>500 </a:t>
            </a:r>
            <a:r>
              <a:rPr lang="zh-CN" altLang="en-US" sz="1600"/>
              <a:t>中证</a:t>
            </a:r>
            <a:r>
              <a:rPr lang="en-US" altLang="zh-CN" sz="1600"/>
              <a:t>200 </a:t>
            </a:r>
            <a:r>
              <a:rPr lang="zh-CN" altLang="en-US" sz="1600"/>
              <a:t>北证</a:t>
            </a:r>
            <a:r>
              <a:rPr lang="en-US" altLang="zh-CN" sz="1600"/>
              <a:t>50 12</a:t>
            </a:r>
            <a:r>
              <a:rPr lang="zh-CN" altLang="en-US" sz="1600"/>
              <a:t>月</a:t>
            </a:r>
            <a:r>
              <a:rPr lang="en-US" altLang="zh-CN" sz="1600"/>
              <a:t>22</a:t>
            </a:r>
            <a:r>
              <a:rPr lang="zh-CN" altLang="en-US" sz="1600"/>
              <a:t>日熊线首次上移</a:t>
            </a:r>
            <a:endParaRPr lang="zh-CN" altLang="en-US" sz="1600"/>
          </a:p>
          <a:p>
            <a:pPr>
              <a:lnSpc>
                <a:spcPct val="150000"/>
              </a:lnSpc>
            </a:pPr>
            <a:r>
              <a:rPr lang="zh-CN" altLang="en-US" sz="1600"/>
              <a:t>上证</a:t>
            </a:r>
            <a:r>
              <a:rPr lang="en-US" altLang="zh-CN" sz="1600"/>
              <a:t>380 </a:t>
            </a:r>
            <a:r>
              <a:rPr lang="zh-CN" altLang="en-US" sz="1600"/>
              <a:t>上证</a:t>
            </a:r>
            <a:r>
              <a:rPr lang="en-US" altLang="zh-CN" sz="1600"/>
              <a:t>100 12</a:t>
            </a:r>
            <a:r>
              <a:rPr lang="zh-CN" altLang="en-US" sz="1600"/>
              <a:t>月</a:t>
            </a:r>
            <a:r>
              <a:rPr lang="en-US" altLang="zh-CN" sz="1600"/>
              <a:t>19</a:t>
            </a:r>
            <a:r>
              <a:rPr lang="zh-CN" altLang="en-US" sz="1600"/>
              <a:t>日熊线首次上移</a:t>
            </a:r>
            <a:endParaRPr lang="zh-CN" altLang="en-US" sz="1600"/>
          </a:p>
          <a:p>
            <a:pPr>
              <a:lnSpc>
                <a:spcPct val="150000"/>
              </a:lnSpc>
            </a:pPr>
            <a:r>
              <a:rPr lang="zh-CN" altLang="en-US" sz="1600"/>
              <a:t>深证</a:t>
            </a:r>
            <a:r>
              <a:rPr lang="en-US" altLang="zh-CN" sz="1600"/>
              <a:t>300 12</a:t>
            </a:r>
            <a:r>
              <a:rPr lang="zh-CN" altLang="en-US" sz="1600"/>
              <a:t>月</a:t>
            </a:r>
            <a:r>
              <a:rPr lang="en-US" altLang="zh-CN" sz="1600"/>
              <a:t>23</a:t>
            </a:r>
            <a:r>
              <a:rPr lang="zh-CN" altLang="en-US" sz="1600"/>
              <a:t>日熊线首次上移</a:t>
            </a:r>
            <a:endParaRPr lang="zh-CN" altLang="en-US" sz="1600"/>
          </a:p>
          <a:p>
            <a:pPr>
              <a:lnSpc>
                <a:spcPct val="150000"/>
              </a:lnSpc>
            </a:pPr>
            <a:r>
              <a:rPr lang="zh-CN" altLang="en-US" sz="1600"/>
              <a:t>平均股价，科创综，创业综，创业</a:t>
            </a:r>
            <a:r>
              <a:rPr lang="en-US" altLang="zh-CN" sz="1600"/>
              <a:t>300</a:t>
            </a:r>
            <a:r>
              <a:rPr lang="zh-CN" altLang="en-US" sz="1600"/>
              <a:t>，科创</a:t>
            </a:r>
            <a:r>
              <a:rPr lang="en-US" altLang="zh-CN" sz="1600"/>
              <a:t>50</a:t>
            </a:r>
            <a:r>
              <a:rPr lang="zh-CN" altLang="en-US" sz="1600"/>
              <a:t>，上证指数，今日熊线首次上移</a:t>
            </a:r>
            <a:endParaRPr lang="zh-CN" altLang="en-US" sz="1600"/>
          </a:p>
        </p:txBody>
      </p:sp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40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聚集资金，关注热点</a:t>
            </a:r>
            <a:endParaRPr lang="zh-CN" sz="440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934076" y="5949271"/>
            <a:ext cx="1060331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选择标准：资金流入，红肥绿瘦，突破牛熊线，周线金叉区域，日线金叉，</a:t>
            </a:r>
            <a:endParaRPr lang="zh-CN" altLang="en-US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周线金叉</a:t>
            </a:r>
            <a:r>
              <a:rPr 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：零售，军工，保险，航空，医药商业，黄金，印刷等。备选三电，半导体等</a:t>
            </a:r>
            <a:endParaRPr 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  <a:p>
            <a:pPr algn="ctr"/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控盘增加行业：</a:t>
            </a:r>
            <a:r>
              <a:rPr lang="en-US" altLang="zh-CN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22</a:t>
            </a:r>
            <a:r>
              <a:rPr lang="zh-CN" altLang="en-US" sz="1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  <a:sym typeface="+mn-ea"/>
              </a:rPr>
              <a:t>个。涨停方向：电气，军工，机械</a:t>
            </a:r>
            <a:endParaRPr lang="en-US" altLang="zh-CN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70660" y="771525"/>
            <a:ext cx="9528810" cy="5174615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/>
        </p:nvSpPr>
        <p:spPr>
          <a:xfrm>
            <a:off x="3187065" y="0"/>
            <a:ext cx="6096000" cy="7683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短线启动，</a:t>
            </a:r>
            <a:r>
              <a:rPr lang="en-US" altLang="zh-CN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B</a:t>
            </a:r>
            <a:r>
              <a:rPr lang="zh-CN" altLang="en-US" sz="4400" noProof="0" dirty="0" smtClean="0">
                <a:solidFill>
                  <a:srgbClr val="FFFFFF"/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Normal" panose="020B0400000000000000" charset="-122"/>
                <a:sym typeface="+mn-ea"/>
              </a:rPr>
              <a:t>点回档</a:t>
            </a:r>
            <a:endParaRPr lang="zh-CN" altLang="en-US" sz="440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Normal" panose="020B0400000000000000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220452" y="5981779"/>
            <a:ext cx="9889525" cy="737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短线启动，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B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点回档</a:t>
            </a:r>
            <a:endParaRPr lang="zh-CN" altLang="en-US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周线金叉区域</a:t>
            </a:r>
            <a:r>
              <a:rPr lang="en-US" alt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+</a:t>
            </a:r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涨停前五，空间龙，趋势龙聚集：</a:t>
            </a:r>
            <a:r>
              <a:rPr lang="zh-CN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消费，航天，通信</a:t>
            </a:r>
            <a:endParaRPr 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  <a:p>
            <a:pPr algn="ctr"/>
            <a:r>
              <a:rPr lang="zh-CN" altLang="en-US" sz="1400" b="1" dirty="0" smtClean="0">
                <a:latin typeface="思源黑体 CN Medium" panose="020B0600000000000000" pitchFamily="34" charset="-122"/>
                <a:ea typeface="思源黑体 CN Medium" panose="020B0600000000000000" pitchFamily="34" charset="-122"/>
                <a:cs typeface="思源黑体 CN Medium" panose="020B0600000000000000" pitchFamily="34" charset="-122"/>
              </a:rPr>
              <a:t>热点三要素：政策扶持，持续发酵，产业规模</a:t>
            </a:r>
            <a:endParaRPr lang="en-US" altLang="zh-CN" sz="1400" b="1" dirty="0" smtClean="0">
              <a:latin typeface="思源黑体 CN Medium" panose="020B0600000000000000" pitchFamily="34" charset="-122"/>
              <a:ea typeface="思源黑体 CN Medium" panose="020B0600000000000000" pitchFamily="34" charset="-122"/>
              <a:cs typeface="思源黑体 CN Medium" panose="020B06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1400810" y="788035"/>
            <a:ext cx="9528810" cy="517398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客户、中高端-基金活动1_17665657936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1756390" cy="68580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BEAUTIFY_FLAG" val="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BEAUTIFY_FLAG" val=""/>
</p:tagLst>
</file>

<file path=ppt/tags/tag1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PP_MARK_KEY" val="34a5c737-2527-451b-a6cc-313a70f4ce21"/>
  <p:tag name="COMMONDATA" val="eyJoZGlkIjoiN2UxMjFlNWEzZDEwZGQ5ZDQ5NGE5OGQ3MjNmMWE1N2YifQ==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857</Words>
  <Application>WPS 演示</Application>
  <PresentationFormat>宽屏</PresentationFormat>
  <Paragraphs>73</Paragraphs>
  <Slides>14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14</vt:i4>
      </vt:variant>
    </vt:vector>
  </HeadingPairs>
  <TitlesOfParts>
    <vt:vector size="31" baseType="lpstr">
      <vt:lpstr>Arial</vt:lpstr>
      <vt:lpstr>宋体</vt:lpstr>
      <vt:lpstr>Wingdings</vt:lpstr>
      <vt:lpstr>Wingdings</vt:lpstr>
      <vt:lpstr>Noto Sans S Chinese Medium</vt:lpstr>
      <vt:lpstr>Noto Sans S Chinese Black</vt:lpstr>
      <vt:lpstr>思源黑体 CN Medium</vt:lpstr>
      <vt:lpstr>思源黑体 CN Bold</vt:lpstr>
      <vt:lpstr>思源黑体 CN Regular</vt:lpstr>
      <vt:lpstr>思源黑体 CN Normal</vt:lpstr>
      <vt:lpstr>思源黑体</vt:lpstr>
      <vt:lpstr>黑体</vt:lpstr>
      <vt:lpstr>微软雅黑</vt:lpstr>
      <vt:lpstr>Arial Unicode MS</vt:lpstr>
      <vt:lpstr>Calibri</vt:lpstr>
      <vt:lpstr>Office 主题​​</vt:lpstr>
      <vt:lpstr>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C_Hokcheung</cp:lastModifiedBy>
  <cp:revision>938</cp:revision>
  <dcterms:created xsi:type="dcterms:W3CDTF">2019-06-19T02:08:00Z</dcterms:created>
  <dcterms:modified xsi:type="dcterms:W3CDTF">2025-12-24T09:13:02Z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2052-12.1.0.24034</vt:lpwstr>
  </property>
  <property fmtid="{D5CDD505-2E9C-101B-9397-08002B2CF9AE}" pid="3" name="ICV">
    <vt:lpwstr>92B3DB9916354BA6A968005FADCE40AF_13</vt:lpwstr>
  </property>
</Properties>
</file>