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4166" r:id="rId4"/>
    <p:sldId id="4167" r:id="rId5"/>
    <p:sldId id="4168" r:id="rId6"/>
    <p:sldId id="4283" r:id="rId7"/>
    <p:sldId id="4297" r:id="rId8"/>
    <p:sldId id="4288" r:id="rId9"/>
    <p:sldId id="4317" r:id="rId10"/>
    <p:sldId id="4312" r:id="rId11"/>
    <p:sldId id="4318" r:id="rId12"/>
    <p:sldId id="4319" r:id="rId13"/>
    <p:sldId id="4316" r:id="rId14"/>
    <p:sldId id="4229" r:id="rId15"/>
    <p:sldId id="4314" r:id="rId16"/>
    <p:sldId id="4313" r:id="rId17"/>
    <p:sldId id="4183" r:id="rId18"/>
    <p:sldId id="4209" r:id="rId19"/>
    <p:sldId id="4184" r:id="rId20"/>
    <p:sldId id="4189" r:id="rId21"/>
    <p:sldId id="4241" r:id="rId22"/>
    <p:sldId id="423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54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9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image" Target="../media/image3.png"/><Relationship Id="rId3" Type="http://schemas.openxmlformats.org/officeDocument/2006/relationships/tags" Target="../tags/tag151.xml"/><Relationship Id="rId2" Type="http://schemas.openxmlformats.org/officeDocument/2006/relationships/image" Target="../media/image1.pn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5" y="3836035"/>
            <a:ext cx="4222115" cy="2632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回档中的分化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" y="929005"/>
            <a:ext cx="4408170" cy="2746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486660" y="2381885"/>
            <a:ext cx="310388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①高乖离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光脚阴线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（回档多等两天）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015" y="913130"/>
            <a:ext cx="3363595" cy="4086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5115560" y="5053330"/>
            <a:ext cx="295084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③墓碑量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筹码松动回档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（限制后期涨幅）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74090" y="4789805"/>
            <a:ext cx="295656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>
                <a:highlight>
                  <a:srgbClr val="FFFF00"/>
                </a:highlight>
              </a:rPr>
              <a:t>②控盘降低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大卖单回档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（谨慎低吸）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/>
          <p:nvPr/>
        </p:nvPicPr>
        <p:blipFill>
          <a:blip r:embed="rId5"/>
          <a:stretch>
            <a:fillRect/>
          </a:stretch>
        </p:blipFill>
        <p:spPr>
          <a:xfrm>
            <a:off x="8379460" y="859790"/>
            <a:ext cx="3582035" cy="4095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9761220" y="5121910"/>
            <a:ext cx="1452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④健康回档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在主线中寻找突破回档机会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" name="图片 9" descr="主线淘金"/>
          <p:cNvPicPr>
            <a:picLocks noChangeAspect="1"/>
          </p:cNvPicPr>
          <p:nvPr/>
        </p:nvPicPr>
        <p:blipFill>
          <a:blip r:embed="rId1"/>
          <a:srcRect l="30971" t="5944" r="4048" b="13829"/>
          <a:stretch>
            <a:fillRect/>
          </a:stretch>
        </p:blipFill>
        <p:spPr>
          <a:xfrm>
            <a:off x="545465" y="4466590"/>
            <a:ext cx="3056890" cy="13995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691890" y="5353685"/>
            <a:ext cx="33972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（三个月赠送一个月，月均</a:t>
            </a:r>
            <a:r>
              <a:rPr lang="en-US" altLang="zh-CN" sz="1600">
                <a:highlight>
                  <a:srgbClr val="FFFF00"/>
                </a:highlight>
              </a:rPr>
              <a:t>119</a:t>
            </a:r>
            <a:r>
              <a:rPr lang="zh-CN" altLang="en-US" sz="1600">
                <a:highlight>
                  <a:srgbClr val="FFFF00"/>
                </a:highlight>
              </a:rPr>
              <a:t>元）</a:t>
            </a:r>
            <a:endParaRPr lang="zh-CN" altLang="en-US" sz="1600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37310" y="6127750"/>
            <a:ext cx="6777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315F3"/>
                </a:solidFill>
                <a:highlight>
                  <a:srgbClr val="FFFF00"/>
                </a:highlight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200">
                <a:solidFill>
                  <a:srgbClr val="F315F3"/>
                </a:solidFill>
                <a:highlight>
                  <a:srgbClr val="FFFF00"/>
                </a:highlight>
              </a:rPr>
              <a:t>!</a:t>
            </a:r>
            <a:endParaRPr lang="en-US" altLang="zh-CN" sz="1200">
              <a:solidFill>
                <a:srgbClr val="F315F3"/>
              </a:solidFill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768350"/>
            <a:ext cx="5151120" cy="31553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660" y="889000"/>
            <a:ext cx="4248785" cy="3712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955" y="2328545"/>
            <a:ext cx="4357370" cy="37992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选突破回档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0580" y="1359535"/>
            <a:ext cx="4027170" cy="391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60" y="2040890"/>
            <a:ext cx="4517390" cy="3964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977265"/>
            <a:ext cx="4180205" cy="4902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479415" y="3002915"/>
            <a:ext cx="1000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09990" y="3681095"/>
            <a:ext cx="1033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科技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热点补涨选股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37259" t="6507" r="1228" b="5175"/>
          <a:stretch>
            <a:fillRect/>
          </a:stretch>
        </p:blipFill>
        <p:spPr>
          <a:xfrm>
            <a:off x="321945" y="869950"/>
            <a:ext cx="4198620" cy="3240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1298575"/>
            <a:ext cx="4585335" cy="4543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80" y="1794510"/>
            <a:ext cx="4064000" cy="3268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765" y="2637790"/>
            <a:ext cx="3419475" cy="32042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总_17666500673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666531907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控盘恒强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主线轮动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2025.12.25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中期：控盘状态，持续强势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878840"/>
            <a:ext cx="10361930" cy="5570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年末：即使急跌也是黄金坑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62" t="311" r="-262" b="44523"/>
          <a:stretch>
            <a:fillRect/>
          </a:stretch>
        </p:blipFill>
        <p:spPr>
          <a:xfrm>
            <a:off x="107315" y="826135"/>
            <a:ext cx="6295390" cy="2929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55" y="875665"/>
            <a:ext cx="5073015" cy="4676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69100" y="3859530"/>
            <a:ext cx="131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2024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16185" y="3244850"/>
            <a:ext cx="1637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b="53851"/>
          <a:stretch>
            <a:fillRect/>
          </a:stretch>
        </p:blipFill>
        <p:spPr>
          <a:xfrm>
            <a:off x="549275" y="4054475"/>
            <a:ext cx="5197475" cy="2019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329055" y="55651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当下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5035" y="5754370"/>
            <a:ext cx="2914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过去多年统计年前年后往往有一波春季躁动行情。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68045"/>
            <a:ext cx="6123940" cy="56419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短期市场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77660" y="817880"/>
            <a:ext cx="53397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指数控盘大背景：</a:t>
            </a:r>
            <a:endParaRPr lang="en-US" altLang="zh-CN">
              <a:solidFill>
                <a:srgbClr val="F315F3"/>
              </a:solidFill>
            </a:endParaRPr>
          </a:p>
          <a:p>
            <a:r>
              <a:rPr lang="zh-CN" altLang="en-US">
                <a:sym typeface="+mn-ea"/>
              </a:rPr>
              <a:t>①少部分的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控盘板块</a:t>
            </a:r>
            <a:r>
              <a:rPr lang="zh-CN" altLang="en-US">
                <a:sym typeface="+mn-ea"/>
              </a:rPr>
              <a:t>带动市场上行</a:t>
            </a:r>
            <a:endParaRPr lang="zh-CN" altLang="en-US"/>
          </a:p>
          <a:p>
            <a:r>
              <a:rPr lang="zh-CN" altLang="en-US">
                <a:sym typeface="+mn-ea"/>
              </a:rPr>
              <a:t>②大盘跌买指数</a:t>
            </a:r>
            <a:r>
              <a:rPr lang="en-US" altLang="zh-CN">
                <a:sym typeface="+mn-ea"/>
              </a:rPr>
              <a:t>ETF</a:t>
            </a:r>
            <a:r>
              <a:rPr lang="zh-CN" altLang="en-US">
                <a:sym typeface="+mn-ea"/>
              </a:rPr>
              <a:t>，大盘涨找熊线上移回档布局</a:t>
            </a:r>
            <a:endParaRPr lang="zh-CN" altLang="en-US"/>
          </a:p>
          <a:p>
            <a:r>
              <a:rPr lang="zh-CN" altLang="en-US">
                <a:sym typeface="+mn-ea"/>
              </a:rPr>
              <a:t>③中期主线（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科技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有色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r>
              <a:rPr lang="zh-CN" altLang="en-US">
                <a:sym typeface="+mn-ea"/>
              </a:rPr>
              <a:t>④短期主线（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消费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航天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r>
              <a:rPr lang="zh-CN" altLang="en-US">
                <a:sym typeface="+mn-ea"/>
              </a:rPr>
              <a:t>⑤注意分化（同板块高控盘、低控盘、无控盘）</a:t>
            </a:r>
            <a:endParaRPr lang="zh-CN" altLang="en-US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65" y="2979420"/>
            <a:ext cx="5083810" cy="3434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339580" y="416877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上周二提示急跌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是</a:t>
            </a:r>
            <a:r>
              <a:rPr lang="en-US" altLang="zh-CN">
                <a:highlight>
                  <a:srgbClr val="FFFF00"/>
                </a:highlight>
              </a:rPr>
              <a:t>ETF</a:t>
            </a:r>
            <a:r>
              <a:rPr lang="zh-CN" altLang="en-US">
                <a:highlight>
                  <a:srgbClr val="FFFF00"/>
                </a:highlight>
              </a:rPr>
              <a:t>布局时机</a:t>
            </a:r>
            <a:endParaRPr lang="zh-CN" altLang="en-US">
              <a:highlight>
                <a:srgbClr val="FFFF00"/>
              </a:highlight>
            </a:endParaRPr>
          </a:p>
        </p:txBody>
      </p:sp>
      <p:cxnSp>
        <p:nvCxnSpPr>
          <p:cNvPr id="8" name="直接箭头连接符 7"/>
          <p:cNvCxnSpPr>
            <a:stCxn id="9" idx="6"/>
          </p:cNvCxnSpPr>
          <p:nvPr/>
        </p:nvCxnSpPr>
        <p:spPr>
          <a:xfrm>
            <a:off x="4103370" y="2069465"/>
            <a:ext cx="5211445" cy="2190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3953510" y="1920240"/>
            <a:ext cx="149860" cy="297815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人民币升值：波段反弹续航加强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948055"/>
            <a:ext cx="3815715" cy="2268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0" y="948055"/>
            <a:ext cx="3787775" cy="3700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370" y="1691005"/>
            <a:ext cx="4254500" cy="3475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3512185"/>
            <a:ext cx="3961765" cy="2432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305935" y="5416550"/>
            <a:ext cx="52812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人民币破</a:t>
            </a:r>
            <a:r>
              <a:rPr lang="en-US" altLang="zh-CN">
                <a:solidFill>
                  <a:srgbClr val="FF0000"/>
                </a:solidFill>
              </a:rPr>
              <a:t>7</a:t>
            </a:r>
            <a:r>
              <a:rPr lang="zh-CN" altLang="en-US">
                <a:solidFill>
                  <a:srgbClr val="FF0000"/>
                </a:solidFill>
              </a:rPr>
              <a:t>持续走强，带动金叉后半段拉升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①核心资产（金融类）</a:t>
            </a:r>
            <a:endParaRPr lang="zh-CN" altLang="en-US"/>
          </a:p>
          <a:p>
            <a:r>
              <a:rPr lang="zh-CN" altLang="en-US"/>
              <a:t>②外贸类（造纸，纺织、出口等）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缩量下的主线轮动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880110"/>
            <a:ext cx="4218940" cy="3857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455" y="1545590"/>
            <a:ext cx="4159250" cy="3766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600" y="2776855"/>
            <a:ext cx="3882390" cy="3568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27380" y="280479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①金属先死叉回档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（企稳逐渐低吸）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20390" y="3429000"/>
            <a:ext cx="2975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②科技类十字星即将回档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（承压逐渐高抛）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61150" y="4143375"/>
            <a:ext cx="286004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③航天类利好频出弱转强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（注意板块分化）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板块内的分化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842645"/>
            <a:ext cx="4613275" cy="4799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85" y="1359535"/>
            <a:ext cx="4266565" cy="4551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870" y="1687195"/>
            <a:ext cx="4408170" cy="4535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11175" y="5716905"/>
            <a:ext cx="299148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①资金共振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高控盘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（走高）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16300" y="5985510"/>
            <a:ext cx="3290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  <a:sym typeface="+mn-ea"/>
              </a:rPr>
              <a:t>②资金降低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大卖单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中度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控盘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  <a:sym typeface="+mn-ea"/>
              </a:rPr>
              <a:t>（承压）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00490" y="5135880"/>
            <a:ext cx="226504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③无控盘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墓碑量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（承压）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1152</Words>
  <Application>WPS 演示</Application>
  <PresentationFormat>宽屏</PresentationFormat>
  <Paragraphs>153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1112</cp:revision>
  <dcterms:created xsi:type="dcterms:W3CDTF">2019-06-19T02:08:00Z</dcterms:created>
  <dcterms:modified xsi:type="dcterms:W3CDTF">2025-12-25T09:12:54Z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