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7"/>
  </p:notesMasterIdLst>
  <p:handoutMasterIdLst>
    <p:handoutMasterId r:id="rId28"/>
  </p:handoutMasterIdLst>
  <p:sldIdLst>
    <p:sldId id="263" r:id="rId4"/>
    <p:sldId id="271" r:id="rId5"/>
    <p:sldId id="296" r:id="rId6"/>
    <p:sldId id="3425" r:id="rId7"/>
    <p:sldId id="3729" r:id="rId8"/>
    <p:sldId id="3790" r:id="rId9"/>
    <p:sldId id="3761" r:id="rId10"/>
    <p:sldId id="3821" r:id="rId11"/>
    <p:sldId id="3825" r:id="rId12"/>
    <p:sldId id="1591" r:id="rId13"/>
    <p:sldId id="3839" r:id="rId14"/>
    <p:sldId id="3840" r:id="rId15"/>
    <p:sldId id="3657" r:id="rId16"/>
    <p:sldId id="3510" r:id="rId17"/>
    <p:sldId id="3082" r:id="rId18"/>
    <p:sldId id="3565" r:id="rId19"/>
    <p:sldId id="2169" r:id="rId20"/>
    <p:sldId id="1932" r:id="rId21"/>
    <p:sldId id="615" r:id="rId22"/>
    <p:sldId id="2279" r:id="rId23"/>
    <p:sldId id="3690" r:id="rId24"/>
    <p:sldId id="3689" r:id="rId25"/>
    <p:sldId id="270" r:id="rId26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14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7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1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震荡中选上趋势板块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35559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4997"/>
          <a:stretch>
            <a:fillRect/>
          </a:stretch>
        </p:blipFill>
        <p:spPr>
          <a:xfrm>
            <a:off x="185420" y="768350"/>
            <a:ext cx="7260590" cy="5765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超跌（受伤主力）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35559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4444" b="6429"/>
          <a:stretch>
            <a:fillRect/>
          </a:stretch>
        </p:blipFill>
        <p:spPr>
          <a:xfrm>
            <a:off x="4954905" y="821055"/>
            <a:ext cx="6436995" cy="3107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" y="768350"/>
            <a:ext cx="4988560" cy="583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190" y="3982085"/>
            <a:ext cx="4575175" cy="26676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震荡延续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去弱留强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2024.12.26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社群海报 拷贝_17324365428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带货_17351993286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7_17324365359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3+2_17351993363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0395" y="103949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大盘背离，如何降低风险做到上涨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超跌题材如何尽量逢高卖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未来一周哪些回档有机会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80" y="495554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t="1684"/>
          <a:stretch>
            <a:fillRect/>
          </a:stretch>
        </p:blipFill>
        <p:spPr>
          <a:xfrm>
            <a:off x="120015" y="2593975"/>
            <a:ext cx="3362325" cy="3837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春节前一个月的节奏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1082040" y="768350"/>
            <a:ext cx="8587740" cy="1640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/>
              <a:t>1.</a:t>
            </a:r>
            <a:r>
              <a:rPr lang="zh-CN" altLang="en-US">
                <a:solidFill>
                  <a:srgbClr val="FF0000"/>
                </a:solidFill>
              </a:rPr>
              <a:t>大盘：</a:t>
            </a:r>
            <a:r>
              <a:rPr lang="zh-CN" altLang="en-US"/>
              <a:t>月线、周线死叉区域，年前缩量，难有大表现，高低切换为主。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2.</a:t>
            </a:r>
            <a:r>
              <a:rPr lang="zh-CN" altLang="en-US">
                <a:solidFill>
                  <a:srgbClr val="FF0000"/>
                </a:solidFill>
              </a:rPr>
              <a:t>方向：</a:t>
            </a:r>
            <a:r>
              <a:rPr lang="zh-CN" altLang="en-US"/>
              <a:t>高位小微盘股易调整，权重</a:t>
            </a:r>
            <a:r>
              <a:rPr lang="en-US" altLang="zh-CN"/>
              <a:t>+</a:t>
            </a:r>
            <a:r>
              <a:rPr lang="zh-CN" altLang="en-US"/>
              <a:t>高股息易走强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3.</a:t>
            </a:r>
            <a:r>
              <a:rPr lang="zh-CN" altLang="en-US">
                <a:solidFill>
                  <a:srgbClr val="FF0000"/>
                </a:solidFill>
              </a:rPr>
              <a:t>窗口：</a:t>
            </a:r>
            <a:r>
              <a:rPr lang="zh-CN" altLang="en-US"/>
              <a:t>过去五年</a:t>
            </a:r>
            <a:r>
              <a:rPr lang="en-US" altLang="zh-CN"/>
              <a:t>1</a:t>
            </a:r>
            <a:r>
              <a:rPr lang="zh-CN" altLang="en-US"/>
              <a:t>月上涨概率最大的为银行（</a:t>
            </a:r>
            <a:r>
              <a:rPr lang="en-US" altLang="zh-CN"/>
              <a:t>85%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4.</a:t>
            </a:r>
            <a:r>
              <a:rPr lang="zh-CN" altLang="en-US">
                <a:solidFill>
                  <a:srgbClr val="FF0000"/>
                </a:solidFill>
              </a:rPr>
              <a:t>政策：</a:t>
            </a:r>
            <a:r>
              <a:rPr lang="zh-CN" altLang="en-US"/>
              <a:t>提示退市、</a:t>
            </a:r>
            <a:r>
              <a:rPr lang="en-US" altLang="zh-CN"/>
              <a:t>ST</a:t>
            </a:r>
            <a:r>
              <a:rPr lang="zh-CN" altLang="en-US"/>
              <a:t>、绩差股风险，引导价值炒作（蓝筹、国企、央企）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42665" y="3953510"/>
            <a:ext cx="17583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市场市值排序靠前权重受到资金青睐。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65" y="2519680"/>
            <a:ext cx="3289935" cy="3192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820" y="3032760"/>
            <a:ext cx="3547745" cy="2330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6652260" y="59874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规避</a:t>
            </a:r>
            <a:r>
              <a:rPr lang="en-US" altLang="zh-CN">
                <a:solidFill>
                  <a:srgbClr val="0029DA"/>
                </a:solidFill>
                <a:highlight>
                  <a:srgbClr val="FFFF00"/>
                </a:highlight>
              </a:rPr>
              <a:t>9.24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行情以来假控盘趋势走坏股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大盘：历史压力位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1923"/>
          <a:stretch>
            <a:fillRect/>
          </a:stretch>
        </p:blipFill>
        <p:spPr>
          <a:xfrm>
            <a:off x="116840" y="910590"/>
            <a:ext cx="3447415" cy="5547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35" y="910590"/>
            <a:ext cx="3088640" cy="5546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099935" y="910590"/>
            <a:ext cx="406400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29DA"/>
                </a:solidFill>
              </a:rPr>
              <a:t>月线死叉</a:t>
            </a:r>
            <a:endParaRPr lang="zh-CN" altLang="en-US" sz="2000">
              <a:solidFill>
                <a:srgbClr val="0029DA"/>
              </a:solidFill>
            </a:endParaRPr>
          </a:p>
          <a:p>
            <a:r>
              <a:rPr lang="zh-CN" altLang="en-US" sz="2000">
                <a:solidFill>
                  <a:srgbClr val="0029DA"/>
                </a:solidFill>
              </a:rPr>
              <a:t>周线死叉</a:t>
            </a:r>
            <a:endParaRPr lang="zh-CN" altLang="en-US" sz="2000">
              <a:solidFill>
                <a:srgbClr val="0029DA"/>
              </a:solidFill>
            </a:endParaRPr>
          </a:p>
          <a:p>
            <a:r>
              <a:rPr lang="zh-CN" altLang="en-US" sz="2000">
                <a:solidFill>
                  <a:srgbClr val="FF0000"/>
                </a:solidFill>
              </a:rPr>
              <a:t>日线金叉</a:t>
            </a:r>
            <a:endParaRPr lang="zh-CN" altLang="en-US" sz="2000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/>
              <a:t>波段反弹</a:t>
            </a:r>
            <a:r>
              <a:rPr lang="zh-CN" altLang="en-US">
                <a:solidFill>
                  <a:srgbClr val="F315F3"/>
                </a:solidFill>
              </a:rPr>
              <a:t>收缩仓位</a:t>
            </a:r>
            <a:r>
              <a:rPr lang="zh-CN" altLang="en-US"/>
              <a:t>为主，规避大周期压力带来的个股承压回落。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r="19060"/>
          <a:stretch>
            <a:fillRect/>
          </a:stretch>
        </p:blipFill>
        <p:spPr>
          <a:xfrm>
            <a:off x="7202805" y="2898140"/>
            <a:ext cx="2326640" cy="1252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313930" y="4292600"/>
            <a:ext cx="2215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智能辅助线压力</a:t>
            </a:r>
            <a:endParaRPr lang="zh-CN" altLang="en-US" sz="1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t="13652"/>
          <a:stretch>
            <a:fillRect/>
          </a:stretch>
        </p:blipFill>
        <p:spPr>
          <a:xfrm>
            <a:off x="9678670" y="2898140"/>
            <a:ext cx="2326005" cy="1250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648825" y="4291330"/>
            <a:ext cx="23558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2.</a:t>
            </a:r>
            <a:r>
              <a:rPr lang="zh-CN" altLang="en-US" sz="1600"/>
              <a:t>平台压力</a:t>
            </a:r>
            <a:endParaRPr lang="zh-CN" altLang="en-US" sz="1600"/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风格阵营的选择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908050"/>
            <a:ext cx="6497320" cy="3942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r="17151"/>
          <a:stretch>
            <a:fillRect/>
          </a:stretch>
        </p:blipFill>
        <p:spPr>
          <a:xfrm>
            <a:off x="6847205" y="908050"/>
            <a:ext cx="5200650" cy="2333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75" y="3649980"/>
            <a:ext cx="5019675" cy="1343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矩形 10"/>
          <p:cNvSpPr/>
          <p:nvPr/>
        </p:nvSpPr>
        <p:spPr>
          <a:xfrm>
            <a:off x="11075670" y="4069080"/>
            <a:ext cx="834390" cy="471170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000875" y="2125345"/>
            <a:ext cx="1107440" cy="471170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前高个股的画风急转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5" y="856615"/>
            <a:ext cx="5944235" cy="3599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315" y="856615"/>
            <a:ext cx="5626100" cy="3599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148715" y="46139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证券异动个股前高后</a:t>
            </a:r>
            <a:r>
              <a:rPr lang="zh-CN" altLang="en-US">
                <a:solidFill>
                  <a:srgbClr val="F315F3"/>
                </a:solidFill>
              </a:rPr>
              <a:t>涨停后跌停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39280" y="4613910"/>
            <a:ext cx="52527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半导体异动个股前高后</a:t>
            </a:r>
            <a:r>
              <a:rPr lang="zh-CN" altLang="en-US">
                <a:solidFill>
                  <a:srgbClr val="F315F3"/>
                </a:solidFill>
                <a:sym typeface="+mn-ea"/>
              </a:rPr>
              <a:t>涨停后跌停</a:t>
            </a:r>
            <a:endParaRPr lang="zh-CN" altLang="en-US">
              <a:solidFill>
                <a:srgbClr val="F315F3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93365" y="5829935"/>
            <a:ext cx="7347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总结：个股到前高的突破意愿很低，短期急拉超过</a:t>
            </a:r>
            <a:r>
              <a:rPr lang="en-US" altLang="zh-CN">
                <a:solidFill>
                  <a:srgbClr val="FF0000"/>
                </a:solidFill>
              </a:rPr>
              <a:t>5%</a:t>
            </a:r>
            <a:r>
              <a:rPr lang="zh-CN" altLang="en-US">
                <a:solidFill>
                  <a:srgbClr val="FF0000"/>
                </a:solidFill>
              </a:rPr>
              <a:t>个股易次日低开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同板块的强弱分化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0" y="891540"/>
            <a:ext cx="3959225" cy="3958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945" y="891540"/>
            <a:ext cx="4183380" cy="3959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905" y="4973320"/>
            <a:ext cx="3429635" cy="1430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椭圆 12"/>
          <p:cNvSpPr/>
          <p:nvPr/>
        </p:nvSpPr>
        <p:spPr>
          <a:xfrm>
            <a:off x="742950" y="3007995"/>
            <a:ext cx="1513205" cy="611505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306695" y="3007995"/>
            <a:ext cx="1513205" cy="611505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191" r="19430"/>
          <a:stretch>
            <a:fillRect/>
          </a:stretch>
        </p:blipFill>
        <p:spPr>
          <a:xfrm>
            <a:off x="8449310" y="2701290"/>
            <a:ext cx="3475355" cy="1099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800" y="3961765"/>
            <a:ext cx="3872865" cy="26422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905</Words>
  <Application>WPS 演示</Application>
  <PresentationFormat>宽屏</PresentationFormat>
  <Paragraphs>139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821</cp:revision>
  <dcterms:created xsi:type="dcterms:W3CDTF">2019-06-19T02:08:00Z</dcterms:created>
  <dcterms:modified xsi:type="dcterms:W3CDTF">2024-12-26T08:25:04Z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67F8E99CA25843CDBAFD0150A9FB820A</vt:lpwstr>
  </property>
</Properties>
</file>