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handoutMasterIdLst>
    <p:handoutMasterId r:id="rId20"/>
  </p:handoutMasterIdLst>
  <p:sldIdLst>
    <p:sldId id="256" r:id="rId3"/>
    <p:sldId id="261" r:id="rId4"/>
    <p:sldId id="267" r:id="rId5"/>
    <p:sldId id="263" r:id="rId6"/>
    <p:sldId id="268" r:id="rId7"/>
    <p:sldId id="285" r:id="rId8"/>
    <p:sldId id="271" r:id="rId9"/>
    <p:sldId id="280" r:id="rId10"/>
    <p:sldId id="287" r:id="rId11"/>
    <p:sldId id="291" r:id="rId12"/>
    <p:sldId id="292" r:id="rId13"/>
    <p:sldId id="274" r:id="rId14"/>
    <p:sldId id="278" r:id="rId16"/>
    <p:sldId id="276" r:id="rId17"/>
    <p:sldId id="279" r:id="rId18"/>
    <p:sldId id="269"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A"/>
    <a:srgbClr val="F5560A"/>
    <a:srgbClr val="F75907"/>
    <a:srgbClr val="F76009"/>
    <a:srgbClr val="302520"/>
    <a:srgbClr val="F04305"/>
    <a:srgbClr val="480001"/>
    <a:srgbClr val="FFFFFB"/>
    <a:srgbClr val="FDE4CA"/>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notesMaster" Target="notesMasters/notesMaster1.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 name="图片 4" descr="画板 1"/>
          <p:cNvPicPr>
            <a:picLocks noChangeAspect="1"/>
          </p:cNvPicPr>
          <p:nvPr userDrawn="1"/>
        </p:nvPicPr>
        <p:blipFill>
          <a:blip r:embed="rId2"/>
          <a:stretch>
            <a:fillRect/>
          </a:stretch>
        </p:blipFill>
        <p:spPr>
          <a:xfrm>
            <a:off x="0" y="0"/>
            <a:ext cx="12192000" cy="6858000"/>
          </a:xfrm>
          <a:prstGeom prst="rect">
            <a:avLst/>
          </a:prstGeom>
        </p:spPr>
      </p:pic>
      <p:pic>
        <p:nvPicPr>
          <p:cNvPr id="8" name="图片 7" descr="新logo_"/>
          <p:cNvPicPr>
            <a:picLocks noChangeAspect="1"/>
          </p:cNvPicPr>
          <p:nvPr userDrawn="1"/>
        </p:nvPicPr>
        <p:blipFill>
          <a:blip r:embed="rId3"/>
          <a:stretch>
            <a:fillRect/>
          </a:stretch>
        </p:blipFill>
        <p:spPr>
          <a:xfrm>
            <a:off x="323850" y="109220"/>
            <a:ext cx="1144905" cy="255270"/>
          </a:xfrm>
          <a:prstGeom prst="rect">
            <a:avLst/>
          </a:prstGeom>
        </p:spPr>
      </p:pic>
      <p:sp>
        <p:nvSpPr>
          <p:cNvPr id="10" name="文本框 9"/>
          <p:cNvSpPr txBox="1"/>
          <p:nvPr userDrawn="1"/>
        </p:nvSpPr>
        <p:spPr>
          <a:xfrm>
            <a:off x="10090785" y="109220"/>
            <a:ext cx="1935480" cy="241935"/>
          </a:xfrm>
          <a:prstGeom prst="rect">
            <a:avLst/>
          </a:prstGeom>
          <a:noFill/>
        </p:spPr>
        <p:txBody>
          <a:bodyPr wrap="square" rtlCol="0">
            <a:noAutofit/>
          </a:bodyPr>
          <a:p>
            <a:pPr algn="ctr"/>
            <a:r>
              <a:rPr lang="zh-CN" altLang="en-US" sz="1200">
                <a:solidFill>
                  <a:srgbClr val="FFFFFA">
                    <a:alpha val="50000"/>
                  </a:srgbClr>
                </a:solidFill>
                <a:latin typeface="思源黑体 CN Regular" panose="020B0500000000000000" charset="-122"/>
                <a:ea typeface="思源黑体 CN Regular" panose="020B0500000000000000" charset="-122"/>
              </a:rPr>
              <a:t>股市有风险，投资需谨慎</a:t>
            </a:r>
            <a:endParaRPr lang="zh-CN" altLang="en-US" sz="1200">
              <a:solidFill>
                <a:srgbClr val="FFFFFA">
                  <a:alpha val="50000"/>
                </a:srgbClr>
              </a:solidFill>
              <a:latin typeface="思源黑体 CN Regular" panose="020B0500000000000000" charset="-122"/>
              <a:ea typeface="思源黑体 CN Regular" panose="020B0500000000000000"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3" name="图片 2" descr="画板 1 拷贝 6"/>
          <p:cNvPicPr>
            <a:picLocks noChangeAspect="1"/>
          </p:cNvPicPr>
          <p:nvPr userDrawn="1"/>
        </p:nvPicPr>
        <p:blipFill>
          <a:blip r:embed="rId2"/>
          <a:stretch>
            <a:fillRect/>
          </a:stretch>
        </p:blipFill>
        <p:spPr>
          <a:xfrm>
            <a:off x="0" y="0"/>
            <a:ext cx="12192000" cy="6858000"/>
          </a:xfrm>
          <a:prstGeom prst="rect">
            <a:avLst/>
          </a:prstGeom>
        </p:spPr>
      </p:pic>
      <p:pic>
        <p:nvPicPr>
          <p:cNvPr id="11" name="图片 10" descr="新logo_"/>
          <p:cNvPicPr>
            <a:picLocks noChangeAspect="1"/>
          </p:cNvPicPr>
          <p:nvPr userDrawn="1"/>
        </p:nvPicPr>
        <p:blipFill>
          <a:blip r:embed="rId3"/>
          <a:stretch>
            <a:fillRect/>
          </a:stretch>
        </p:blipFill>
        <p:spPr>
          <a:xfrm>
            <a:off x="323850" y="109220"/>
            <a:ext cx="1144905" cy="255270"/>
          </a:xfrm>
          <a:prstGeom prst="rect">
            <a:avLst/>
          </a:prstGeom>
        </p:spPr>
      </p:pic>
      <p:sp>
        <p:nvSpPr>
          <p:cNvPr id="12" name="文本框 11"/>
          <p:cNvSpPr txBox="1"/>
          <p:nvPr userDrawn="1"/>
        </p:nvSpPr>
        <p:spPr>
          <a:xfrm>
            <a:off x="10090785" y="109220"/>
            <a:ext cx="1935480" cy="241935"/>
          </a:xfrm>
          <a:prstGeom prst="rect">
            <a:avLst/>
          </a:prstGeom>
          <a:noFill/>
        </p:spPr>
        <p:txBody>
          <a:bodyPr wrap="square" rtlCol="0">
            <a:noAutofit/>
          </a:bodyPr>
          <a:p>
            <a:pPr algn="ctr"/>
            <a:r>
              <a:rPr lang="zh-CN" altLang="en-US" sz="1200">
                <a:solidFill>
                  <a:srgbClr val="FFFFFA">
                    <a:alpha val="50000"/>
                  </a:srgbClr>
                </a:solidFill>
                <a:latin typeface="思源黑体 CN Regular" panose="020B0500000000000000" charset="-122"/>
                <a:ea typeface="思源黑体 CN Regular" panose="020B0500000000000000" charset="-122"/>
              </a:rPr>
              <a:t>股市有风险，投资需谨慎</a:t>
            </a:r>
            <a:endParaRPr lang="zh-CN" altLang="en-US" sz="1200">
              <a:solidFill>
                <a:srgbClr val="FFFFFA">
                  <a:alpha val="50000"/>
                </a:srgbClr>
              </a:solidFill>
              <a:latin typeface="思源黑体 CN Regular" panose="020B0500000000000000" charset="-122"/>
              <a:ea typeface="思源黑体 CN Regular" panose="020B0500000000000000"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8" name="图片 7" descr="画板 1 拷贝 7"/>
          <p:cNvPicPr>
            <a:picLocks noChangeAspect="1"/>
          </p:cNvPicPr>
          <p:nvPr userDrawn="1"/>
        </p:nvPicPr>
        <p:blipFill>
          <a:blip r:embed="rId2"/>
          <a:stretch>
            <a:fillRect/>
          </a:stretch>
        </p:blipFill>
        <p:spPr>
          <a:xfrm>
            <a:off x="0" y="0"/>
            <a:ext cx="12192000" cy="6858000"/>
          </a:xfrm>
          <a:prstGeom prst="rect">
            <a:avLst/>
          </a:prstGeom>
        </p:spPr>
      </p:pic>
      <p:pic>
        <p:nvPicPr>
          <p:cNvPr id="9" name="图片 8" descr="新logo_"/>
          <p:cNvPicPr>
            <a:picLocks noChangeAspect="1"/>
          </p:cNvPicPr>
          <p:nvPr userDrawn="1"/>
        </p:nvPicPr>
        <p:blipFill>
          <a:blip r:embed="rId3"/>
          <a:stretch>
            <a:fillRect/>
          </a:stretch>
        </p:blipFill>
        <p:spPr>
          <a:xfrm>
            <a:off x="323850" y="109220"/>
            <a:ext cx="1144905" cy="255270"/>
          </a:xfrm>
          <a:prstGeom prst="rect">
            <a:avLst/>
          </a:prstGeom>
        </p:spPr>
      </p:pic>
      <p:sp>
        <p:nvSpPr>
          <p:cNvPr id="10" name="文本框 9"/>
          <p:cNvSpPr txBox="1"/>
          <p:nvPr userDrawn="1"/>
        </p:nvSpPr>
        <p:spPr>
          <a:xfrm>
            <a:off x="10090785" y="109220"/>
            <a:ext cx="1935480" cy="241935"/>
          </a:xfrm>
          <a:prstGeom prst="rect">
            <a:avLst/>
          </a:prstGeom>
          <a:noFill/>
        </p:spPr>
        <p:txBody>
          <a:bodyPr wrap="square" rtlCol="0">
            <a:noAutofit/>
          </a:bodyPr>
          <a:p>
            <a:pPr algn="ctr"/>
            <a:r>
              <a:rPr lang="zh-CN" altLang="en-US" sz="1200">
                <a:solidFill>
                  <a:srgbClr val="FFFFFA">
                    <a:alpha val="50000"/>
                  </a:srgbClr>
                </a:solidFill>
                <a:latin typeface="思源黑体 CN Regular" panose="020B0500000000000000" charset="-122"/>
                <a:ea typeface="思源黑体 CN Regular" panose="020B0500000000000000" charset="-122"/>
              </a:rPr>
              <a:t>股市有风险，投资需谨慎</a:t>
            </a:r>
            <a:endParaRPr lang="zh-CN" altLang="en-US" sz="1200">
              <a:solidFill>
                <a:srgbClr val="FFFFFA">
                  <a:alpha val="50000"/>
                </a:srgbClr>
              </a:solidFill>
              <a:latin typeface="思源黑体 CN Regular" panose="020B0500000000000000" charset="-122"/>
              <a:ea typeface="思源黑体 CN Regular" panose="020B0500000000000000"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画板 1 拷贝 8"/>
          <p:cNvPicPr>
            <a:picLocks noChangeAspect="1"/>
          </p:cNvPicPr>
          <p:nvPr userDrawn="1"/>
        </p:nvPicPr>
        <p:blipFill>
          <a:blip r:embed="rId2"/>
          <a:stretch>
            <a:fillRect/>
          </a:stretch>
        </p:blipFill>
        <p:spPr>
          <a:xfrm>
            <a:off x="0" y="0"/>
            <a:ext cx="12192000" cy="6858000"/>
          </a:xfrm>
          <a:prstGeom prst="rect">
            <a:avLst/>
          </a:prstGeom>
        </p:spPr>
      </p:pic>
      <p:pic>
        <p:nvPicPr>
          <p:cNvPr id="8" name="图片 7" descr="新logo_"/>
          <p:cNvPicPr>
            <a:picLocks noChangeAspect="1"/>
          </p:cNvPicPr>
          <p:nvPr userDrawn="1"/>
        </p:nvPicPr>
        <p:blipFill>
          <a:blip r:embed="rId3"/>
          <a:stretch>
            <a:fillRect/>
          </a:stretch>
        </p:blipFill>
        <p:spPr>
          <a:xfrm>
            <a:off x="323850" y="109220"/>
            <a:ext cx="1144905" cy="255270"/>
          </a:xfrm>
          <a:prstGeom prst="rect">
            <a:avLst/>
          </a:prstGeom>
        </p:spPr>
      </p:pic>
      <p:sp>
        <p:nvSpPr>
          <p:cNvPr id="10" name="文本框 9"/>
          <p:cNvSpPr txBox="1"/>
          <p:nvPr userDrawn="1"/>
        </p:nvSpPr>
        <p:spPr>
          <a:xfrm>
            <a:off x="10090785" y="109220"/>
            <a:ext cx="1935480" cy="241935"/>
          </a:xfrm>
          <a:prstGeom prst="rect">
            <a:avLst/>
          </a:prstGeom>
          <a:noFill/>
        </p:spPr>
        <p:txBody>
          <a:bodyPr wrap="square" rtlCol="0">
            <a:noAutofit/>
          </a:bodyPr>
          <a:p>
            <a:pPr algn="ctr"/>
            <a:r>
              <a:rPr lang="zh-CN" altLang="en-US" sz="1200">
                <a:solidFill>
                  <a:srgbClr val="FFFFFA">
                    <a:alpha val="50000"/>
                  </a:srgbClr>
                </a:solidFill>
                <a:latin typeface="思源黑体 CN Regular" panose="020B0500000000000000" charset="-122"/>
                <a:ea typeface="思源黑体 CN Regular" panose="020B0500000000000000" charset="-122"/>
              </a:rPr>
              <a:t>股市有风险，投资需谨慎</a:t>
            </a:r>
            <a:endParaRPr lang="zh-CN" altLang="en-US" sz="1200">
              <a:solidFill>
                <a:srgbClr val="FFFFFA">
                  <a:alpha val="50000"/>
                </a:srgbClr>
              </a:solidFill>
              <a:latin typeface="思源黑体 CN Regular" panose="020B0500000000000000" charset="-122"/>
              <a:ea typeface="思源黑体 CN Regular" panose="020B0500000000000000"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4" name="图片 3" descr="画板 1 拷贝 9"/>
          <p:cNvPicPr>
            <a:picLocks noChangeAspect="1"/>
          </p:cNvPicPr>
          <p:nvPr userDrawn="1"/>
        </p:nvPicPr>
        <p:blipFill>
          <a:blip r:embed="rId2"/>
          <a:stretch>
            <a:fillRect/>
          </a:stretch>
        </p:blipFill>
        <p:spPr>
          <a:xfrm>
            <a:off x="0" y="0"/>
            <a:ext cx="12192000" cy="6858000"/>
          </a:xfrm>
          <a:prstGeom prst="rect">
            <a:avLst/>
          </a:prstGeom>
        </p:spPr>
      </p:pic>
      <p:pic>
        <p:nvPicPr>
          <p:cNvPr id="5" name="图片 4" descr="画板 1 拷贝 9"/>
          <p:cNvPicPr>
            <a:picLocks noChangeAspect="1"/>
          </p:cNvPicPr>
          <p:nvPr userDrawn="1"/>
        </p:nvPicPr>
        <p:blipFill>
          <a:blip r:embed="rId2"/>
          <a:srcRect b="85926"/>
          <a:stretch>
            <a:fillRect/>
          </a:stretch>
        </p:blipFill>
        <p:spPr>
          <a:xfrm>
            <a:off x="0" y="123190"/>
            <a:ext cx="12192000" cy="965200"/>
          </a:xfrm>
          <a:prstGeom prst="rect">
            <a:avLst/>
          </a:prstGeom>
        </p:spPr>
      </p:pic>
      <p:pic>
        <p:nvPicPr>
          <p:cNvPr id="6" name="图片 5" descr="新logo_"/>
          <p:cNvPicPr>
            <a:picLocks noChangeAspect="1"/>
          </p:cNvPicPr>
          <p:nvPr userDrawn="1"/>
        </p:nvPicPr>
        <p:blipFill>
          <a:blip r:embed="rId3"/>
          <a:stretch>
            <a:fillRect/>
          </a:stretch>
        </p:blipFill>
        <p:spPr>
          <a:xfrm>
            <a:off x="323850" y="185420"/>
            <a:ext cx="1144905" cy="255270"/>
          </a:xfrm>
          <a:prstGeom prst="rect">
            <a:avLst/>
          </a:prstGeom>
        </p:spPr>
      </p:pic>
      <p:sp>
        <p:nvSpPr>
          <p:cNvPr id="7" name="文本框 6"/>
          <p:cNvSpPr txBox="1"/>
          <p:nvPr userDrawn="1"/>
        </p:nvSpPr>
        <p:spPr>
          <a:xfrm>
            <a:off x="10090785" y="185420"/>
            <a:ext cx="1935480" cy="241935"/>
          </a:xfrm>
          <a:prstGeom prst="rect">
            <a:avLst/>
          </a:prstGeom>
          <a:noFill/>
        </p:spPr>
        <p:txBody>
          <a:bodyPr wrap="square" rtlCol="0">
            <a:noAutofit/>
          </a:bodyPr>
          <a:p>
            <a:pPr algn="ctr"/>
            <a:r>
              <a:rPr lang="zh-CN" altLang="en-US" sz="1200">
                <a:solidFill>
                  <a:srgbClr val="FFFFFA">
                    <a:alpha val="50000"/>
                  </a:srgbClr>
                </a:solidFill>
                <a:latin typeface="思源黑体 CN Regular" panose="020B0500000000000000" charset="-122"/>
                <a:ea typeface="思源黑体 CN Regular" panose="020B0500000000000000" charset="-122"/>
              </a:rPr>
              <a:t>市场有风险，投资需谨慎</a:t>
            </a:r>
            <a:endParaRPr lang="zh-CN" altLang="en-US" sz="1200">
              <a:solidFill>
                <a:srgbClr val="FFFFFA">
                  <a:alpha val="50000"/>
                </a:srgbClr>
              </a:solidFill>
              <a:latin typeface="思源黑体 CN Regular" panose="020B0500000000000000" charset="-122"/>
              <a:ea typeface="思源黑体 CN Regular" panose="020B0500000000000000" charset="-122"/>
            </a:endParaRPr>
          </a:p>
        </p:txBody>
      </p:sp>
      <p:pic>
        <p:nvPicPr>
          <p:cNvPr id="9" name="图片 8" descr="画板 1 拷贝 9"/>
          <p:cNvPicPr>
            <a:picLocks noChangeAspect="1"/>
          </p:cNvPicPr>
          <p:nvPr userDrawn="1"/>
        </p:nvPicPr>
        <p:blipFill>
          <a:blip r:embed="rId2"/>
          <a:srcRect t="90398"/>
          <a:stretch>
            <a:fillRect/>
          </a:stretch>
        </p:blipFill>
        <p:spPr>
          <a:xfrm>
            <a:off x="0" y="5975985"/>
            <a:ext cx="12192000" cy="658495"/>
          </a:xfrm>
          <a:prstGeom prst="rect">
            <a:avLst/>
          </a:prstGeom>
        </p:spPr>
      </p:pic>
      <p:sp>
        <p:nvSpPr>
          <p:cNvPr id="13" name="文本框 12"/>
          <p:cNvSpPr txBox="1"/>
          <p:nvPr userDrawn="1"/>
        </p:nvSpPr>
        <p:spPr>
          <a:xfrm>
            <a:off x="101600" y="6414770"/>
            <a:ext cx="11963400" cy="429895"/>
          </a:xfrm>
          <a:prstGeom prst="rect">
            <a:avLst/>
          </a:prstGeom>
        </p:spPr>
        <p:txBody>
          <a:bodyPr wrap="square">
            <a:spAutoFit/>
          </a:bodyPr>
          <a:p>
            <a:pPr marL="0" indent="0" algn="ctr"/>
            <a:r>
              <a:rPr lang="zh-CN" altLang="en-US" sz="1100" b="0" i="0">
                <a:solidFill>
                  <a:schemeClr val="bg1"/>
                </a:solidFill>
                <a:latin typeface="微软雅黑" panose="020B0503020204020204" charset="-122"/>
                <a:ea typeface="微软雅黑" panose="020B0503020204020204" charset="-122"/>
                <a:cs typeface="微软雅黑" panose="020B0503020204020204" charset="-122"/>
              </a:rPr>
              <a:t>经传多赢服务总监：吴中明，投顾执业编号</a:t>
            </a:r>
            <a:r>
              <a:rPr lang="en-US" altLang="zh-CN" sz="1100" b="0" i="0">
                <a:solidFill>
                  <a:schemeClr val="bg1"/>
                </a:solidFill>
                <a:latin typeface="微软雅黑" panose="020B0503020204020204" charset="-122"/>
                <a:ea typeface="微软雅黑" panose="020B0503020204020204" charset="-122"/>
                <a:cs typeface="微软雅黑" panose="020B0503020204020204" charset="-122"/>
              </a:rPr>
              <a:t>:A1120613090002</a:t>
            </a:r>
            <a:r>
              <a:rPr lang="zh-CN" altLang="en-US" sz="1100" b="0" i="0">
                <a:solidFill>
                  <a:schemeClr val="bg1"/>
                </a:solidFill>
                <a:latin typeface="微软雅黑" panose="020B0503020204020204" charset="-122"/>
                <a:ea typeface="微软雅黑" panose="020B0503020204020204" charset="-122"/>
                <a:cs typeface="微软雅黑" panose="020B0503020204020204" charset="-122"/>
              </a:rPr>
              <a:t>；基金从业编号</a:t>
            </a:r>
            <a:r>
              <a:rPr lang="en-US" altLang="zh-CN" sz="1100" b="0" i="0">
                <a:solidFill>
                  <a:schemeClr val="bg1"/>
                </a:solidFill>
                <a:latin typeface="微软雅黑" panose="020B0503020204020204" charset="-122"/>
                <a:ea typeface="微软雅黑" panose="020B0503020204020204" charset="-122"/>
                <a:cs typeface="微软雅黑" panose="020B0503020204020204" charset="-122"/>
              </a:rPr>
              <a:t>:A2025061601162x</a:t>
            </a:r>
            <a:r>
              <a:rPr lang="zh-CN" altLang="en-US" sz="1100" b="0" i="0">
                <a:solidFill>
                  <a:schemeClr val="bg1"/>
                </a:solidFill>
                <a:latin typeface="微软雅黑" panose="020B0503020204020204" charset="-122"/>
                <a:ea typeface="微软雅黑" panose="020B0503020204020204" charset="-122"/>
                <a:cs typeface="微软雅黑" panose="020B0503020204020204" charset="-122"/>
              </a:rPr>
              <a:t>。</a:t>
            </a:r>
            <a:r>
              <a:rPr lang="zh-CN" altLang="en-US" sz="1100">
                <a:solidFill>
                  <a:schemeClr val="bg1"/>
                </a:solidFill>
                <a:latin typeface="微软雅黑" panose="020B0503020204020204" charset="-122"/>
                <a:ea typeface="微软雅黑" panose="020B0503020204020204" charset="-122"/>
                <a:cs typeface="微软雅黑" panose="020B0503020204020204" charset="-122"/>
                <a:sym typeface="+mn-ea"/>
              </a:rPr>
              <a:t>基金的过往业绩并不预示其未来表现，</a:t>
            </a:r>
            <a:endParaRPr lang="zh-CN" altLang="en-US" sz="1100">
              <a:solidFill>
                <a:schemeClr val="bg1"/>
              </a:solidFill>
              <a:latin typeface="微软雅黑" panose="020B0503020204020204" charset="-122"/>
              <a:ea typeface="微软雅黑" panose="020B0503020204020204" charset="-122"/>
              <a:cs typeface="微软雅黑" panose="020B0503020204020204" charset="-122"/>
              <a:sym typeface="+mn-ea"/>
            </a:endParaRPr>
          </a:p>
          <a:p>
            <a:pPr marL="0" indent="0" algn="ctr"/>
            <a:r>
              <a:rPr lang="zh-CN" altLang="en-US" sz="1100">
                <a:solidFill>
                  <a:schemeClr val="bg1"/>
                </a:solidFill>
                <a:latin typeface="微软雅黑" panose="020B0503020204020204" charset="-122"/>
                <a:ea typeface="微软雅黑" panose="020B0503020204020204" charset="-122"/>
                <a:cs typeface="微软雅黑" panose="020B0503020204020204" charset="-122"/>
                <a:sym typeface="+mn-ea"/>
              </a:rPr>
              <a:t>基金管理人管理的其他基金的业绩并不构成基金业绩表现的保证。</a:t>
            </a:r>
            <a:r>
              <a:rPr lang="zh-CN" altLang="en-US" sz="1100" b="0" i="0">
                <a:solidFill>
                  <a:schemeClr val="bg1"/>
                </a:solidFill>
                <a:latin typeface="微软雅黑" panose="020B0503020204020204" charset="-122"/>
                <a:ea typeface="微软雅黑" panose="020B0503020204020204" charset="-122"/>
                <a:cs typeface="微软雅黑" panose="020B0503020204020204" charset="-122"/>
              </a:rPr>
              <a:t>观点基于软件数据和理论模型分析，仅供参考，不构成买卖建议，市场有风险，投资需谨慎。</a:t>
            </a:r>
            <a:endParaRPr lang="zh-CN" altLang="en-US" sz="1100" b="0" i="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7" name="图片 6" descr="画板 1 拷贝 10"/>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9"/>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0"/>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1"/>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2"/>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3"/>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hemeOverride" Target="../theme/themeOverride3.xml"/><Relationship Id="rId4" Type="http://schemas.openxmlformats.org/officeDocument/2006/relationships/tags" Target="../tags/tag43.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4.xml"/><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45.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46.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48.xml"/><Relationship Id="rId2" Type="http://schemas.openxmlformats.org/officeDocument/2006/relationships/image" Target="../media/image23.png"/><Relationship Id="rId1" Type="http://schemas.openxmlformats.org/officeDocument/2006/relationships/tags" Target="../tags/tag4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9.xml"/><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image" Target="../media/image8.png"/><Relationship Id="rId2" Type="http://schemas.openxmlformats.org/officeDocument/2006/relationships/tags" Target="../tags/tag19.xml"/><Relationship Id="rId15" Type="http://schemas.openxmlformats.org/officeDocument/2006/relationships/slideLayout" Target="../slideLayouts/slideLayout3.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tags" Target="../tags/tag1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2.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33.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1.xml"/><Relationship Id="rId1" Type="http://schemas.openxmlformats.org/officeDocument/2006/relationships/tags" Target="../tags/tag35.xml"/></Relationships>
</file>

<file path=ppt/slides/_rels/slide9.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image" Target="../media/image15.png"/><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image" Target="../media/image14.png"/><Relationship Id="rId3" Type="http://schemas.openxmlformats.org/officeDocument/2006/relationships/tags" Target="../tags/tag37.xml"/><Relationship Id="rId2" Type="http://schemas.openxmlformats.org/officeDocument/2006/relationships/image" Target="../media/image13.png"/><Relationship Id="rId12" Type="http://schemas.openxmlformats.org/officeDocument/2006/relationships/slideLayout" Target="../slideLayouts/slideLayout5.xml"/><Relationship Id="rId11" Type="http://schemas.openxmlformats.org/officeDocument/2006/relationships/themeOverride" Target="../theme/themeOverride2.xml"/><Relationship Id="rId10" Type="http://schemas.openxmlformats.org/officeDocument/2006/relationships/tags" Target="../tags/tag42.xml"/><Relationship Id="rId1" Type="http://schemas.openxmlformats.org/officeDocument/2006/relationships/tags" Target="../tags/tag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3" name="文本框 2"/>
          <p:cNvSpPr txBox="1"/>
          <p:nvPr/>
        </p:nvSpPr>
        <p:spPr>
          <a:xfrm>
            <a:off x="1870710" y="2540"/>
            <a:ext cx="8150225" cy="613410"/>
          </a:xfrm>
          <a:prstGeom prst="rect">
            <a:avLst/>
          </a:prstGeom>
          <a:noFill/>
        </p:spPr>
        <p:txBody>
          <a:bodyPr wrap="square" rtlCol="0">
            <a:noAutofit/>
          </a:bodyPr>
          <a:p>
            <a:pPr lvl="0" algn="ctr">
              <a:buClrTx/>
              <a:buSzTx/>
              <a:buFontTx/>
            </a:pPr>
            <a:r>
              <a:rPr lang="zh-CN" altLang="en-US" sz="3600" b="1" spc="-200" dirty="0">
                <a:solidFill>
                  <a:schemeClr val="bg1"/>
                </a:solidFill>
                <a:uFillTx/>
                <a:latin typeface="微软雅黑" panose="020B0503020204020204" charset="-122"/>
                <a:ea typeface="微软雅黑" panose="020B0503020204020204" charset="-122"/>
                <a:sym typeface="+mn-ea"/>
              </a:rPr>
              <a:t>经传严选基金产品</a:t>
            </a:r>
            <a:r>
              <a:rPr lang="zh-CN" altLang="en-US" sz="3600" b="1" spc="-200" dirty="0">
                <a:solidFill>
                  <a:schemeClr val="bg1"/>
                </a:solidFill>
                <a:uFillTx/>
                <a:latin typeface="微软雅黑" panose="020B0503020204020204" charset="-122"/>
                <a:ea typeface="微软雅黑" panose="020B0503020204020204" charset="-122"/>
                <a:sym typeface="+mn-ea"/>
              </a:rPr>
              <a:t>解析</a:t>
            </a:r>
            <a:endParaRPr lang="zh-CN" altLang="en-US" sz="3600" b="1" spc="-200" dirty="0">
              <a:solidFill>
                <a:schemeClr val="bg1"/>
              </a:solidFill>
              <a:uFillTx/>
              <a:latin typeface="微软雅黑" panose="020B0503020204020204" charset="-122"/>
              <a:ea typeface="微软雅黑" panose="020B0503020204020204" charset="-122"/>
              <a:sym typeface="+mn-ea"/>
            </a:endParaRPr>
          </a:p>
        </p:txBody>
      </p:sp>
      <p:sp>
        <p:nvSpPr>
          <p:cNvPr id="2" name="文本框 1"/>
          <p:cNvSpPr txBox="1"/>
          <p:nvPr/>
        </p:nvSpPr>
        <p:spPr>
          <a:xfrm>
            <a:off x="3851275" y="615950"/>
            <a:ext cx="4387215" cy="398780"/>
          </a:xfrm>
          <a:prstGeom prst="rect">
            <a:avLst/>
          </a:prstGeom>
          <a:noFill/>
        </p:spPr>
        <p:txBody>
          <a:bodyPr wrap="square" rtlCol="0">
            <a:spAutoFit/>
          </a:bodyPr>
          <a:p>
            <a:pPr algn="ctr"/>
            <a:r>
              <a:rPr lang="zh-CN" altLang="en-US" sz="2000">
                <a:solidFill>
                  <a:srgbClr val="C00000"/>
                </a:solidFill>
              </a:rPr>
              <a:t>稳钱资产配置的可选性</a:t>
            </a:r>
            <a:r>
              <a:rPr lang="zh-CN" altLang="en-US" sz="2000">
                <a:solidFill>
                  <a:srgbClr val="C00000"/>
                </a:solidFill>
              </a:rPr>
              <a:t>基金产品解析</a:t>
            </a:r>
            <a:endParaRPr lang="zh-CN" altLang="en-US" sz="2000">
              <a:solidFill>
                <a:srgbClr val="C00000"/>
              </a:solidFill>
            </a:endParaRPr>
          </a:p>
        </p:txBody>
      </p:sp>
      <p:pic>
        <p:nvPicPr>
          <p:cNvPr id="4" name="图片 3"/>
          <p:cNvPicPr>
            <a:picLocks noChangeAspect="1"/>
          </p:cNvPicPr>
          <p:nvPr/>
        </p:nvPicPr>
        <p:blipFill>
          <a:blip r:embed="rId1"/>
          <a:stretch>
            <a:fillRect/>
          </a:stretch>
        </p:blipFill>
        <p:spPr>
          <a:xfrm>
            <a:off x="4454525" y="1123950"/>
            <a:ext cx="3259455" cy="367538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685800" y="1140460"/>
            <a:ext cx="3244850" cy="3658870"/>
          </a:xfrm>
          <a:prstGeom prst="rect">
            <a:avLst/>
          </a:prstGeom>
          <a:ln>
            <a:solidFill>
              <a:schemeClr val="accent1"/>
            </a:solidFill>
          </a:ln>
        </p:spPr>
      </p:pic>
      <p:sp>
        <p:nvSpPr>
          <p:cNvPr id="7" name="文本框 6"/>
          <p:cNvSpPr txBox="1"/>
          <p:nvPr/>
        </p:nvSpPr>
        <p:spPr>
          <a:xfrm>
            <a:off x="780415" y="4930775"/>
            <a:ext cx="10083800" cy="922020"/>
          </a:xfrm>
          <a:prstGeom prst="rect">
            <a:avLst/>
          </a:prstGeom>
          <a:noFill/>
        </p:spPr>
        <p:txBody>
          <a:bodyPr wrap="square" rtlCol="0">
            <a:spAutoFit/>
          </a:bodyPr>
          <a:p>
            <a:r>
              <a:rPr lang="zh-CN" altLang="en-US">
                <a:solidFill>
                  <a:srgbClr val="C00000"/>
                </a:solidFill>
              </a:rPr>
              <a:t>从历史数据来看，经传严选的固收</a:t>
            </a:r>
            <a:r>
              <a:rPr lang="en-US" altLang="zh-CN">
                <a:solidFill>
                  <a:srgbClr val="C00000"/>
                </a:solidFill>
              </a:rPr>
              <a:t>+</a:t>
            </a:r>
            <a:r>
              <a:rPr lang="zh-CN" altLang="en-US">
                <a:solidFill>
                  <a:srgbClr val="C00000"/>
                </a:solidFill>
              </a:rPr>
              <a:t>基金产品的表现都非常优秀；创金合信鑫祥混合</a:t>
            </a:r>
            <a:r>
              <a:rPr lang="en-US" altLang="zh-CN">
                <a:solidFill>
                  <a:srgbClr val="C00000"/>
                </a:solidFill>
              </a:rPr>
              <a:t>C</a:t>
            </a:r>
            <a:r>
              <a:rPr lang="zh-CN" altLang="en-US">
                <a:solidFill>
                  <a:srgbClr val="C00000"/>
                </a:solidFill>
              </a:rPr>
              <a:t>（</a:t>
            </a:r>
            <a:r>
              <a:rPr lang="en-US" altLang="zh-CN">
                <a:solidFill>
                  <a:srgbClr val="C00000"/>
                </a:solidFill>
              </a:rPr>
              <a:t>010606</a:t>
            </a:r>
            <a:r>
              <a:rPr lang="zh-CN" altLang="en-US">
                <a:solidFill>
                  <a:srgbClr val="C00000"/>
                </a:solidFill>
              </a:rPr>
              <a:t>）在今年的行情下最大回撤不超过</a:t>
            </a:r>
            <a:r>
              <a:rPr lang="en-US" altLang="zh-CN">
                <a:solidFill>
                  <a:srgbClr val="C00000"/>
                </a:solidFill>
              </a:rPr>
              <a:t>2%</a:t>
            </a:r>
            <a:r>
              <a:rPr lang="zh-CN" altLang="en-US">
                <a:solidFill>
                  <a:srgbClr val="C00000"/>
                </a:solidFill>
              </a:rPr>
              <a:t>；金鹰恒润债券</a:t>
            </a:r>
            <a:r>
              <a:rPr lang="en-US" altLang="zh-CN">
                <a:solidFill>
                  <a:srgbClr val="C00000"/>
                </a:solidFill>
              </a:rPr>
              <a:t>C</a:t>
            </a:r>
            <a:r>
              <a:rPr lang="zh-CN" altLang="en-US">
                <a:solidFill>
                  <a:srgbClr val="C00000"/>
                </a:solidFill>
              </a:rPr>
              <a:t>（</a:t>
            </a:r>
            <a:r>
              <a:rPr lang="en-US" altLang="zh-CN">
                <a:solidFill>
                  <a:srgbClr val="C00000"/>
                </a:solidFill>
              </a:rPr>
              <a:t>015932</a:t>
            </a:r>
            <a:r>
              <a:rPr lang="zh-CN" altLang="en-US">
                <a:solidFill>
                  <a:srgbClr val="C00000"/>
                </a:solidFill>
              </a:rPr>
              <a:t>）从成立以来到今天，最大回撤都没有超过</a:t>
            </a:r>
            <a:r>
              <a:rPr lang="en-US" altLang="zh-CN">
                <a:solidFill>
                  <a:srgbClr val="C00000"/>
                </a:solidFill>
              </a:rPr>
              <a:t>2%</a:t>
            </a:r>
            <a:r>
              <a:rPr lang="zh-CN" altLang="en-US">
                <a:solidFill>
                  <a:srgbClr val="C00000"/>
                </a:solidFill>
              </a:rPr>
              <a:t>，都是属于真正具备穿越牛熊能力的产品；目前的年化收益率都在</a:t>
            </a:r>
            <a:r>
              <a:rPr lang="en-US" altLang="zh-CN">
                <a:solidFill>
                  <a:srgbClr val="C00000"/>
                </a:solidFill>
              </a:rPr>
              <a:t>4.5%</a:t>
            </a:r>
            <a:r>
              <a:rPr lang="zh-CN" altLang="en-US">
                <a:solidFill>
                  <a:srgbClr val="C00000"/>
                </a:solidFill>
              </a:rPr>
              <a:t>以上。</a:t>
            </a:r>
            <a:endParaRPr lang="zh-CN" altLang="en-US">
              <a:solidFill>
                <a:srgbClr val="C00000"/>
              </a:solidFill>
            </a:endParaRPr>
          </a:p>
        </p:txBody>
      </p:sp>
      <p:pic>
        <p:nvPicPr>
          <p:cNvPr id="8" name="图片 7"/>
          <p:cNvPicPr>
            <a:picLocks noChangeAspect="1"/>
          </p:cNvPicPr>
          <p:nvPr/>
        </p:nvPicPr>
        <p:blipFill>
          <a:blip r:embed="rId3"/>
          <a:stretch>
            <a:fillRect/>
          </a:stretch>
        </p:blipFill>
        <p:spPr>
          <a:xfrm>
            <a:off x="8053070" y="1123950"/>
            <a:ext cx="2676525" cy="3684270"/>
          </a:xfrm>
          <a:prstGeom prst="rect">
            <a:avLst/>
          </a:prstGeom>
          <a:ln>
            <a:solidFill>
              <a:schemeClr val="accent1"/>
            </a:solidFill>
          </a:ln>
        </p:spPr>
      </p:pic>
    </p:spTree>
    <p:custDataLst>
      <p:tags r:id="rId4"/>
    </p:custData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画板 1 拷贝 3"/>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文本框 15"/>
          <p:cNvSpPr txBox="1"/>
          <p:nvPr/>
        </p:nvSpPr>
        <p:spPr>
          <a:xfrm>
            <a:off x="1681480" y="2156460"/>
            <a:ext cx="2367280" cy="706755"/>
          </a:xfrm>
          <a:prstGeom prst="rect">
            <a:avLst/>
          </a:prstGeom>
          <a:noFill/>
        </p:spPr>
        <p:txBody>
          <a:bodyPr wrap="square" rtlCol="0">
            <a:spAutoFit/>
          </a:bodyPr>
          <a:p>
            <a:r>
              <a:rPr lang="en-US" altLang="zh-CN" sz="4000">
                <a:solidFill>
                  <a:schemeClr val="bg1"/>
                </a:solidFill>
                <a:latin typeface="思源黑体 CN Bold" panose="020B0800000000000000" charset="-122"/>
                <a:ea typeface="思源黑体 CN Bold" panose="020B0800000000000000" charset="-122"/>
              </a:rPr>
              <a:t>PART 03</a:t>
            </a:r>
            <a:endParaRPr lang="en-US" altLang="zh-CN" sz="4000">
              <a:solidFill>
                <a:schemeClr val="bg1"/>
              </a:solidFill>
              <a:latin typeface="思源黑体 CN Bold" panose="020B0800000000000000" charset="-122"/>
              <a:ea typeface="思源黑体 CN Bold" panose="020B0800000000000000" charset="-122"/>
            </a:endParaRPr>
          </a:p>
        </p:txBody>
      </p:sp>
      <p:sp>
        <p:nvSpPr>
          <p:cNvPr id="17" name="文本框 16"/>
          <p:cNvSpPr txBox="1"/>
          <p:nvPr/>
        </p:nvSpPr>
        <p:spPr>
          <a:xfrm>
            <a:off x="1852930" y="3049270"/>
            <a:ext cx="8501380" cy="1106805"/>
          </a:xfrm>
          <a:prstGeom prst="rect">
            <a:avLst/>
          </a:prstGeom>
          <a:noFill/>
        </p:spPr>
        <p:txBody>
          <a:bodyPr wrap="square" rtlCol="0">
            <a:spAutoFit/>
          </a:bodyPr>
          <a:p>
            <a:pPr algn="ctr"/>
            <a:r>
              <a:rPr lang="zh-CN" altLang="en-US" sz="6600" b="1">
                <a:solidFill>
                  <a:srgbClr val="F5560A"/>
                </a:solidFill>
                <a:latin typeface="微软雅黑" panose="020B0503020204020204" charset="-122"/>
                <a:ea typeface="微软雅黑" panose="020B0503020204020204" charset="-122"/>
                <a:cs typeface="微软雅黑" panose="020B0503020204020204" charset="-122"/>
              </a:rPr>
              <a:t>经传严选的</a:t>
            </a:r>
            <a:r>
              <a:rPr lang="zh-CN" altLang="en-US" sz="6600" b="1">
                <a:solidFill>
                  <a:srgbClr val="F5560A"/>
                </a:solidFill>
                <a:latin typeface="微软雅黑" panose="020B0503020204020204" charset="-122"/>
                <a:ea typeface="微软雅黑" panose="020B0503020204020204" charset="-122"/>
                <a:cs typeface="微软雅黑" panose="020B0503020204020204" charset="-122"/>
              </a:rPr>
              <a:t>意义</a:t>
            </a:r>
            <a:endParaRPr lang="zh-CN" altLang="en-US" sz="6600" b="1">
              <a:solidFill>
                <a:srgbClr val="F5560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文本框 16"/>
          <p:cNvSpPr txBox="1"/>
          <p:nvPr/>
        </p:nvSpPr>
        <p:spPr>
          <a:xfrm>
            <a:off x="1870710" y="2540"/>
            <a:ext cx="8150225" cy="590550"/>
          </a:xfrm>
          <a:prstGeom prst="rect">
            <a:avLst/>
          </a:prstGeom>
          <a:noFill/>
        </p:spPr>
        <p:txBody>
          <a:bodyPr wrap="square" rtlCol="0">
            <a:noAutofit/>
          </a:bodyPr>
          <a:p>
            <a:pPr lvl="0" algn="ctr">
              <a:buClrTx/>
              <a:buSzTx/>
              <a:buFontTx/>
            </a:pPr>
            <a:r>
              <a:rPr lang="zh-CN" altLang="en-US" sz="3600" b="1" spc="-200" dirty="0">
                <a:solidFill>
                  <a:schemeClr val="bg1"/>
                </a:solidFill>
                <a:uFillTx/>
                <a:latin typeface="微软雅黑" panose="020B0503020204020204" charset="-122"/>
                <a:ea typeface="微软雅黑" panose="020B0503020204020204" charset="-122"/>
                <a:sym typeface="+mn-ea"/>
              </a:rPr>
              <a:t>经传多赢的</a:t>
            </a:r>
            <a:r>
              <a:rPr lang="zh-CN" altLang="en-US" sz="3600" b="1" spc="-200" dirty="0">
                <a:solidFill>
                  <a:schemeClr val="bg1"/>
                </a:solidFill>
                <a:uFillTx/>
                <a:latin typeface="微软雅黑" panose="020B0503020204020204" charset="-122"/>
                <a:ea typeface="微软雅黑" panose="020B0503020204020204" charset="-122"/>
                <a:sym typeface="+mn-ea"/>
              </a:rPr>
              <a:t>蜕变</a:t>
            </a:r>
            <a:endParaRPr lang="zh-CN" altLang="en-US" sz="3600" b="1" spc="-200" dirty="0">
              <a:solidFill>
                <a:schemeClr val="bg1"/>
              </a:solidFill>
              <a:uFillTx/>
              <a:latin typeface="微软雅黑" panose="020B0503020204020204" charset="-122"/>
              <a:ea typeface="微软雅黑" panose="020B0503020204020204" charset="-122"/>
              <a:sym typeface="+mn-ea"/>
            </a:endParaRPr>
          </a:p>
        </p:txBody>
      </p:sp>
      <p:pic>
        <p:nvPicPr>
          <p:cNvPr id="3" name="图片 2"/>
          <p:cNvPicPr>
            <a:picLocks noChangeAspect="1"/>
          </p:cNvPicPr>
          <p:nvPr/>
        </p:nvPicPr>
        <p:blipFill>
          <a:blip r:embed="rId1"/>
          <a:stretch>
            <a:fillRect/>
          </a:stretch>
        </p:blipFill>
        <p:spPr>
          <a:xfrm>
            <a:off x="916940" y="699135"/>
            <a:ext cx="2839085" cy="417385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4043680" y="699135"/>
            <a:ext cx="4067810" cy="4173855"/>
          </a:xfrm>
          <a:prstGeom prst="rect">
            <a:avLst/>
          </a:prstGeom>
          <a:ln>
            <a:solidFill>
              <a:schemeClr val="accent1"/>
            </a:solidFill>
          </a:ln>
        </p:spPr>
      </p:pic>
      <p:pic>
        <p:nvPicPr>
          <p:cNvPr id="11" name="图片 10"/>
          <p:cNvPicPr>
            <a:picLocks noChangeAspect="1"/>
          </p:cNvPicPr>
          <p:nvPr/>
        </p:nvPicPr>
        <p:blipFill>
          <a:blip r:embed="rId3"/>
          <a:stretch>
            <a:fillRect/>
          </a:stretch>
        </p:blipFill>
        <p:spPr>
          <a:xfrm>
            <a:off x="8399145" y="699135"/>
            <a:ext cx="2942590" cy="4173855"/>
          </a:xfrm>
          <a:prstGeom prst="rect">
            <a:avLst/>
          </a:prstGeom>
          <a:ln w="12700">
            <a:solidFill>
              <a:srgbClr val="000000">
                <a:lumMod val="65000"/>
                <a:lumOff val="35000"/>
              </a:srgbClr>
            </a:solidFill>
          </a:ln>
        </p:spPr>
      </p:pic>
      <p:sp>
        <p:nvSpPr>
          <p:cNvPr id="5" name="文本框 4"/>
          <p:cNvSpPr txBox="1"/>
          <p:nvPr/>
        </p:nvSpPr>
        <p:spPr>
          <a:xfrm>
            <a:off x="869950" y="5077460"/>
            <a:ext cx="10569575" cy="922020"/>
          </a:xfrm>
          <a:prstGeom prst="rect">
            <a:avLst/>
          </a:prstGeom>
          <a:noFill/>
        </p:spPr>
        <p:txBody>
          <a:bodyPr wrap="square" rtlCol="0">
            <a:spAutoFit/>
          </a:bodyPr>
          <a:p>
            <a:r>
              <a:rPr lang="zh-CN" altLang="en-US">
                <a:solidFill>
                  <a:srgbClr val="C00000"/>
                </a:solidFill>
              </a:rPr>
              <a:t>软件辅助决策系统：从大盘风控</a:t>
            </a:r>
            <a:r>
              <a:rPr lang="en-US" altLang="zh-CN">
                <a:solidFill>
                  <a:srgbClr val="C00000"/>
                </a:solidFill>
              </a:rPr>
              <a:t>+</a:t>
            </a:r>
            <a:r>
              <a:rPr lang="zh-CN" altLang="en-US">
                <a:solidFill>
                  <a:srgbClr val="C00000"/>
                </a:solidFill>
              </a:rPr>
              <a:t>个股风控</a:t>
            </a:r>
            <a:r>
              <a:rPr lang="en-US" altLang="zh-CN">
                <a:solidFill>
                  <a:srgbClr val="C00000"/>
                </a:solidFill>
              </a:rPr>
              <a:t>+</a:t>
            </a:r>
            <a:r>
              <a:rPr lang="zh-CN" altLang="en-US">
                <a:solidFill>
                  <a:srgbClr val="C00000"/>
                </a:solidFill>
              </a:rPr>
              <a:t>选股模型，真正站在买方角度为投资者构建投前风控体系；</a:t>
            </a:r>
            <a:endParaRPr lang="zh-CN" altLang="en-US">
              <a:solidFill>
                <a:srgbClr val="C00000"/>
              </a:solidFill>
            </a:endParaRPr>
          </a:p>
          <a:p>
            <a:r>
              <a:rPr lang="zh-CN" altLang="en-US">
                <a:solidFill>
                  <a:srgbClr val="C00000"/>
                </a:solidFill>
              </a:rPr>
              <a:t>策略猎手（量化模型）：从实战角度出发，通过量化模型跟投策略实现多元化资产配置并跑赢市场；</a:t>
            </a:r>
            <a:endParaRPr lang="zh-CN" altLang="en-US">
              <a:solidFill>
                <a:srgbClr val="C00000"/>
              </a:solidFill>
            </a:endParaRPr>
          </a:p>
          <a:p>
            <a:r>
              <a:rPr lang="zh-CN" altLang="en-US">
                <a:solidFill>
                  <a:srgbClr val="C00000"/>
                </a:solidFill>
              </a:rPr>
              <a:t>经传严选：从资产配置角度，严选基金产品，为长钱和稳钱的配置提供最优质的基金产品池；</a:t>
            </a:r>
            <a:endParaRPr lang="zh-CN" altLang="en-US">
              <a:solidFill>
                <a:srgbClr val="C00000"/>
              </a:solidFill>
            </a:endParaRPr>
          </a:p>
        </p:txBody>
      </p:sp>
    </p:spTree>
    <p:custDataLst>
      <p:tags r:id="rId4"/>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870710" y="2540"/>
            <a:ext cx="8150225" cy="563245"/>
          </a:xfrm>
          <a:prstGeom prst="rect">
            <a:avLst/>
          </a:prstGeom>
          <a:noFill/>
        </p:spPr>
        <p:txBody>
          <a:bodyPr wrap="square" rtlCol="0">
            <a:noAutofit/>
          </a:bodyPr>
          <a:p>
            <a:pPr lvl="0" algn="ctr">
              <a:buClrTx/>
              <a:buSzTx/>
              <a:buFontTx/>
            </a:pPr>
            <a:r>
              <a:rPr lang="zh-CN" altLang="en-US" sz="3600" b="1" spc="-200" dirty="0">
                <a:solidFill>
                  <a:schemeClr val="bg1"/>
                </a:solidFill>
                <a:uFillTx/>
                <a:latin typeface="微软雅黑" panose="020B0503020204020204" charset="-122"/>
                <a:ea typeface="微软雅黑" panose="020B0503020204020204" charset="-122"/>
                <a:sym typeface="+mn-ea"/>
              </a:rPr>
              <a:t>经传严选的</a:t>
            </a:r>
            <a:r>
              <a:rPr lang="zh-CN" altLang="en-US" sz="3600" b="1" spc="-200" dirty="0">
                <a:solidFill>
                  <a:schemeClr val="bg1"/>
                </a:solidFill>
                <a:uFillTx/>
                <a:latin typeface="微软雅黑" panose="020B0503020204020204" charset="-122"/>
                <a:ea typeface="微软雅黑" panose="020B0503020204020204" charset="-122"/>
                <a:sym typeface="+mn-ea"/>
              </a:rPr>
              <a:t>意义</a:t>
            </a:r>
            <a:endParaRPr lang="zh-CN" altLang="en-US" sz="3600" b="1" spc="-200" dirty="0">
              <a:solidFill>
                <a:schemeClr val="bg1"/>
              </a:solidFill>
              <a:uFillTx/>
              <a:latin typeface="微软雅黑" panose="020B0503020204020204" charset="-122"/>
              <a:ea typeface="微软雅黑" panose="020B0503020204020204" charset="-122"/>
              <a:sym typeface="+mn-ea"/>
            </a:endParaRPr>
          </a:p>
        </p:txBody>
      </p:sp>
      <p:sp>
        <p:nvSpPr>
          <p:cNvPr id="4" name="文本框 3"/>
          <p:cNvSpPr txBox="1"/>
          <p:nvPr/>
        </p:nvSpPr>
        <p:spPr>
          <a:xfrm>
            <a:off x="465455" y="1384300"/>
            <a:ext cx="8365490" cy="3969385"/>
          </a:xfrm>
          <a:prstGeom prst="rect">
            <a:avLst/>
          </a:prstGeom>
          <a:noFill/>
        </p:spPr>
        <p:txBody>
          <a:bodyPr wrap="square" rtlCol="0">
            <a:spAutoFit/>
          </a:bodyPr>
          <a:p>
            <a:r>
              <a:rPr lang="zh-CN" altLang="en-US">
                <a:solidFill>
                  <a:schemeClr val="tx1"/>
                </a:solidFill>
              </a:rPr>
              <a:t>经传多赢的企业文化</a:t>
            </a:r>
            <a:endParaRPr lang="zh-CN" altLang="en-US">
              <a:solidFill>
                <a:schemeClr val="tx1"/>
              </a:solidFill>
            </a:endParaRPr>
          </a:p>
          <a:p>
            <a:endParaRPr lang="zh-CN" altLang="en-US">
              <a:solidFill>
                <a:srgbClr val="C00000"/>
              </a:solidFill>
            </a:endParaRPr>
          </a:p>
          <a:p>
            <a:r>
              <a:rPr lang="zh-CN" altLang="en-US">
                <a:solidFill>
                  <a:srgbClr val="C00000"/>
                </a:solidFill>
              </a:rPr>
              <a:t>经传多赢的愿景：成为一家受人尊敬的金融服务公司！</a:t>
            </a:r>
            <a:endParaRPr lang="zh-CN" altLang="en-US">
              <a:solidFill>
                <a:srgbClr val="C00000"/>
              </a:solidFill>
            </a:endParaRPr>
          </a:p>
          <a:p>
            <a:endParaRPr lang="zh-CN" altLang="en-US">
              <a:solidFill>
                <a:srgbClr val="C00000"/>
              </a:solidFill>
            </a:endParaRPr>
          </a:p>
          <a:p>
            <a:r>
              <a:rPr lang="zh-CN" altLang="en-US">
                <a:solidFill>
                  <a:srgbClr val="C00000"/>
                </a:solidFill>
              </a:rPr>
              <a:t>经传多赢的使命：让投资遇见美好！</a:t>
            </a:r>
            <a:endParaRPr lang="zh-CN" altLang="en-US">
              <a:solidFill>
                <a:srgbClr val="C00000"/>
              </a:solidFill>
            </a:endParaRPr>
          </a:p>
          <a:p>
            <a:endParaRPr lang="zh-CN" altLang="en-US">
              <a:solidFill>
                <a:srgbClr val="C00000"/>
              </a:solidFill>
            </a:endParaRPr>
          </a:p>
          <a:p>
            <a:r>
              <a:rPr lang="zh-CN" altLang="en-US">
                <a:solidFill>
                  <a:srgbClr val="C00000"/>
                </a:solidFill>
              </a:rPr>
              <a:t>从策略猎手到经传严选基金，经传多赢正在用实际行动和优质的产品在践行这我们的使命，并为实现我们的愿景而全力以赴！</a:t>
            </a:r>
            <a:endParaRPr lang="zh-CN" altLang="en-US">
              <a:solidFill>
                <a:srgbClr val="C00000"/>
              </a:solidFill>
            </a:endParaRPr>
          </a:p>
          <a:p>
            <a:endParaRPr lang="zh-CN" altLang="en-US">
              <a:solidFill>
                <a:srgbClr val="C00000"/>
              </a:solidFill>
            </a:endParaRPr>
          </a:p>
          <a:p>
            <a:r>
              <a:rPr lang="zh-CN" altLang="en-US">
                <a:solidFill>
                  <a:srgbClr val="C00000"/>
                </a:solidFill>
              </a:rPr>
              <a:t>但凡是有投资理财需求的人，无论您是想自己做股票，还是把资金交给量化策略，亦或是把资金交给公募基金，都可以在经传多赢的平台上找到适合你的投资辅助工具和优质的产品及服务；</a:t>
            </a:r>
            <a:endParaRPr lang="zh-CN" altLang="en-US">
              <a:solidFill>
                <a:srgbClr val="C00000"/>
              </a:solidFill>
            </a:endParaRPr>
          </a:p>
          <a:p>
            <a:endParaRPr lang="zh-CN" altLang="en-US">
              <a:solidFill>
                <a:srgbClr val="C00000"/>
              </a:solidFill>
            </a:endParaRPr>
          </a:p>
          <a:p>
            <a:r>
              <a:rPr lang="zh-CN" altLang="en-US">
                <a:solidFill>
                  <a:srgbClr val="C00000"/>
                </a:solidFill>
              </a:rPr>
              <a:t>策略猎手和经传严选基金，让我们在为投资者做</a:t>
            </a:r>
            <a:r>
              <a:rPr lang="zh-CN" altLang="en-US">
                <a:solidFill>
                  <a:srgbClr val="C00000"/>
                </a:solidFill>
              </a:rPr>
              <a:t>好金融服务的道路上更进了一步！</a:t>
            </a:r>
            <a:endParaRPr lang="zh-CN" altLang="en-US">
              <a:solidFill>
                <a:srgbClr val="C00000"/>
              </a:solidFill>
            </a:endParaRPr>
          </a:p>
        </p:txBody>
      </p:sp>
      <p:grpSp>
        <p:nvGrpSpPr>
          <p:cNvPr id="99" name="组合 98"/>
          <p:cNvGrpSpPr/>
          <p:nvPr/>
        </p:nvGrpSpPr>
        <p:grpSpPr>
          <a:xfrm>
            <a:off x="6426835" y="772795"/>
            <a:ext cx="5259705" cy="2126615"/>
            <a:chOff x="9470" y="1653"/>
            <a:chExt cx="8283" cy="3349"/>
          </a:xfrm>
        </p:grpSpPr>
        <p:pic>
          <p:nvPicPr>
            <p:cNvPr id="95" name="图片 94"/>
            <p:cNvPicPr>
              <a:picLocks noChangeAspect="1"/>
            </p:cNvPicPr>
            <p:nvPr>
              <p:custDataLst>
                <p:tags r:id="rId1"/>
              </p:custDataLst>
            </p:nvPr>
          </p:nvPicPr>
          <p:blipFill>
            <a:blip r:embed="rId2"/>
            <a:stretch>
              <a:fillRect/>
            </a:stretch>
          </p:blipFill>
          <p:spPr>
            <a:xfrm>
              <a:off x="9470" y="1653"/>
              <a:ext cx="3588" cy="3333"/>
            </a:xfrm>
            <a:prstGeom prst="rect">
              <a:avLst/>
            </a:prstGeom>
            <a:ln>
              <a:solidFill>
                <a:schemeClr val="accent1"/>
              </a:solidFill>
            </a:ln>
          </p:spPr>
        </p:pic>
        <p:sp>
          <p:nvSpPr>
            <p:cNvPr id="96" name="文本框 95"/>
            <p:cNvSpPr txBox="1"/>
            <p:nvPr/>
          </p:nvSpPr>
          <p:spPr>
            <a:xfrm>
              <a:off x="13058" y="1656"/>
              <a:ext cx="4695" cy="1307"/>
            </a:xfrm>
            <a:prstGeom prst="rect">
              <a:avLst/>
            </a:prstGeom>
            <a:noFill/>
            <a:ln>
              <a:solidFill>
                <a:schemeClr val="accent1"/>
              </a:solidFill>
            </a:ln>
          </p:spPr>
          <p:txBody>
            <a:bodyPr wrap="square" rtlCol="0" anchor="t">
              <a:spAutoFit/>
            </a:bodyPr>
            <a:p>
              <a:pPr algn="ctr"/>
              <a:r>
                <a:rPr lang="zh-CN" altLang="en-US" sz="2400" b="1" spc="300">
                  <a:solidFill>
                    <a:schemeClr val="accent1"/>
                  </a:solidFill>
                  <a:latin typeface="微软雅黑" panose="020B0503020204020204" charset="-122"/>
                  <a:ea typeface="微软雅黑" panose="020B0503020204020204" charset="-122"/>
                  <a:sym typeface="+mn-ea"/>
                </a:rPr>
                <a:t>成为受人尊敬的</a:t>
              </a:r>
              <a:endParaRPr lang="zh-CN" altLang="en-US" sz="2400" b="1" spc="300">
                <a:solidFill>
                  <a:schemeClr val="accent1"/>
                </a:solidFill>
                <a:latin typeface="微软雅黑" panose="020B0503020204020204" charset="-122"/>
                <a:ea typeface="微软雅黑" panose="020B0503020204020204" charset="-122"/>
                <a:sym typeface="+mn-ea"/>
              </a:endParaRPr>
            </a:p>
            <a:p>
              <a:pPr algn="ctr"/>
              <a:r>
                <a:rPr lang="zh-CN" altLang="en-US" sz="2400" b="1" spc="300">
                  <a:solidFill>
                    <a:schemeClr val="accent1"/>
                  </a:solidFill>
                  <a:latin typeface="微软雅黑" panose="020B0503020204020204" charset="-122"/>
                  <a:ea typeface="微软雅黑" panose="020B0503020204020204" charset="-122"/>
                  <a:sym typeface="+mn-ea"/>
                </a:rPr>
                <a:t>金融服务公司</a:t>
              </a:r>
              <a:endParaRPr lang="zh-CN" altLang="en-US" sz="2400" b="1" spc="300">
                <a:solidFill>
                  <a:schemeClr val="accent1"/>
                </a:solidFill>
                <a:latin typeface="微软雅黑" panose="020B0503020204020204" charset="-122"/>
                <a:ea typeface="微软雅黑" panose="020B0503020204020204" charset="-122"/>
                <a:sym typeface="+mn-ea"/>
              </a:endParaRPr>
            </a:p>
          </p:txBody>
        </p:sp>
        <p:sp>
          <p:nvSpPr>
            <p:cNvPr id="97" name="文本框 96"/>
            <p:cNvSpPr txBox="1"/>
            <p:nvPr/>
          </p:nvSpPr>
          <p:spPr>
            <a:xfrm>
              <a:off x="13058" y="2977"/>
              <a:ext cx="4694" cy="2025"/>
            </a:xfrm>
            <a:prstGeom prst="rect">
              <a:avLst/>
            </a:prstGeom>
            <a:noFill/>
            <a:ln>
              <a:solidFill>
                <a:schemeClr val="accent1"/>
              </a:solidFill>
            </a:ln>
          </p:spPr>
          <p:txBody>
            <a:bodyPr wrap="square" rtlCol="0" anchor="t">
              <a:noAutofit/>
            </a:bodyPr>
            <a:p>
              <a:pPr algn="ctr"/>
              <a:r>
                <a:rPr lang="zh-CN" altLang="zh-CN">
                  <a:solidFill>
                    <a:schemeClr val="accent1"/>
                  </a:solidFill>
                  <a:latin typeface="微软雅黑" panose="020B0503020204020204" charset="-122"/>
                  <a:ea typeface="微软雅黑" panose="020B0503020204020204" charset="-122"/>
                  <a:sym typeface="+mn-ea"/>
                </a:rPr>
                <a:t>帮助</a:t>
              </a:r>
              <a:r>
                <a:rPr lang="en-US" altLang="zh-CN">
                  <a:solidFill>
                    <a:schemeClr val="accent1"/>
                  </a:solidFill>
                  <a:latin typeface="微软雅黑" panose="020B0503020204020204" charset="-122"/>
                  <a:ea typeface="微软雅黑" panose="020B0503020204020204" charset="-122"/>
                  <a:sym typeface="+mn-ea"/>
                </a:rPr>
                <a:t>100</a:t>
              </a:r>
              <a:r>
                <a:rPr lang="zh-CN" altLang="zh-CN">
                  <a:solidFill>
                    <a:schemeClr val="accent1"/>
                  </a:solidFill>
                  <a:latin typeface="微软雅黑" panose="020B0503020204020204" charset="-122"/>
                  <a:ea typeface="微软雅黑" panose="020B0503020204020204" charset="-122"/>
                  <a:sym typeface="+mn-ea"/>
                </a:rPr>
                <a:t>万个中小投资者实现投资成长</a:t>
              </a:r>
              <a:r>
                <a:rPr lang="zh-CN" altLang="en-US">
                  <a:solidFill>
                    <a:schemeClr val="accent1"/>
                  </a:solidFill>
                  <a:latin typeface="微软雅黑" panose="020B0503020204020204" charset="-122"/>
                  <a:ea typeface="微软雅黑" panose="020B0503020204020204" charset="-122"/>
                  <a:sym typeface="+mn-ea"/>
                </a:rPr>
                <a:t>，</a:t>
              </a:r>
              <a:r>
                <a:rPr lang="en-US" altLang="zh-CN">
                  <a:solidFill>
                    <a:schemeClr val="accent1"/>
                  </a:solidFill>
                  <a:latin typeface="微软雅黑" panose="020B0503020204020204" charset="-122"/>
                  <a:ea typeface="微软雅黑" panose="020B0503020204020204" charset="-122"/>
                  <a:sym typeface="+mn-ea"/>
                </a:rPr>
                <a:t> </a:t>
              </a:r>
              <a:r>
                <a:rPr lang="zh-CN" altLang="zh-CN">
                  <a:solidFill>
                    <a:schemeClr val="accent1"/>
                  </a:solidFill>
                  <a:latin typeface="微软雅黑" panose="020B0503020204020204" charset="-122"/>
                  <a:ea typeface="微软雅黑" panose="020B0503020204020204" charset="-122"/>
                  <a:sym typeface="+mn-ea"/>
                </a:rPr>
                <a:t>赋能</a:t>
              </a:r>
              <a:r>
                <a:rPr lang="en-US" altLang="zh-CN">
                  <a:solidFill>
                    <a:schemeClr val="accent1"/>
                  </a:solidFill>
                  <a:latin typeface="微软雅黑" panose="020B0503020204020204" charset="-122"/>
                  <a:ea typeface="微软雅黑" panose="020B0503020204020204" charset="-122"/>
                  <a:sym typeface="+mn-ea"/>
                </a:rPr>
                <a:t>1000</a:t>
              </a:r>
              <a:r>
                <a:rPr lang="zh-CN" altLang="en-US">
                  <a:solidFill>
                    <a:schemeClr val="accent1"/>
                  </a:solidFill>
                  <a:latin typeface="微软雅黑" panose="020B0503020204020204" charset="-122"/>
                  <a:ea typeface="微软雅黑" panose="020B0503020204020204" charset="-122"/>
                  <a:sym typeface="+mn-ea"/>
                </a:rPr>
                <a:t>家</a:t>
              </a:r>
              <a:r>
                <a:rPr lang="zh-CN" altLang="zh-CN">
                  <a:solidFill>
                    <a:schemeClr val="accent1"/>
                  </a:solidFill>
                  <a:latin typeface="微软雅黑" panose="020B0503020204020204" charset="-122"/>
                  <a:ea typeface="微软雅黑" panose="020B0503020204020204" charset="-122"/>
                  <a:sym typeface="+mn-ea"/>
                </a:rPr>
                <a:t>机构投资者提升投资效率</a:t>
              </a:r>
              <a:endParaRPr lang="zh-CN" altLang="zh-CN">
                <a:solidFill>
                  <a:schemeClr val="accent1"/>
                </a:solidFill>
                <a:latin typeface="微软雅黑" panose="020B0503020204020204" charset="-122"/>
                <a:ea typeface="微软雅黑" panose="020B0503020204020204" charset="-122"/>
                <a:sym typeface="+mn-ea"/>
              </a:endParaRPr>
            </a:p>
            <a:p>
              <a:pPr algn="dist"/>
              <a:r>
                <a:rPr lang="zh-CN" altLang="zh-CN">
                  <a:solidFill>
                    <a:schemeClr val="accent1"/>
                  </a:solidFill>
                  <a:latin typeface="微软雅黑" panose="020B0503020204020204" charset="-122"/>
                  <a:ea typeface="微软雅黑" panose="020B0503020204020204" charset="-122"/>
                  <a:sym typeface="+mn-ea"/>
                </a:rPr>
                <a:t>推动构建金融投资新生态</a:t>
              </a:r>
              <a:endParaRPr lang="zh-CN" altLang="zh-CN">
                <a:solidFill>
                  <a:schemeClr val="accent1"/>
                </a:solidFill>
                <a:latin typeface="微软雅黑" panose="020B0503020204020204" charset="-122"/>
                <a:ea typeface="微软雅黑" panose="020B0503020204020204" charset="-122"/>
                <a:sym typeface="+mn-ea"/>
              </a:endParaRPr>
            </a:p>
          </p:txBody>
        </p:sp>
      </p:gr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画板 1 拷贝 4"/>
          <p:cNvPicPr>
            <a:picLocks noChangeAspect="1"/>
          </p:cNvPicPr>
          <p:nvPr/>
        </p:nvPicPr>
        <p:blipFill>
          <a:blip r:embed="rId1"/>
          <a:stretch>
            <a:fillRect/>
          </a:stretch>
        </p:blipFill>
        <p:spPr>
          <a:xfrm>
            <a:off x="635" y="0"/>
            <a:ext cx="12191365" cy="685800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836795" y="1239520"/>
            <a:ext cx="5876290" cy="2189480"/>
          </a:xfrm>
          <a:prstGeom prst="rect">
            <a:avLst/>
          </a:prstGeom>
          <a:noFill/>
        </p:spPr>
        <p:txBody>
          <a:bodyPr wrap="square" rtlCol="0">
            <a:noAutofit/>
          </a:bodyPr>
          <a:p>
            <a:pPr lvl="0" algn="ctr">
              <a:buClrTx/>
              <a:buSzTx/>
              <a:buFontTx/>
            </a:pPr>
            <a:r>
              <a:rPr lang="zh-CN" altLang="en-US" sz="6600" b="1" spc="-200" dirty="0">
                <a:solidFill>
                  <a:schemeClr val="bg1"/>
                </a:solidFill>
                <a:uFillTx/>
                <a:latin typeface="微软雅黑" panose="020B0503020204020204" charset="-122"/>
                <a:ea typeface="微软雅黑" panose="020B0503020204020204" charset="-122"/>
                <a:sym typeface="+mn-ea"/>
              </a:rPr>
              <a:t>资产</a:t>
            </a:r>
            <a:r>
              <a:rPr lang="zh-CN" altLang="en-US" sz="6600" b="1" spc="-200" dirty="0">
                <a:solidFill>
                  <a:schemeClr val="bg1"/>
                </a:solidFill>
                <a:uFillTx/>
                <a:latin typeface="微软雅黑" panose="020B0503020204020204" charset="-122"/>
                <a:ea typeface="微软雅黑" panose="020B0503020204020204" charset="-122"/>
                <a:sym typeface="+mn-ea"/>
              </a:rPr>
              <a:t>配置</a:t>
            </a:r>
            <a:endParaRPr lang="zh-CN" altLang="en-US" sz="6600" b="1" spc="-200" dirty="0">
              <a:solidFill>
                <a:schemeClr val="bg1"/>
              </a:solidFill>
              <a:uFillTx/>
              <a:latin typeface="微软雅黑" panose="020B0503020204020204" charset="-122"/>
              <a:ea typeface="微软雅黑" panose="020B0503020204020204" charset="-122"/>
              <a:sym typeface="+mn-ea"/>
            </a:endParaRPr>
          </a:p>
          <a:p>
            <a:pPr lvl="0" algn="ctr">
              <a:buClrTx/>
              <a:buSzTx/>
              <a:buFontTx/>
            </a:pPr>
            <a:r>
              <a:rPr lang="zh-CN" altLang="en-US" sz="6600" b="1" spc="-200" dirty="0">
                <a:solidFill>
                  <a:schemeClr val="bg1"/>
                </a:solidFill>
                <a:uFillTx/>
                <a:latin typeface="微软雅黑" panose="020B0503020204020204" charset="-122"/>
                <a:ea typeface="微软雅黑" panose="020B0503020204020204" charset="-122"/>
                <a:sym typeface="+mn-ea"/>
              </a:rPr>
              <a:t>的</a:t>
            </a:r>
            <a:r>
              <a:rPr lang="zh-CN" altLang="en-US" sz="6600" b="1" spc="-200" dirty="0">
                <a:solidFill>
                  <a:schemeClr val="bg1"/>
                </a:solidFill>
                <a:uFillTx/>
                <a:latin typeface="微软雅黑" panose="020B0503020204020204" charset="-122"/>
                <a:ea typeface="微软雅黑" panose="020B0503020204020204" charset="-122"/>
                <a:sym typeface="+mn-ea"/>
              </a:rPr>
              <a:t>方案</a:t>
            </a:r>
            <a:endParaRPr lang="zh-CN" altLang="en-US" sz="6600" b="1" spc="-200" dirty="0">
              <a:solidFill>
                <a:schemeClr val="bg1"/>
              </a:solidFill>
              <a:uFillTx/>
              <a:latin typeface="微软雅黑" panose="020B0503020204020204" charset="-122"/>
              <a:ea typeface="微软雅黑" panose="020B0503020204020204" charset="-122"/>
              <a:sym typeface="+mn-ea"/>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custDataLst>
              <p:tags r:id="rId1"/>
            </p:custDataLst>
          </p:nvPr>
        </p:nvGrpSpPr>
        <p:grpSpPr>
          <a:xfrm>
            <a:off x="5040630" y="1793240"/>
            <a:ext cx="5780405" cy="762000"/>
            <a:chOff x="7938" y="2210"/>
            <a:chExt cx="9103" cy="1200"/>
          </a:xfrm>
        </p:grpSpPr>
        <p:pic>
          <p:nvPicPr>
            <p:cNvPr id="2" name="图片 1" descr="组 4 拷贝"/>
            <p:cNvPicPr>
              <a:picLocks noChangeAspect="1"/>
            </p:cNvPicPr>
            <p:nvPr>
              <p:custDataLst>
                <p:tags r:id="rId2"/>
              </p:custDataLst>
            </p:nvPr>
          </p:nvPicPr>
          <p:blipFill>
            <a:blip r:embed="rId3"/>
            <a:stretch>
              <a:fillRect/>
            </a:stretch>
          </p:blipFill>
          <p:spPr>
            <a:xfrm>
              <a:off x="7938" y="2210"/>
              <a:ext cx="9103" cy="1200"/>
            </a:xfrm>
            <a:prstGeom prst="rect">
              <a:avLst/>
            </a:prstGeom>
          </p:spPr>
        </p:pic>
        <p:sp>
          <p:nvSpPr>
            <p:cNvPr id="3" name="文本框 2"/>
            <p:cNvSpPr txBox="1"/>
            <p:nvPr>
              <p:custDataLst>
                <p:tags r:id="rId4"/>
              </p:custDataLst>
            </p:nvPr>
          </p:nvSpPr>
          <p:spPr>
            <a:xfrm>
              <a:off x="8070" y="2350"/>
              <a:ext cx="2226" cy="919"/>
            </a:xfrm>
            <a:prstGeom prst="rect">
              <a:avLst/>
            </a:prstGeom>
            <a:noFill/>
          </p:spPr>
          <p:txBody>
            <a:bodyPr wrap="square" rtlCol="0">
              <a:spAutoFit/>
            </a:bodyPr>
            <a:p>
              <a:r>
                <a:rPr lang="zh-CN" altLang="en-US" sz="3200" b="1">
                  <a:solidFill>
                    <a:srgbClr val="480001"/>
                  </a:solidFill>
                  <a:latin typeface="微软雅黑" panose="020B0503020204020204" charset="-122"/>
                  <a:ea typeface="微软雅黑" panose="020B0503020204020204" charset="-122"/>
                </a:rPr>
                <a:t>第一章</a:t>
              </a:r>
              <a:endParaRPr lang="zh-CN" altLang="en-US" sz="3200" b="1">
                <a:solidFill>
                  <a:srgbClr val="480001"/>
                </a:solidFill>
                <a:latin typeface="微软雅黑" panose="020B0503020204020204" charset="-122"/>
                <a:ea typeface="微软雅黑" panose="020B0503020204020204" charset="-122"/>
              </a:endParaRPr>
            </a:p>
          </p:txBody>
        </p:sp>
        <p:sp>
          <p:nvSpPr>
            <p:cNvPr id="4" name="文本框 3"/>
            <p:cNvSpPr txBox="1"/>
            <p:nvPr>
              <p:custDataLst>
                <p:tags r:id="rId5"/>
              </p:custDataLst>
            </p:nvPr>
          </p:nvSpPr>
          <p:spPr>
            <a:xfrm>
              <a:off x="10529" y="2328"/>
              <a:ext cx="6512" cy="1016"/>
            </a:xfrm>
            <a:prstGeom prst="rect">
              <a:avLst/>
            </a:prstGeom>
            <a:noFill/>
          </p:spPr>
          <p:txBody>
            <a:bodyPr wrap="square" rtlCol="0">
              <a:spAutoFit/>
            </a:bodyPr>
            <a:p>
              <a:r>
                <a:rPr lang="zh-CN" altLang="en-US" sz="3600" b="1">
                  <a:solidFill>
                    <a:srgbClr val="FFFFFB"/>
                  </a:solidFill>
                  <a:latin typeface="微软雅黑" panose="020B0503020204020204" charset="-122"/>
                  <a:ea typeface="微软雅黑" panose="020B0503020204020204" charset="-122"/>
                </a:rPr>
                <a:t>行情</a:t>
              </a:r>
              <a:r>
                <a:rPr lang="zh-CN" altLang="en-US" sz="3600" b="1">
                  <a:solidFill>
                    <a:srgbClr val="FFFFFB"/>
                  </a:solidFill>
                  <a:latin typeface="微软雅黑" panose="020B0503020204020204" charset="-122"/>
                  <a:ea typeface="微软雅黑" panose="020B0503020204020204" charset="-122"/>
                </a:rPr>
                <a:t>解读</a:t>
              </a:r>
              <a:endParaRPr lang="zh-CN" altLang="en-US" sz="3600" b="1">
                <a:solidFill>
                  <a:srgbClr val="FFFFFB"/>
                </a:solidFill>
                <a:latin typeface="微软雅黑" panose="020B0503020204020204" charset="-122"/>
                <a:ea typeface="微软雅黑" panose="020B0503020204020204" charset="-122"/>
              </a:endParaRPr>
            </a:p>
          </p:txBody>
        </p:sp>
      </p:grpSp>
      <p:grpSp>
        <p:nvGrpSpPr>
          <p:cNvPr id="6" name="组合 5"/>
          <p:cNvGrpSpPr/>
          <p:nvPr>
            <p:custDataLst>
              <p:tags r:id="rId6"/>
            </p:custDataLst>
          </p:nvPr>
        </p:nvGrpSpPr>
        <p:grpSpPr>
          <a:xfrm>
            <a:off x="5040630" y="2781300"/>
            <a:ext cx="5780405" cy="762000"/>
            <a:chOff x="7938" y="2210"/>
            <a:chExt cx="9103" cy="1200"/>
          </a:xfrm>
        </p:grpSpPr>
        <p:pic>
          <p:nvPicPr>
            <p:cNvPr id="7" name="图片 6" descr="组 4 拷贝"/>
            <p:cNvPicPr>
              <a:picLocks noChangeAspect="1"/>
            </p:cNvPicPr>
            <p:nvPr>
              <p:custDataLst>
                <p:tags r:id="rId7"/>
              </p:custDataLst>
            </p:nvPr>
          </p:nvPicPr>
          <p:blipFill>
            <a:blip r:embed="rId3"/>
            <a:stretch>
              <a:fillRect/>
            </a:stretch>
          </p:blipFill>
          <p:spPr>
            <a:xfrm>
              <a:off x="7938" y="2210"/>
              <a:ext cx="9103" cy="1200"/>
            </a:xfrm>
            <a:prstGeom prst="rect">
              <a:avLst/>
            </a:prstGeom>
          </p:spPr>
        </p:pic>
        <p:sp>
          <p:nvSpPr>
            <p:cNvPr id="8" name="文本框 7"/>
            <p:cNvSpPr txBox="1"/>
            <p:nvPr>
              <p:custDataLst>
                <p:tags r:id="rId8"/>
              </p:custDataLst>
            </p:nvPr>
          </p:nvSpPr>
          <p:spPr>
            <a:xfrm>
              <a:off x="8070" y="2350"/>
              <a:ext cx="2226" cy="919"/>
            </a:xfrm>
            <a:prstGeom prst="rect">
              <a:avLst/>
            </a:prstGeom>
            <a:noFill/>
          </p:spPr>
          <p:txBody>
            <a:bodyPr wrap="square" rtlCol="0">
              <a:spAutoFit/>
            </a:bodyPr>
            <a:p>
              <a:r>
                <a:rPr lang="zh-CN" altLang="en-US" sz="3200" b="1">
                  <a:solidFill>
                    <a:srgbClr val="480001"/>
                  </a:solidFill>
                  <a:latin typeface="微软雅黑" panose="020B0503020204020204" charset="-122"/>
                  <a:ea typeface="微软雅黑" panose="020B0503020204020204" charset="-122"/>
                </a:rPr>
                <a:t>第二章</a:t>
              </a:r>
              <a:endParaRPr lang="zh-CN" altLang="en-US" sz="3200" b="1">
                <a:solidFill>
                  <a:srgbClr val="480001"/>
                </a:solidFill>
                <a:latin typeface="微软雅黑" panose="020B0503020204020204" charset="-122"/>
                <a:ea typeface="微软雅黑" panose="020B0503020204020204" charset="-122"/>
              </a:endParaRPr>
            </a:p>
          </p:txBody>
        </p:sp>
        <p:sp>
          <p:nvSpPr>
            <p:cNvPr id="9" name="文本框 8"/>
            <p:cNvSpPr txBox="1"/>
            <p:nvPr>
              <p:custDataLst>
                <p:tags r:id="rId9"/>
              </p:custDataLst>
            </p:nvPr>
          </p:nvSpPr>
          <p:spPr>
            <a:xfrm>
              <a:off x="10529" y="2328"/>
              <a:ext cx="6512" cy="1016"/>
            </a:xfrm>
            <a:prstGeom prst="rect">
              <a:avLst/>
            </a:prstGeom>
            <a:noFill/>
          </p:spPr>
          <p:txBody>
            <a:bodyPr wrap="square" rtlCol="0">
              <a:spAutoFit/>
            </a:bodyPr>
            <a:p>
              <a:r>
                <a:rPr lang="zh-CN" altLang="en-US" sz="3600" b="1">
                  <a:solidFill>
                    <a:srgbClr val="FFFFFB"/>
                  </a:solidFill>
                  <a:latin typeface="微软雅黑" panose="020B0503020204020204" charset="-122"/>
                  <a:ea typeface="微软雅黑" panose="020B0503020204020204" charset="-122"/>
                </a:rPr>
                <a:t>资产配置的</a:t>
              </a:r>
              <a:r>
                <a:rPr lang="zh-CN" altLang="en-US" sz="3600" b="1">
                  <a:solidFill>
                    <a:srgbClr val="FFFFFB"/>
                  </a:solidFill>
                  <a:latin typeface="微软雅黑" panose="020B0503020204020204" charset="-122"/>
                  <a:ea typeface="微软雅黑" panose="020B0503020204020204" charset="-122"/>
                </a:rPr>
                <a:t>方案</a:t>
              </a:r>
              <a:endParaRPr lang="zh-CN" altLang="en-US" sz="3600" b="1">
                <a:solidFill>
                  <a:srgbClr val="FFFFFB"/>
                </a:solidFill>
                <a:latin typeface="微软雅黑" panose="020B0503020204020204" charset="-122"/>
                <a:ea typeface="微软雅黑" panose="020B0503020204020204" charset="-122"/>
              </a:endParaRPr>
            </a:p>
          </p:txBody>
        </p:sp>
      </p:grpSp>
      <p:grpSp>
        <p:nvGrpSpPr>
          <p:cNvPr id="10" name="组合 9"/>
          <p:cNvGrpSpPr/>
          <p:nvPr>
            <p:custDataLst>
              <p:tags r:id="rId10"/>
            </p:custDataLst>
          </p:nvPr>
        </p:nvGrpSpPr>
        <p:grpSpPr>
          <a:xfrm>
            <a:off x="5040630" y="3769360"/>
            <a:ext cx="5780405" cy="762000"/>
            <a:chOff x="7938" y="2210"/>
            <a:chExt cx="9103" cy="1200"/>
          </a:xfrm>
        </p:grpSpPr>
        <p:pic>
          <p:nvPicPr>
            <p:cNvPr id="11" name="图片 10" descr="组 4 拷贝"/>
            <p:cNvPicPr>
              <a:picLocks noChangeAspect="1"/>
            </p:cNvPicPr>
            <p:nvPr>
              <p:custDataLst>
                <p:tags r:id="rId11"/>
              </p:custDataLst>
            </p:nvPr>
          </p:nvPicPr>
          <p:blipFill>
            <a:blip r:embed="rId3"/>
            <a:stretch>
              <a:fillRect/>
            </a:stretch>
          </p:blipFill>
          <p:spPr>
            <a:xfrm>
              <a:off x="7938" y="2210"/>
              <a:ext cx="9103" cy="1200"/>
            </a:xfrm>
            <a:prstGeom prst="rect">
              <a:avLst/>
            </a:prstGeom>
          </p:spPr>
        </p:pic>
        <p:sp>
          <p:nvSpPr>
            <p:cNvPr id="12" name="文本框 11"/>
            <p:cNvSpPr txBox="1"/>
            <p:nvPr>
              <p:custDataLst>
                <p:tags r:id="rId12"/>
              </p:custDataLst>
            </p:nvPr>
          </p:nvSpPr>
          <p:spPr>
            <a:xfrm>
              <a:off x="8070" y="2350"/>
              <a:ext cx="2226" cy="919"/>
            </a:xfrm>
            <a:prstGeom prst="rect">
              <a:avLst/>
            </a:prstGeom>
            <a:noFill/>
          </p:spPr>
          <p:txBody>
            <a:bodyPr wrap="square" rtlCol="0">
              <a:spAutoFit/>
            </a:bodyPr>
            <a:p>
              <a:r>
                <a:rPr lang="zh-CN" altLang="en-US" sz="3200" b="1">
                  <a:solidFill>
                    <a:srgbClr val="480001"/>
                  </a:solidFill>
                  <a:latin typeface="微软雅黑" panose="020B0503020204020204" charset="-122"/>
                  <a:ea typeface="微软雅黑" panose="020B0503020204020204" charset="-122"/>
                </a:rPr>
                <a:t>第三章</a:t>
              </a:r>
              <a:endParaRPr lang="zh-CN" altLang="en-US" sz="3200" b="1">
                <a:solidFill>
                  <a:srgbClr val="480001"/>
                </a:solidFill>
                <a:latin typeface="微软雅黑" panose="020B0503020204020204" charset="-122"/>
                <a:ea typeface="微软雅黑" panose="020B0503020204020204" charset="-122"/>
              </a:endParaRPr>
            </a:p>
          </p:txBody>
        </p:sp>
        <p:sp>
          <p:nvSpPr>
            <p:cNvPr id="13" name="文本框 12"/>
            <p:cNvSpPr txBox="1"/>
            <p:nvPr>
              <p:custDataLst>
                <p:tags r:id="rId13"/>
              </p:custDataLst>
            </p:nvPr>
          </p:nvSpPr>
          <p:spPr>
            <a:xfrm>
              <a:off x="10529" y="2328"/>
              <a:ext cx="6512" cy="1016"/>
            </a:xfrm>
            <a:prstGeom prst="rect">
              <a:avLst/>
            </a:prstGeom>
            <a:noFill/>
          </p:spPr>
          <p:txBody>
            <a:bodyPr wrap="square" rtlCol="0">
              <a:spAutoFit/>
            </a:bodyPr>
            <a:p>
              <a:r>
                <a:rPr lang="zh-CN" altLang="en-US" sz="3600" b="1">
                  <a:solidFill>
                    <a:srgbClr val="FFFFFB"/>
                  </a:solidFill>
                  <a:latin typeface="微软雅黑" panose="020B0503020204020204" charset="-122"/>
                  <a:ea typeface="微软雅黑" panose="020B0503020204020204" charset="-122"/>
                  <a:cs typeface="微软雅黑" panose="020B0503020204020204" charset="-122"/>
                </a:rPr>
                <a:t>经传严选的</a:t>
              </a:r>
              <a:r>
                <a:rPr lang="zh-CN" altLang="en-US" sz="3600" b="1">
                  <a:solidFill>
                    <a:srgbClr val="FFFFFB"/>
                  </a:solidFill>
                  <a:latin typeface="微软雅黑" panose="020B0503020204020204" charset="-122"/>
                  <a:ea typeface="微软雅黑" panose="020B0503020204020204" charset="-122"/>
                  <a:cs typeface="微软雅黑" panose="020B0503020204020204" charset="-122"/>
                </a:rPr>
                <a:t>意义</a:t>
              </a:r>
              <a:endParaRPr lang="zh-CN" altLang="en-US" sz="3600" b="1">
                <a:solidFill>
                  <a:srgbClr val="FFFFFB"/>
                </a:solidFill>
                <a:latin typeface="微软雅黑" panose="020B0503020204020204" charset="-122"/>
                <a:ea typeface="微软雅黑" panose="020B0503020204020204" charset="-122"/>
                <a:cs typeface="微软雅黑" panose="020B0503020204020204" charset="-122"/>
              </a:endParaRPr>
            </a:p>
          </p:txBody>
        </p:sp>
      </p:grpSp>
    </p:spTree>
    <p:custDataLst>
      <p:tags r:id="rId1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文本框 15"/>
          <p:cNvSpPr txBox="1"/>
          <p:nvPr/>
        </p:nvSpPr>
        <p:spPr>
          <a:xfrm>
            <a:off x="1681480" y="2156460"/>
            <a:ext cx="2367280" cy="706755"/>
          </a:xfrm>
          <a:prstGeom prst="rect">
            <a:avLst/>
          </a:prstGeom>
          <a:noFill/>
        </p:spPr>
        <p:txBody>
          <a:bodyPr wrap="square" rtlCol="0">
            <a:spAutoFit/>
          </a:bodyPr>
          <a:p>
            <a:r>
              <a:rPr lang="en-US" altLang="zh-CN" sz="4000">
                <a:solidFill>
                  <a:schemeClr val="bg1"/>
                </a:solidFill>
                <a:latin typeface="思源黑体 CN Bold" panose="020B0800000000000000" charset="-122"/>
                <a:ea typeface="思源黑体 CN Bold" panose="020B0800000000000000" charset="-122"/>
              </a:rPr>
              <a:t>PART 01</a:t>
            </a:r>
            <a:endParaRPr lang="en-US" altLang="zh-CN" sz="4000">
              <a:solidFill>
                <a:schemeClr val="bg1"/>
              </a:solidFill>
              <a:latin typeface="思源黑体 CN Bold" panose="020B0800000000000000" charset="-122"/>
              <a:ea typeface="思源黑体 CN Bold" panose="020B0800000000000000" charset="-122"/>
            </a:endParaRPr>
          </a:p>
        </p:txBody>
      </p:sp>
      <p:sp>
        <p:nvSpPr>
          <p:cNvPr id="17" name="文本框 16"/>
          <p:cNvSpPr txBox="1"/>
          <p:nvPr/>
        </p:nvSpPr>
        <p:spPr>
          <a:xfrm>
            <a:off x="1852930" y="3049270"/>
            <a:ext cx="8501380" cy="1106805"/>
          </a:xfrm>
          <a:prstGeom prst="rect">
            <a:avLst/>
          </a:prstGeom>
          <a:noFill/>
        </p:spPr>
        <p:txBody>
          <a:bodyPr wrap="square" rtlCol="0">
            <a:spAutoFit/>
          </a:bodyPr>
          <a:p>
            <a:pPr algn="ctr"/>
            <a:r>
              <a:rPr lang="zh-CN" altLang="en-US" sz="6600" b="1">
                <a:solidFill>
                  <a:srgbClr val="F5560A"/>
                </a:solidFill>
                <a:latin typeface="微软雅黑" panose="020B0503020204020204" charset="-122"/>
                <a:ea typeface="微软雅黑" panose="020B0503020204020204" charset="-122"/>
              </a:rPr>
              <a:t>行情</a:t>
            </a:r>
            <a:r>
              <a:rPr lang="zh-CN" altLang="en-US" sz="6600" b="1">
                <a:solidFill>
                  <a:srgbClr val="F5560A"/>
                </a:solidFill>
                <a:latin typeface="微软雅黑" panose="020B0503020204020204" charset="-122"/>
                <a:ea typeface="微软雅黑" panose="020B0503020204020204" charset="-122"/>
              </a:rPr>
              <a:t>解读</a:t>
            </a:r>
            <a:endParaRPr lang="zh-CN" altLang="en-US" sz="6600" b="1">
              <a:solidFill>
                <a:srgbClr val="F5560A"/>
              </a:solidFill>
              <a:latin typeface="微软雅黑" panose="020B0503020204020204" charset="-122"/>
              <a:ea typeface="微软雅黑" panose="020B0503020204020204"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文本框 16"/>
          <p:cNvSpPr txBox="1"/>
          <p:nvPr/>
        </p:nvSpPr>
        <p:spPr>
          <a:xfrm>
            <a:off x="1870710" y="2540"/>
            <a:ext cx="8150225" cy="558800"/>
          </a:xfrm>
          <a:prstGeom prst="rect">
            <a:avLst/>
          </a:prstGeom>
          <a:noFill/>
        </p:spPr>
        <p:txBody>
          <a:bodyPr wrap="square" rtlCol="0">
            <a:noAutofit/>
          </a:bodyPr>
          <a:p>
            <a:pPr lvl="0" algn="ctr">
              <a:buClrTx/>
              <a:buSzTx/>
              <a:buFontTx/>
            </a:pPr>
            <a:r>
              <a:rPr lang="zh-CN" altLang="en-US" sz="3600" b="1" spc="-200" dirty="0">
                <a:solidFill>
                  <a:schemeClr val="bg1"/>
                </a:solidFill>
                <a:uFillTx/>
                <a:latin typeface="微软雅黑" panose="020B0503020204020204" charset="-122"/>
                <a:ea typeface="微软雅黑" panose="020B0503020204020204" charset="-122"/>
                <a:sym typeface="+mn-ea"/>
              </a:rPr>
              <a:t>跨年行情</a:t>
            </a:r>
            <a:r>
              <a:rPr lang="zh-CN" altLang="en-US" sz="3600" b="1" spc="-200" dirty="0">
                <a:solidFill>
                  <a:schemeClr val="bg1"/>
                </a:solidFill>
                <a:uFillTx/>
                <a:latin typeface="微软雅黑" panose="020B0503020204020204" charset="-122"/>
                <a:ea typeface="微软雅黑" panose="020B0503020204020204" charset="-122"/>
                <a:sym typeface="+mn-ea"/>
              </a:rPr>
              <a:t>已经来了</a:t>
            </a:r>
            <a:endParaRPr lang="zh-CN" altLang="en-US" sz="3600" b="1" spc="-200" dirty="0">
              <a:solidFill>
                <a:schemeClr val="bg1"/>
              </a:solidFill>
              <a:uFillTx/>
              <a:latin typeface="微软雅黑" panose="020B0503020204020204" charset="-122"/>
              <a:ea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704850" y="1167765"/>
            <a:ext cx="10782300" cy="5135880"/>
          </a:xfrm>
          <a:prstGeom prst="rect">
            <a:avLst/>
          </a:prstGeom>
          <a:ln>
            <a:solidFill>
              <a:schemeClr val="accent1"/>
            </a:solidFill>
          </a:ln>
        </p:spPr>
      </p:pic>
      <p:sp>
        <p:nvSpPr>
          <p:cNvPr id="3" name="文本框 2"/>
          <p:cNvSpPr txBox="1"/>
          <p:nvPr/>
        </p:nvSpPr>
        <p:spPr>
          <a:xfrm>
            <a:off x="872490" y="728345"/>
            <a:ext cx="10146665" cy="368300"/>
          </a:xfrm>
          <a:prstGeom prst="rect">
            <a:avLst/>
          </a:prstGeom>
          <a:noFill/>
        </p:spPr>
        <p:txBody>
          <a:bodyPr wrap="square" rtlCol="0">
            <a:spAutoFit/>
          </a:bodyPr>
          <a:p>
            <a:r>
              <a:rPr lang="zh-CN" altLang="en-US">
                <a:solidFill>
                  <a:srgbClr val="C00000"/>
                </a:solidFill>
              </a:rPr>
              <a:t>资金决定市场方向，趋势转变吸引增量资金进场，二者共振的情况下，市场就有进一步上涨的条件；</a:t>
            </a:r>
            <a:endParaRPr lang="zh-CN" altLang="en-US">
              <a:solidFill>
                <a:srgbClr val="C00000"/>
              </a:solidFill>
            </a:endParaRPr>
          </a:p>
        </p:txBody>
      </p:sp>
      <p:sp>
        <p:nvSpPr>
          <p:cNvPr id="4" name="文本框 3"/>
          <p:cNvSpPr txBox="1"/>
          <p:nvPr/>
        </p:nvSpPr>
        <p:spPr>
          <a:xfrm>
            <a:off x="2927350" y="5312410"/>
            <a:ext cx="5034915" cy="368300"/>
          </a:xfrm>
          <a:prstGeom prst="rect">
            <a:avLst/>
          </a:prstGeom>
          <a:noFill/>
        </p:spPr>
        <p:txBody>
          <a:bodyPr wrap="square" rtlCol="0">
            <a:spAutoFit/>
          </a:bodyPr>
          <a:p>
            <a:r>
              <a:rPr lang="zh-CN" altLang="en-US">
                <a:solidFill>
                  <a:srgbClr val="C00000"/>
                </a:solidFill>
              </a:rPr>
              <a:t>海洋状态稳定在</a:t>
            </a:r>
            <a:r>
              <a:rPr lang="en-US" altLang="zh-CN">
                <a:solidFill>
                  <a:srgbClr val="C00000"/>
                </a:solidFill>
              </a:rPr>
              <a:t>50</a:t>
            </a:r>
            <a:r>
              <a:rPr lang="zh-CN" altLang="en-US">
                <a:solidFill>
                  <a:srgbClr val="C00000"/>
                </a:solidFill>
              </a:rPr>
              <a:t>以上，说明市场进入强势状态</a:t>
            </a:r>
            <a:endParaRPr lang="zh-CN" altLang="en-US">
              <a:solidFill>
                <a:srgbClr val="C00000"/>
              </a:solidFill>
            </a:endParaRPr>
          </a:p>
        </p:txBody>
      </p:sp>
      <p:sp>
        <p:nvSpPr>
          <p:cNvPr id="5" name="文本框 4"/>
          <p:cNvSpPr txBox="1"/>
          <p:nvPr/>
        </p:nvSpPr>
        <p:spPr>
          <a:xfrm>
            <a:off x="5390515" y="4511040"/>
            <a:ext cx="3579495" cy="368300"/>
          </a:xfrm>
          <a:prstGeom prst="rect">
            <a:avLst/>
          </a:prstGeom>
          <a:noFill/>
        </p:spPr>
        <p:txBody>
          <a:bodyPr wrap="square" rtlCol="0">
            <a:spAutoFit/>
          </a:bodyPr>
          <a:p>
            <a:r>
              <a:rPr lang="zh-CN" altLang="en-US">
                <a:solidFill>
                  <a:srgbClr val="C00000"/>
                </a:solidFill>
              </a:rPr>
              <a:t>增量资金是推动市场最强的动力；</a:t>
            </a:r>
            <a:endParaRPr lang="zh-CN" altLang="en-US">
              <a:solidFill>
                <a:srgbClr val="C00000"/>
              </a:solidFill>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文本框 16"/>
          <p:cNvSpPr txBox="1"/>
          <p:nvPr/>
        </p:nvSpPr>
        <p:spPr>
          <a:xfrm>
            <a:off x="1870710" y="2540"/>
            <a:ext cx="8150225" cy="558800"/>
          </a:xfrm>
          <a:prstGeom prst="rect">
            <a:avLst/>
          </a:prstGeom>
          <a:noFill/>
        </p:spPr>
        <p:txBody>
          <a:bodyPr wrap="square" rtlCol="0">
            <a:noAutofit/>
          </a:bodyPr>
          <a:p>
            <a:pPr lvl="0" algn="ctr">
              <a:buClrTx/>
              <a:buSzTx/>
              <a:buFontTx/>
            </a:pPr>
            <a:r>
              <a:rPr lang="zh-CN" altLang="en-US" sz="3600" b="1" spc="-200" dirty="0">
                <a:solidFill>
                  <a:schemeClr val="bg1"/>
                </a:solidFill>
                <a:uFillTx/>
                <a:latin typeface="微软雅黑" panose="020B0503020204020204" charset="-122"/>
                <a:ea typeface="微软雅黑" panose="020B0503020204020204" charset="-122"/>
                <a:sym typeface="+mn-ea"/>
              </a:rPr>
              <a:t>行情来临的时候我们怎么</a:t>
            </a:r>
            <a:r>
              <a:rPr lang="zh-CN" altLang="en-US" sz="3600" b="1" spc="-200" dirty="0">
                <a:solidFill>
                  <a:schemeClr val="bg1"/>
                </a:solidFill>
                <a:uFillTx/>
                <a:latin typeface="微软雅黑" panose="020B0503020204020204" charset="-122"/>
                <a:ea typeface="微软雅黑" panose="020B0503020204020204" charset="-122"/>
                <a:sym typeface="+mn-ea"/>
              </a:rPr>
              <a:t>选股？</a:t>
            </a:r>
            <a:endParaRPr lang="zh-CN" altLang="en-US" sz="3600" b="1" spc="-200" dirty="0">
              <a:solidFill>
                <a:schemeClr val="bg1"/>
              </a:solidFill>
              <a:uFillTx/>
              <a:latin typeface="微软雅黑" panose="020B0503020204020204" charset="-122"/>
              <a:ea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553720" y="1277620"/>
            <a:ext cx="3267075" cy="2809875"/>
          </a:xfrm>
          <a:prstGeom prst="rect">
            <a:avLst/>
          </a:prstGeom>
          <a:ln>
            <a:solidFill>
              <a:schemeClr val="accent1"/>
            </a:solidFill>
          </a:ln>
        </p:spPr>
      </p:pic>
      <p:sp>
        <p:nvSpPr>
          <p:cNvPr id="3" name="文本框 2"/>
          <p:cNvSpPr txBox="1"/>
          <p:nvPr/>
        </p:nvSpPr>
        <p:spPr>
          <a:xfrm>
            <a:off x="1170305" y="909320"/>
            <a:ext cx="2033905" cy="368300"/>
          </a:xfrm>
          <a:prstGeom prst="rect">
            <a:avLst/>
          </a:prstGeom>
          <a:noFill/>
        </p:spPr>
        <p:txBody>
          <a:bodyPr wrap="square" rtlCol="0">
            <a:spAutoFit/>
          </a:bodyPr>
          <a:p>
            <a:pPr algn="ctr"/>
            <a:r>
              <a:rPr lang="zh-CN" altLang="en-US">
                <a:solidFill>
                  <a:srgbClr val="C00000"/>
                </a:solidFill>
              </a:rPr>
              <a:t>盘后选股方案</a:t>
            </a:r>
            <a:endParaRPr lang="zh-CN" altLang="en-US">
              <a:solidFill>
                <a:srgbClr val="C00000"/>
              </a:solidFill>
            </a:endParaRPr>
          </a:p>
        </p:txBody>
      </p:sp>
      <p:pic>
        <p:nvPicPr>
          <p:cNvPr id="9" name="图片 8"/>
          <p:cNvPicPr>
            <a:picLocks noChangeAspect="1"/>
          </p:cNvPicPr>
          <p:nvPr/>
        </p:nvPicPr>
        <p:blipFill>
          <a:blip r:embed="rId2"/>
          <a:stretch>
            <a:fillRect/>
          </a:stretch>
        </p:blipFill>
        <p:spPr>
          <a:xfrm>
            <a:off x="4312285" y="1277620"/>
            <a:ext cx="3284855" cy="2815590"/>
          </a:xfrm>
          <a:prstGeom prst="rect">
            <a:avLst/>
          </a:prstGeom>
          <a:ln>
            <a:solidFill>
              <a:schemeClr val="accent1"/>
            </a:solidFill>
          </a:ln>
        </p:spPr>
      </p:pic>
      <p:sp>
        <p:nvSpPr>
          <p:cNvPr id="10" name="文本框 9"/>
          <p:cNvSpPr txBox="1"/>
          <p:nvPr/>
        </p:nvSpPr>
        <p:spPr>
          <a:xfrm>
            <a:off x="4928870" y="909320"/>
            <a:ext cx="2033905" cy="368300"/>
          </a:xfrm>
          <a:prstGeom prst="rect">
            <a:avLst/>
          </a:prstGeom>
          <a:noFill/>
        </p:spPr>
        <p:txBody>
          <a:bodyPr wrap="square" rtlCol="0">
            <a:spAutoFit/>
          </a:bodyPr>
          <a:p>
            <a:pPr algn="ctr"/>
            <a:r>
              <a:rPr lang="zh-CN" altLang="en-US">
                <a:solidFill>
                  <a:srgbClr val="C00000"/>
                </a:solidFill>
              </a:rPr>
              <a:t>盘</a:t>
            </a:r>
            <a:r>
              <a:rPr lang="zh-CN" altLang="en-US">
                <a:solidFill>
                  <a:srgbClr val="C00000"/>
                </a:solidFill>
              </a:rPr>
              <a:t>中选股方案</a:t>
            </a:r>
            <a:endParaRPr lang="zh-CN" altLang="en-US">
              <a:solidFill>
                <a:srgbClr val="C00000"/>
              </a:solidFill>
            </a:endParaRPr>
          </a:p>
        </p:txBody>
      </p:sp>
      <p:sp>
        <p:nvSpPr>
          <p:cNvPr id="11" name="文本框 10"/>
          <p:cNvSpPr txBox="1"/>
          <p:nvPr/>
        </p:nvSpPr>
        <p:spPr>
          <a:xfrm>
            <a:off x="690245" y="4448810"/>
            <a:ext cx="11000105" cy="1753235"/>
          </a:xfrm>
          <a:prstGeom prst="rect">
            <a:avLst/>
          </a:prstGeom>
          <a:noFill/>
        </p:spPr>
        <p:txBody>
          <a:bodyPr wrap="square" rtlCol="0">
            <a:spAutoFit/>
          </a:bodyPr>
          <a:p>
            <a:r>
              <a:rPr lang="zh-CN" altLang="en-US">
                <a:solidFill>
                  <a:srgbClr val="C00000"/>
                </a:solidFill>
              </a:rPr>
              <a:t>分析一只股票能不能涨的基本逻辑：</a:t>
            </a:r>
            <a:endParaRPr lang="zh-CN" altLang="en-US">
              <a:solidFill>
                <a:srgbClr val="C00000"/>
              </a:solidFill>
            </a:endParaRPr>
          </a:p>
          <a:p>
            <a:r>
              <a:rPr lang="en-US" altLang="zh-CN">
                <a:solidFill>
                  <a:srgbClr val="C00000"/>
                </a:solidFill>
              </a:rPr>
              <a:t>1</a:t>
            </a:r>
            <a:r>
              <a:rPr lang="zh-CN" altLang="en-US">
                <a:solidFill>
                  <a:srgbClr val="C00000"/>
                </a:solidFill>
              </a:rPr>
              <a:t>、这个股票有没有资金炒作；（流动资金、机构单、主力状态）</a:t>
            </a:r>
            <a:endParaRPr lang="zh-CN" altLang="en-US">
              <a:solidFill>
                <a:srgbClr val="C00000"/>
              </a:solidFill>
            </a:endParaRPr>
          </a:p>
          <a:p>
            <a:r>
              <a:rPr lang="en-US" altLang="zh-CN">
                <a:solidFill>
                  <a:srgbClr val="C00000"/>
                </a:solidFill>
              </a:rPr>
              <a:t>2</a:t>
            </a:r>
            <a:r>
              <a:rPr lang="zh-CN" altLang="en-US">
                <a:solidFill>
                  <a:srgbClr val="C00000"/>
                </a:solidFill>
              </a:rPr>
              <a:t>、通常情况下强势股才更能吸引资金炒作；（海洋状态在</a:t>
            </a:r>
            <a:r>
              <a:rPr lang="en-US" altLang="zh-CN">
                <a:solidFill>
                  <a:srgbClr val="C00000"/>
                </a:solidFill>
              </a:rPr>
              <a:t>50</a:t>
            </a:r>
            <a:r>
              <a:rPr lang="zh-CN" altLang="en-US">
                <a:solidFill>
                  <a:srgbClr val="C00000"/>
                </a:solidFill>
              </a:rPr>
              <a:t>以上、牛熊线（熊线大于牛线，股价在上））</a:t>
            </a:r>
            <a:endParaRPr lang="zh-CN" altLang="en-US">
              <a:solidFill>
                <a:srgbClr val="C00000"/>
              </a:solidFill>
            </a:endParaRPr>
          </a:p>
          <a:p>
            <a:r>
              <a:rPr lang="en-US" altLang="zh-CN">
                <a:solidFill>
                  <a:srgbClr val="C00000"/>
                </a:solidFill>
              </a:rPr>
              <a:t>3</a:t>
            </a:r>
            <a:r>
              <a:rPr lang="zh-CN" altLang="en-US">
                <a:solidFill>
                  <a:srgbClr val="C00000"/>
                </a:solidFill>
              </a:rPr>
              <a:t>、买卖信号，简单的方式就是看捕捞季节日线金叉，激进一点可以看熊线上移或者短线上攻向上；</a:t>
            </a:r>
            <a:endParaRPr lang="zh-CN" altLang="en-US">
              <a:solidFill>
                <a:srgbClr val="C00000"/>
              </a:solidFill>
            </a:endParaRPr>
          </a:p>
          <a:p>
            <a:r>
              <a:rPr lang="en-US" altLang="zh-CN">
                <a:solidFill>
                  <a:srgbClr val="C00000"/>
                </a:solidFill>
              </a:rPr>
              <a:t>4</a:t>
            </a:r>
            <a:r>
              <a:rPr lang="zh-CN" altLang="en-US">
                <a:solidFill>
                  <a:srgbClr val="C00000"/>
                </a:solidFill>
              </a:rPr>
              <a:t>、关于卖点这个话题，最简单的卖点是股价的上涨是否符合或者超过你的盈利预期；看捕捞季节死叉也行；</a:t>
            </a:r>
            <a:endParaRPr lang="zh-CN" altLang="en-US">
              <a:solidFill>
                <a:srgbClr val="C00000"/>
              </a:solidFill>
            </a:endParaRPr>
          </a:p>
          <a:p>
            <a:r>
              <a:rPr lang="en-US" altLang="zh-CN">
                <a:solidFill>
                  <a:srgbClr val="C00000"/>
                </a:solidFill>
              </a:rPr>
              <a:t>5</a:t>
            </a:r>
            <a:r>
              <a:rPr lang="zh-CN" altLang="en-US">
                <a:solidFill>
                  <a:srgbClr val="C00000"/>
                </a:solidFill>
              </a:rPr>
              <a:t>、强势股是值得持续做波段的，只要还在</a:t>
            </a:r>
            <a:r>
              <a:rPr lang="en-US" altLang="zh-CN">
                <a:solidFill>
                  <a:srgbClr val="C00000"/>
                </a:solidFill>
              </a:rPr>
              <a:t>B</a:t>
            </a:r>
            <a:r>
              <a:rPr lang="zh-CN" altLang="en-US">
                <a:solidFill>
                  <a:srgbClr val="C00000"/>
                </a:solidFill>
              </a:rPr>
              <a:t>点区域，只要海洋状态还在</a:t>
            </a:r>
            <a:r>
              <a:rPr lang="en-US" altLang="zh-CN">
                <a:solidFill>
                  <a:srgbClr val="C00000"/>
                </a:solidFill>
              </a:rPr>
              <a:t>50</a:t>
            </a:r>
            <a:r>
              <a:rPr lang="zh-CN" altLang="en-US">
                <a:solidFill>
                  <a:srgbClr val="C00000"/>
                </a:solidFill>
              </a:rPr>
              <a:t>以上，符合强势股的特征就行；</a:t>
            </a:r>
            <a:endParaRPr lang="zh-CN" altLang="en-US">
              <a:solidFill>
                <a:srgbClr val="C00000"/>
              </a:solidFill>
            </a:endParaRPr>
          </a:p>
        </p:txBody>
      </p:sp>
      <p:pic>
        <p:nvPicPr>
          <p:cNvPr id="12" name="图片 11"/>
          <p:cNvPicPr>
            <a:picLocks noChangeAspect="1"/>
          </p:cNvPicPr>
          <p:nvPr/>
        </p:nvPicPr>
        <p:blipFill>
          <a:blip r:embed="rId3"/>
          <a:stretch>
            <a:fillRect/>
          </a:stretch>
        </p:blipFill>
        <p:spPr>
          <a:xfrm>
            <a:off x="7979410" y="1277620"/>
            <a:ext cx="3314700" cy="2390775"/>
          </a:xfrm>
          <a:prstGeom prst="rect">
            <a:avLst/>
          </a:prstGeom>
          <a:ln>
            <a:solidFill>
              <a:schemeClr val="accent1"/>
            </a:solidFill>
          </a:ln>
        </p:spPr>
      </p:pic>
      <p:sp>
        <p:nvSpPr>
          <p:cNvPr id="13" name="文本框 12"/>
          <p:cNvSpPr txBox="1"/>
          <p:nvPr/>
        </p:nvSpPr>
        <p:spPr>
          <a:xfrm>
            <a:off x="8687435" y="909320"/>
            <a:ext cx="2033905" cy="368300"/>
          </a:xfrm>
          <a:prstGeom prst="rect">
            <a:avLst/>
          </a:prstGeom>
          <a:noFill/>
        </p:spPr>
        <p:txBody>
          <a:bodyPr wrap="square" rtlCol="0">
            <a:spAutoFit/>
          </a:bodyPr>
          <a:p>
            <a:pPr algn="ctr"/>
            <a:r>
              <a:rPr lang="zh-CN" altLang="en-US">
                <a:solidFill>
                  <a:srgbClr val="C00000"/>
                </a:solidFill>
              </a:rPr>
              <a:t>筛选热点</a:t>
            </a:r>
            <a:r>
              <a:rPr lang="zh-CN" altLang="en-US">
                <a:solidFill>
                  <a:srgbClr val="C00000"/>
                </a:solidFill>
              </a:rPr>
              <a:t>的方案</a:t>
            </a:r>
            <a:endParaRPr lang="zh-CN" altLang="en-US">
              <a:solidFill>
                <a:srgbClr val="C00000"/>
              </a:solidFill>
            </a:endParaRPr>
          </a:p>
        </p:txBody>
      </p:sp>
      <p:sp>
        <p:nvSpPr>
          <p:cNvPr id="14" name="文本框 13"/>
          <p:cNvSpPr txBox="1"/>
          <p:nvPr/>
        </p:nvSpPr>
        <p:spPr>
          <a:xfrm>
            <a:off x="7915275" y="3891280"/>
            <a:ext cx="4064000" cy="645160"/>
          </a:xfrm>
          <a:prstGeom prst="rect">
            <a:avLst/>
          </a:prstGeom>
          <a:noFill/>
        </p:spPr>
        <p:txBody>
          <a:bodyPr wrap="square" rtlCol="0">
            <a:spAutoFit/>
          </a:bodyPr>
          <a:p>
            <a:r>
              <a:rPr lang="zh-CN" altLang="en-US">
                <a:solidFill>
                  <a:srgbClr val="C00000"/>
                </a:solidFill>
              </a:rPr>
              <a:t>热点板块最容易找了，海洋状态</a:t>
            </a:r>
            <a:r>
              <a:rPr lang="en-US" altLang="zh-CN">
                <a:solidFill>
                  <a:srgbClr val="C00000"/>
                </a:solidFill>
              </a:rPr>
              <a:t>50</a:t>
            </a:r>
            <a:r>
              <a:rPr lang="zh-CN" altLang="en-US">
                <a:solidFill>
                  <a:srgbClr val="C00000"/>
                </a:solidFill>
              </a:rPr>
              <a:t>以上，甚至</a:t>
            </a:r>
            <a:r>
              <a:rPr lang="en-US" altLang="zh-CN">
                <a:solidFill>
                  <a:srgbClr val="C00000"/>
                </a:solidFill>
              </a:rPr>
              <a:t>80</a:t>
            </a:r>
            <a:r>
              <a:rPr lang="zh-CN" altLang="en-US">
                <a:solidFill>
                  <a:srgbClr val="C00000"/>
                </a:solidFill>
              </a:rPr>
              <a:t>以上，流动资金持续翻红；</a:t>
            </a:r>
            <a:endParaRPr lang="zh-CN" altLang="en-US">
              <a:solidFill>
                <a:srgbClr val="C00000"/>
              </a:solidFill>
            </a:endParaRPr>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文本框 15"/>
          <p:cNvSpPr txBox="1"/>
          <p:nvPr/>
        </p:nvSpPr>
        <p:spPr>
          <a:xfrm>
            <a:off x="1681480" y="2156460"/>
            <a:ext cx="2367280" cy="706755"/>
          </a:xfrm>
          <a:prstGeom prst="rect">
            <a:avLst/>
          </a:prstGeom>
          <a:noFill/>
        </p:spPr>
        <p:txBody>
          <a:bodyPr wrap="square" rtlCol="0">
            <a:spAutoFit/>
          </a:bodyPr>
          <a:p>
            <a:r>
              <a:rPr lang="en-US" altLang="zh-CN" sz="4000">
                <a:solidFill>
                  <a:schemeClr val="bg1"/>
                </a:solidFill>
                <a:latin typeface="思源黑体 CN Bold" panose="020B0800000000000000" charset="-122"/>
                <a:ea typeface="思源黑体 CN Bold" panose="020B0800000000000000" charset="-122"/>
              </a:rPr>
              <a:t>PART 02</a:t>
            </a:r>
            <a:endParaRPr lang="en-US" altLang="zh-CN" sz="4000">
              <a:solidFill>
                <a:schemeClr val="bg1"/>
              </a:solidFill>
              <a:latin typeface="思源黑体 CN Bold" panose="020B0800000000000000" charset="-122"/>
              <a:ea typeface="思源黑体 CN Bold" panose="020B0800000000000000" charset="-122"/>
            </a:endParaRPr>
          </a:p>
        </p:txBody>
      </p:sp>
      <p:sp>
        <p:nvSpPr>
          <p:cNvPr id="17" name="文本框 16"/>
          <p:cNvSpPr txBox="1"/>
          <p:nvPr/>
        </p:nvSpPr>
        <p:spPr>
          <a:xfrm>
            <a:off x="1852930" y="3049270"/>
            <a:ext cx="8501380" cy="1106805"/>
          </a:xfrm>
          <a:prstGeom prst="rect">
            <a:avLst/>
          </a:prstGeom>
          <a:noFill/>
        </p:spPr>
        <p:txBody>
          <a:bodyPr wrap="square" rtlCol="0">
            <a:spAutoFit/>
          </a:bodyPr>
          <a:p>
            <a:pPr algn="ctr"/>
            <a:r>
              <a:rPr lang="zh-CN" altLang="en-US" sz="6600" b="1">
                <a:solidFill>
                  <a:srgbClr val="F5560A"/>
                </a:solidFill>
                <a:latin typeface="微软雅黑" panose="020B0503020204020204" charset="-122"/>
                <a:ea typeface="微软雅黑" panose="020B0503020204020204" charset="-122"/>
              </a:rPr>
              <a:t>资产配置的</a:t>
            </a:r>
            <a:r>
              <a:rPr lang="zh-CN" altLang="en-US" sz="6600" b="1">
                <a:solidFill>
                  <a:srgbClr val="F5560A"/>
                </a:solidFill>
                <a:latin typeface="微软雅黑" panose="020B0503020204020204" charset="-122"/>
                <a:ea typeface="微软雅黑" panose="020B0503020204020204" charset="-122"/>
              </a:rPr>
              <a:t>方案</a:t>
            </a:r>
            <a:endParaRPr lang="zh-CN" altLang="en-US" sz="6600" b="1">
              <a:solidFill>
                <a:srgbClr val="F5560A"/>
              </a:solidFill>
              <a:latin typeface="微软雅黑" panose="020B0503020204020204" charset="-122"/>
              <a:ea typeface="微软雅黑" panose="020B0503020204020204" charset="-122"/>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3" name="文本框 2"/>
          <p:cNvSpPr txBox="1"/>
          <p:nvPr/>
        </p:nvSpPr>
        <p:spPr>
          <a:xfrm>
            <a:off x="1870710" y="2540"/>
            <a:ext cx="8150225" cy="613410"/>
          </a:xfrm>
          <a:prstGeom prst="rect">
            <a:avLst/>
          </a:prstGeom>
          <a:noFill/>
        </p:spPr>
        <p:txBody>
          <a:bodyPr wrap="square" rtlCol="0">
            <a:noAutofit/>
          </a:bodyPr>
          <a:p>
            <a:pPr lvl="0" algn="ctr">
              <a:buClrTx/>
              <a:buSzTx/>
              <a:buFontTx/>
            </a:pPr>
            <a:r>
              <a:rPr lang="zh-CN" altLang="en-US" sz="3600" b="1" spc="-200" dirty="0">
                <a:solidFill>
                  <a:schemeClr val="bg1"/>
                </a:solidFill>
                <a:uFillTx/>
                <a:latin typeface="微软雅黑" panose="020B0503020204020204" charset="-122"/>
                <a:ea typeface="微软雅黑" panose="020B0503020204020204" charset="-122"/>
                <a:sym typeface="+mn-ea"/>
              </a:rPr>
              <a:t>资产配置的</a:t>
            </a:r>
            <a:r>
              <a:rPr lang="zh-CN" altLang="en-US" sz="3600" b="1" spc="-200" dirty="0">
                <a:solidFill>
                  <a:schemeClr val="bg1"/>
                </a:solidFill>
                <a:uFillTx/>
                <a:latin typeface="微软雅黑" panose="020B0503020204020204" charset="-122"/>
                <a:ea typeface="微软雅黑" panose="020B0503020204020204" charset="-122"/>
                <a:sym typeface="+mn-ea"/>
              </a:rPr>
              <a:t>原则</a:t>
            </a:r>
            <a:endParaRPr lang="zh-CN" altLang="en-US" sz="3600" b="1" spc="-200" dirty="0">
              <a:solidFill>
                <a:schemeClr val="bg1"/>
              </a:solidFill>
              <a:uFillTx/>
              <a:latin typeface="微软雅黑" panose="020B0503020204020204" charset="-122"/>
              <a:ea typeface="微软雅黑" panose="020B0503020204020204" charset="-122"/>
              <a:sym typeface="+mn-ea"/>
            </a:endParaRPr>
          </a:p>
        </p:txBody>
      </p:sp>
      <p:sp>
        <p:nvSpPr>
          <p:cNvPr id="2" name="文本框 1"/>
          <p:cNvSpPr txBox="1"/>
          <p:nvPr/>
        </p:nvSpPr>
        <p:spPr>
          <a:xfrm>
            <a:off x="1481455" y="1177925"/>
            <a:ext cx="9050655" cy="3692525"/>
          </a:xfrm>
          <a:prstGeom prst="rect">
            <a:avLst/>
          </a:prstGeom>
          <a:noFill/>
        </p:spPr>
        <p:txBody>
          <a:bodyPr wrap="square" rtlCol="0">
            <a:spAutoFit/>
          </a:bodyPr>
          <a:p>
            <a:r>
              <a:rPr lang="zh-CN" altLang="en-US"/>
              <a:t>一、资产配置第一原则：你的投资收益预期和风险承受能力要</a:t>
            </a:r>
            <a:r>
              <a:rPr lang="zh-CN" altLang="en-US"/>
              <a:t>匹配；</a:t>
            </a:r>
            <a:endParaRPr lang="zh-CN" altLang="en-US"/>
          </a:p>
          <a:p>
            <a:r>
              <a:rPr lang="en-US" altLang="zh-CN">
                <a:solidFill>
                  <a:srgbClr val="C00000"/>
                </a:solidFill>
              </a:rPr>
              <a:t>3-5%</a:t>
            </a:r>
            <a:r>
              <a:rPr lang="zh-CN" altLang="en-US">
                <a:solidFill>
                  <a:srgbClr val="C00000"/>
                </a:solidFill>
              </a:rPr>
              <a:t>的年化收益属于保守型；</a:t>
            </a:r>
            <a:r>
              <a:rPr lang="en-US" altLang="zh-CN">
                <a:solidFill>
                  <a:srgbClr val="C00000"/>
                </a:solidFill>
              </a:rPr>
              <a:t>6-10%</a:t>
            </a:r>
            <a:r>
              <a:rPr lang="zh-CN" altLang="en-US">
                <a:solidFill>
                  <a:srgbClr val="C00000"/>
                </a:solidFill>
              </a:rPr>
              <a:t>的年化收益属于稳健型；</a:t>
            </a:r>
            <a:r>
              <a:rPr lang="en-US" altLang="zh-CN">
                <a:solidFill>
                  <a:srgbClr val="C00000"/>
                </a:solidFill>
              </a:rPr>
              <a:t>15%</a:t>
            </a:r>
            <a:r>
              <a:rPr lang="zh-CN" altLang="en-US">
                <a:solidFill>
                  <a:srgbClr val="C00000"/>
                </a:solidFill>
              </a:rPr>
              <a:t>以上属于积极型；</a:t>
            </a:r>
            <a:endParaRPr lang="zh-CN" altLang="en-US">
              <a:solidFill>
                <a:srgbClr val="C00000"/>
              </a:solidFill>
            </a:endParaRPr>
          </a:p>
          <a:p>
            <a:endParaRPr lang="zh-CN" altLang="en-US"/>
          </a:p>
          <a:p>
            <a:r>
              <a:rPr lang="zh-CN" altLang="en-US"/>
              <a:t>二、资产配置第二原则：要清晰</a:t>
            </a:r>
            <a:r>
              <a:rPr lang="zh-CN" altLang="en-US"/>
              <a:t>地对自己目前的资产做一个</a:t>
            </a:r>
            <a:r>
              <a:rPr lang="zh-CN" altLang="en-US"/>
              <a:t>分类；</a:t>
            </a:r>
            <a:endParaRPr lang="zh-CN" altLang="en-US"/>
          </a:p>
          <a:p>
            <a:r>
              <a:rPr lang="zh-CN" altLang="en-US">
                <a:solidFill>
                  <a:srgbClr val="C00000"/>
                </a:solidFill>
              </a:rPr>
              <a:t>长钱：接下来</a:t>
            </a:r>
            <a:r>
              <a:rPr lang="en-US" altLang="zh-CN">
                <a:solidFill>
                  <a:srgbClr val="C00000"/>
                </a:solidFill>
              </a:rPr>
              <a:t>3-5</a:t>
            </a:r>
            <a:r>
              <a:rPr lang="zh-CN" altLang="en-US">
                <a:solidFill>
                  <a:srgbClr val="C00000"/>
                </a:solidFill>
              </a:rPr>
              <a:t>年或者</a:t>
            </a:r>
            <a:r>
              <a:rPr lang="en-US" altLang="zh-CN">
                <a:solidFill>
                  <a:srgbClr val="C00000"/>
                </a:solidFill>
              </a:rPr>
              <a:t>5</a:t>
            </a:r>
            <a:r>
              <a:rPr lang="zh-CN" altLang="en-US">
                <a:solidFill>
                  <a:srgbClr val="C00000"/>
                </a:solidFill>
              </a:rPr>
              <a:t>年以上都用不上的资金；</a:t>
            </a:r>
            <a:endParaRPr lang="zh-CN" altLang="en-US">
              <a:solidFill>
                <a:srgbClr val="C00000"/>
              </a:solidFill>
            </a:endParaRPr>
          </a:p>
          <a:p>
            <a:r>
              <a:rPr lang="zh-CN" altLang="en-US">
                <a:solidFill>
                  <a:srgbClr val="C00000"/>
                </a:solidFill>
              </a:rPr>
              <a:t>稳钱：这笔钱是不能出现大的风险波动的（养老金、教育基金等）；</a:t>
            </a:r>
            <a:endParaRPr lang="zh-CN" altLang="en-US">
              <a:solidFill>
                <a:srgbClr val="C00000"/>
              </a:solidFill>
            </a:endParaRPr>
          </a:p>
          <a:p>
            <a:r>
              <a:rPr lang="zh-CN" altLang="en-US">
                <a:solidFill>
                  <a:srgbClr val="C00000"/>
                </a:solidFill>
              </a:rPr>
              <a:t>活钱：也就是现金流，有相对稳定的收入来源，至少能应对半年的生活开支；</a:t>
            </a:r>
            <a:endParaRPr lang="zh-CN" altLang="en-US"/>
          </a:p>
          <a:p>
            <a:endParaRPr lang="zh-CN" altLang="en-US"/>
          </a:p>
          <a:p>
            <a:r>
              <a:rPr lang="zh-CN" altLang="en-US"/>
              <a:t>三、分散投资，不要把所有资产都投入到同一个风险等级的资产</a:t>
            </a:r>
            <a:r>
              <a:rPr lang="zh-CN" altLang="en-US"/>
              <a:t>上；</a:t>
            </a:r>
            <a:endParaRPr lang="zh-CN" altLang="en-US"/>
          </a:p>
          <a:p>
            <a:r>
              <a:rPr lang="zh-CN" altLang="en-US">
                <a:solidFill>
                  <a:srgbClr val="C00000"/>
                </a:solidFill>
              </a:rPr>
              <a:t>从策略猎手量化模型来分析什么是有效的资产配置方案（弱相关资产</a:t>
            </a:r>
            <a:r>
              <a:rPr lang="zh-CN" altLang="en-US">
                <a:solidFill>
                  <a:srgbClr val="C00000"/>
                </a:solidFill>
              </a:rPr>
              <a:t>配置）；</a:t>
            </a:r>
            <a:endParaRPr lang="zh-CN" altLang="en-US">
              <a:solidFill>
                <a:srgbClr val="C00000"/>
              </a:solidFill>
            </a:endParaRPr>
          </a:p>
          <a:p>
            <a:endParaRPr lang="zh-CN" altLang="en-US">
              <a:solidFill>
                <a:srgbClr val="C00000"/>
              </a:solidFill>
            </a:endParaRPr>
          </a:p>
          <a:p>
            <a:r>
              <a:rPr lang="zh-CN" altLang="en-US"/>
              <a:t>四、长期注意，投资的目的是保障资产的保值和增值，是马拉松而不是百米</a:t>
            </a:r>
            <a:r>
              <a:rPr lang="zh-CN" altLang="en-US"/>
              <a:t>短跑；</a:t>
            </a:r>
            <a:endParaRPr lang="zh-CN" altLang="en-US"/>
          </a:p>
          <a:p>
            <a:r>
              <a:rPr lang="zh-CN" altLang="en-US">
                <a:solidFill>
                  <a:srgbClr val="C00000"/>
                </a:solidFill>
              </a:rPr>
              <a:t>复利增长往往比短期超额收益更加重要；</a:t>
            </a:r>
            <a:endParaRPr lang="zh-CN" altLang="en-US">
              <a:solidFill>
                <a:srgbClr val="C00000"/>
              </a:solidFill>
            </a:endParaRPr>
          </a:p>
        </p:txBody>
      </p:sp>
    </p:spTree>
    <p:custDataLst>
      <p:tags r:id="rId1"/>
    </p:custData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3" name="文本框 2"/>
          <p:cNvSpPr txBox="1"/>
          <p:nvPr/>
        </p:nvSpPr>
        <p:spPr>
          <a:xfrm>
            <a:off x="1870710" y="2540"/>
            <a:ext cx="8150225" cy="613410"/>
          </a:xfrm>
          <a:prstGeom prst="rect">
            <a:avLst/>
          </a:prstGeom>
          <a:noFill/>
        </p:spPr>
        <p:txBody>
          <a:bodyPr wrap="square" rtlCol="0">
            <a:noAutofit/>
          </a:bodyPr>
          <a:p>
            <a:pPr lvl="0" algn="ctr">
              <a:buClrTx/>
              <a:buSzTx/>
              <a:buFontTx/>
            </a:pPr>
            <a:r>
              <a:rPr lang="zh-CN" altLang="en-US" sz="3600" b="1" spc="-200" dirty="0">
                <a:solidFill>
                  <a:schemeClr val="bg1"/>
                </a:solidFill>
                <a:uFillTx/>
                <a:latin typeface="微软雅黑" panose="020B0503020204020204" charset="-122"/>
                <a:ea typeface="微软雅黑" panose="020B0503020204020204" charset="-122"/>
                <a:sym typeface="+mn-ea"/>
              </a:rPr>
              <a:t>经传严选基金产品</a:t>
            </a:r>
            <a:r>
              <a:rPr lang="zh-CN" altLang="en-US" sz="3600" b="1" spc="-200" dirty="0">
                <a:solidFill>
                  <a:schemeClr val="bg1"/>
                </a:solidFill>
                <a:uFillTx/>
                <a:latin typeface="微软雅黑" panose="020B0503020204020204" charset="-122"/>
                <a:ea typeface="微软雅黑" panose="020B0503020204020204" charset="-122"/>
                <a:sym typeface="+mn-ea"/>
              </a:rPr>
              <a:t>解析</a:t>
            </a:r>
            <a:endParaRPr lang="zh-CN" altLang="en-US" sz="3600" b="1" spc="-200" dirty="0">
              <a:solidFill>
                <a:schemeClr val="bg1"/>
              </a:solidFill>
              <a:uFillTx/>
              <a:latin typeface="微软雅黑" panose="020B0503020204020204" charset="-122"/>
              <a:ea typeface="微软雅黑" panose="020B0503020204020204" charset="-122"/>
              <a:sym typeface="+mn-ea"/>
            </a:endParaRPr>
          </a:p>
        </p:txBody>
      </p:sp>
      <p:sp>
        <p:nvSpPr>
          <p:cNvPr id="2" name="文本框 1"/>
          <p:cNvSpPr txBox="1"/>
          <p:nvPr/>
        </p:nvSpPr>
        <p:spPr>
          <a:xfrm>
            <a:off x="3851275" y="615950"/>
            <a:ext cx="4387215" cy="398780"/>
          </a:xfrm>
          <a:prstGeom prst="rect">
            <a:avLst/>
          </a:prstGeom>
          <a:noFill/>
        </p:spPr>
        <p:txBody>
          <a:bodyPr wrap="square" rtlCol="0">
            <a:spAutoFit/>
          </a:bodyPr>
          <a:p>
            <a:pPr algn="ctr"/>
            <a:r>
              <a:rPr lang="zh-CN" altLang="en-US" sz="2000">
                <a:solidFill>
                  <a:srgbClr val="C00000"/>
                </a:solidFill>
              </a:rPr>
              <a:t>长钱资产配置的可选性</a:t>
            </a:r>
            <a:r>
              <a:rPr lang="zh-CN" altLang="en-US" sz="2000">
                <a:solidFill>
                  <a:srgbClr val="C00000"/>
                </a:solidFill>
              </a:rPr>
              <a:t>基金产品解析</a:t>
            </a:r>
            <a:endParaRPr lang="zh-CN" altLang="en-US" sz="2000">
              <a:solidFill>
                <a:srgbClr val="C00000"/>
              </a:solidFill>
            </a:endParaRPr>
          </a:p>
        </p:txBody>
      </p:sp>
      <p:pic>
        <p:nvPicPr>
          <p:cNvPr id="8" name="图片 7"/>
          <p:cNvPicPr>
            <a:picLocks noChangeAspect="1"/>
          </p:cNvPicPr>
          <p:nvPr>
            <p:custDataLst>
              <p:tags r:id="rId1"/>
            </p:custDataLst>
          </p:nvPr>
        </p:nvPicPr>
        <p:blipFill>
          <a:blip r:embed="rId2"/>
          <a:stretch>
            <a:fillRect/>
          </a:stretch>
        </p:blipFill>
        <p:spPr>
          <a:xfrm>
            <a:off x="740410" y="1116965"/>
            <a:ext cx="3110865" cy="3515360"/>
          </a:xfrm>
          <a:prstGeom prst="rect">
            <a:avLst/>
          </a:prstGeom>
          <a:ln>
            <a:solidFill>
              <a:schemeClr val="accent1"/>
            </a:solidFill>
          </a:ln>
        </p:spPr>
      </p:pic>
      <p:pic>
        <p:nvPicPr>
          <p:cNvPr id="9" name="图片 8"/>
          <p:cNvPicPr>
            <a:picLocks noChangeAspect="1"/>
          </p:cNvPicPr>
          <p:nvPr>
            <p:custDataLst>
              <p:tags r:id="rId3"/>
            </p:custDataLst>
          </p:nvPr>
        </p:nvPicPr>
        <p:blipFill>
          <a:blip r:embed="rId4"/>
          <a:stretch>
            <a:fillRect/>
          </a:stretch>
        </p:blipFill>
        <p:spPr>
          <a:xfrm>
            <a:off x="4497070" y="1116965"/>
            <a:ext cx="3095625" cy="3484880"/>
          </a:xfrm>
          <a:prstGeom prst="rect">
            <a:avLst/>
          </a:prstGeom>
          <a:ln>
            <a:solidFill>
              <a:schemeClr val="accent1"/>
            </a:solidFill>
          </a:ln>
        </p:spPr>
      </p:pic>
      <p:sp>
        <p:nvSpPr>
          <p:cNvPr id="11" name="文本框 10"/>
          <p:cNvSpPr txBox="1"/>
          <p:nvPr>
            <p:custDataLst>
              <p:tags r:id="rId5"/>
            </p:custDataLst>
          </p:nvPr>
        </p:nvSpPr>
        <p:spPr>
          <a:xfrm>
            <a:off x="427355" y="4734560"/>
            <a:ext cx="3589020" cy="337185"/>
          </a:xfrm>
          <a:prstGeom prst="rect">
            <a:avLst/>
          </a:prstGeom>
          <a:noFill/>
        </p:spPr>
        <p:txBody>
          <a:bodyPr wrap="square" rtlCol="0">
            <a:spAutoFit/>
          </a:bodyPr>
          <a:p>
            <a:pPr algn="ctr"/>
            <a:r>
              <a:rPr lang="zh-CN" altLang="en-US" sz="1600"/>
              <a:t>指数增强型基金：明亚中证</a:t>
            </a:r>
            <a:r>
              <a:rPr lang="en-US" altLang="zh-CN" sz="1600"/>
              <a:t>1000</a:t>
            </a:r>
            <a:r>
              <a:rPr lang="zh-CN" altLang="en-US" sz="1600"/>
              <a:t>指</a:t>
            </a:r>
            <a:r>
              <a:rPr lang="zh-CN" altLang="en-US" sz="1600"/>
              <a:t>增</a:t>
            </a:r>
            <a:endParaRPr lang="zh-CN" altLang="en-US" sz="1600"/>
          </a:p>
        </p:txBody>
      </p:sp>
      <p:sp>
        <p:nvSpPr>
          <p:cNvPr id="13" name="文本框 12"/>
          <p:cNvSpPr txBox="1"/>
          <p:nvPr>
            <p:custDataLst>
              <p:tags r:id="rId6"/>
            </p:custDataLst>
          </p:nvPr>
        </p:nvSpPr>
        <p:spPr>
          <a:xfrm>
            <a:off x="4496435" y="4731385"/>
            <a:ext cx="3096260" cy="337185"/>
          </a:xfrm>
          <a:prstGeom prst="rect">
            <a:avLst/>
          </a:prstGeom>
          <a:noFill/>
        </p:spPr>
        <p:txBody>
          <a:bodyPr wrap="square" rtlCol="0">
            <a:spAutoFit/>
          </a:bodyPr>
          <a:p>
            <a:pPr algn="ctr"/>
            <a:r>
              <a:rPr lang="zh-CN" altLang="en-US" sz="1600"/>
              <a:t>全市场量化选股：兴华景明</a:t>
            </a:r>
            <a:r>
              <a:rPr lang="zh-CN" altLang="en-US" sz="1600"/>
              <a:t>混合</a:t>
            </a:r>
            <a:endParaRPr lang="zh-CN" altLang="en-US" sz="1600"/>
          </a:p>
        </p:txBody>
      </p:sp>
      <p:sp>
        <p:nvSpPr>
          <p:cNvPr id="15" name="文本框 14"/>
          <p:cNvSpPr txBox="1"/>
          <p:nvPr/>
        </p:nvSpPr>
        <p:spPr>
          <a:xfrm>
            <a:off x="496570" y="5198110"/>
            <a:ext cx="10487660" cy="645160"/>
          </a:xfrm>
          <a:prstGeom prst="rect">
            <a:avLst/>
          </a:prstGeom>
          <a:noFill/>
        </p:spPr>
        <p:txBody>
          <a:bodyPr wrap="square" rtlCol="0">
            <a:spAutoFit/>
          </a:bodyPr>
          <a:p>
            <a:r>
              <a:rPr lang="zh-CN" altLang="en-US">
                <a:solidFill>
                  <a:srgbClr val="C00000"/>
                </a:solidFill>
              </a:rPr>
              <a:t>经传严选基金主推的三只股票型基金，既有指数增强型产品，也有纯量化基金，多维度的选择和配置；</a:t>
            </a:r>
            <a:endParaRPr lang="zh-CN" altLang="en-US">
              <a:solidFill>
                <a:srgbClr val="C00000"/>
              </a:solidFill>
            </a:endParaRPr>
          </a:p>
          <a:p>
            <a:r>
              <a:rPr lang="zh-CN" altLang="en-US">
                <a:solidFill>
                  <a:srgbClr val="C00000"/>
                </a:solidFill>
              </a:rPr>
              <a:t>基本上覆盖了主流的量化投资基金，而尽可能少的推荐赛道型基金给大家，我们追求</a:t>
            </a:r>
            <a:r>
              <a:rPr lang="zh-CN" altLang="en-US">
                <a:solidFill>
                  <a:srgbClr val="C00000"/>
                </a:solidFill>
              </a:rPr>
              <a:t>更好的持仓</a:t>
            </a:r>
            <a:r>
              <a:rPr lang="zh-CN" altLang="en-US">
                <a:solidFill>
                  <a:srgbClr val="C00000"/>
                </a:solidFill>
              </a:rPr>
              <a:t>体验；</a:t>
            </a:r>
            <a:endParaRPr lang="zh-CN" altLang="en-US">
              <a:solidFill>
                <a:srgbClr val="C00000"/>
              </a:solidFill>
            </a:endParaRPr>
          </a:p>
        </p:txBody>
      </p:sp>
      <p:pic>
        <p:nvPicPr>
          <p:cNvPr id="10" name="图片 9"/>
          <p:cNvPicPr>
            <a:picLocks noChangeAspect="1"/>
          </p:cNvPicPr>
          <p:nvPr>
            <p:custDataLst>
              <p:tags r:id="rId7"/>
            </p:custDataLst>
          </p:nvPr>
        </p:nvPicPr>
        <p:blipFill>
          <a:blip r:embed="rId8"/>
          <a:stretch>
            <a:fillRect/>
          </a:stretch>
        </p:blipFill>
        <p:spPr>
          <a:xfrm>
            <a:off x="8308340" y="1116965"/>
            <a:ext cx="2586355" cy="3484245"/>
          </a:xfrm>
          <a:prstGeom prst="rect">
            <a:avLst/>
          </a:prstGeom>
          <a:ln>
            <a:solidFill>
              <a:schemeClr val="accent1"/>
            </a:solidFill>
          </a:ln>
        </p:spPr>
      </p:pic>
      <p:sp>
        <p:nvSpPr>
          <p:cNvPr id="14" name="文本框 13"/>
          <p:cNvSpPr txBox="1"/>
          <p:nvPr>
            <p:custDataLst>
              <p:tags r:id="rId9"/>
            </p:custDataLst>
          </p:nvPr>
        </p:nvSpPr>
        <p:spPr>
          <a:xfrm>
            <a:off x="8308340" y="4650740"/>
            <a:ext cx="2675890" cy="337185"/>
          </a:xfrm>
          <a:prstGeom prst="rect">
            <a:avLst/>
          </a:prstGeom>
          <a:noFill/>
        </p:spPr>
        <p:txBody>
          <a:bodyPr wrap="square" rtlCol="0">
            <a:spAutoFit/>
          </a:bodyPr>
          <a:p>
            <a:pPr algn="ctr"/>
            <a:r>
              <a:rPr lang="zh-CN" altLang="en-US" sz="1600"/>
              <a:t>红利</a:t>
            </a:r>
            <a:r>
              <a:rPr lang="en-US" altLang="zh-CN" sz="1600"/>
              <a:t>+</a:t>
            </a:r>
            <a:r>
              <a:rPr lang="zh-CN" altLang="en-US" sz="1600"/>
              <a:t>现金流打底</a:t>
            </a:r>
            <a:r>
              <a:rPr lang="en-US" altLang="zh-CN" sz="1600"/>
              <a:t>+</a:t>
            </a:r>
            <a:r>
              <a:rPr lang="zh-CN" altLang="en-US" sz="1600"/>
              <a:t>量化</a:t>
            </a:r>
            <a:r>
              <a:rPr lang="zh-CN" altLang="en-US" sz="1600"/>
              <a:t>选股</a:t>
            </a:r>
            <a:endParaRPr lang="zh-CN" altLang="en-US" sz="1600"/>
          </a:p>
        </p:txBody>
      </p:sp>
    </p:spTree>
    <p:custDataLst>
      <p:tags r:id="rId10"/>
    </p:custDataLst>
  </p:cSld>
  <p:clrMapOvr>
    <a:overrideClrMapping bg1="lt1" tx1="dk1" bg2="lt2" tx2="dk2" accent1="accent1" accent2="accent2" accent3="accent3" accent4="accent4" accent5="accent5" accent6="accent6" hlink="hlink" folHlink="folHlink"/>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p="http://schemas.openxmlformats.org/presentationml/2006/main">
  <p:tag name="KSO_WM_BEAUTIFY_FLAG" val="#wm#"/>
  <p:tag name="KSO_WM_TEMPLATE_CATEGORY" val="custom"/>
  <p:tag name="KSO_WM_TEMPLATE_INDEX" val="20205081"/>
</p:tagLst>
</file>

<file path=ppt/tags/tag18.xml><?xml version="1.0" encoding="utf-8"?>
<p:tagLst xmlns:p="http://schemas.openxmlformats.org/presentationml/2006/main">
  <p:tag name="KSO_WM_DIAGRAM_VIRTUALLY_FRAME" val="{&quot;height&quot;:296.5,&quot;left&quot;:396.9,&quot;top&quot;:100.6,&quot;width&quot;:455.15}"/>
</p:tagLst>
</file>

<file path=ppt/tags/tag19.xml><?xml version="1.0" encoding="utf-8"?>
<p:tagLst xmlns:p="http://schemas.openxmlformats.org/presentationml/2006/main">
  <p:tag name="KSO_WM_DIAGRAM_VIRTUALLY_FRAME" val="{&quot;height&quot;:296.5,&quot;left&quot;:396.9,&quot;top&quot;:100.6,&quot;width&quot;:455.15}"/>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xml><?xml version="1.0" encoding="utf-8"?>
<p:tagLst xmlns:p="http://schemas.openxmlformats.org/presentationml/2006/main">
  <p:tag name="KSO_WM_DIAGRAM_VIRTUALLY_FRAME" val="{&quot;height&quot;:296.5,&quot;left&quot;:396.9,&quot;top&quot;:100.6,&quot;width&quot;:455.15}"/>
</p:tagLst>
</file>

<file path=ppt/tags/tag21.xml><?xml version="1.0" encoding="utf-8"?>
<p:tagLst xmlns:p="http://schemas.openxmlformats.org/presentationml/2006/main">
  <p:tag name="KSO_WM_DIAGRAM_VIRTUALLY_FRAME" val="{&quot;height&quot;:296.5,&quot;left&quot;:396.9,&quot;top&quot;:100.6,&quot;width&quot;:455.15}"/>
</p:tagLst>
</file>

<file path=ppt/tags/tag22.xml><?xml version="1.0" encoding="utf-8"?>
<p:tagLst xmlns:p="http://schemas.openxmlformats.org/presentationml/2006/main">
  <p:tag name="KSO_WM_DIAGRAM_VIRTUALLY_FRAME" val="{&quot;height&quot;:296.5,&quot;left&quot;:396.9,&quot;top&quot;:100.6,&quot;width&quot;:455.15}"/>
</p:tagLst>
</file>

<file path=ppt/tags/tag23.xml><?xml version="1.0" encoding="utf-8"?>
<p:tagLst xmlns:p="http://schemas.openxmlformats.org/presentationml/2006/main">
  <p:tag name="KSO_WM_DIAGRAM_VIRTUALLY_FRAME" val="{&quot;height&quot;:296.5,&quot;left&quot;:396.9,&quot;top&quot;:100.6,&quot;width&quot;:455.15}"/>
</p:tagLst>
</file>

<file path=ppt/tags/tag24.xml><?xml version="1.0" encoding="utf-8"?>
<p:tagLst xmlns:p="http://schemas.openxmlformats.org/presentationml/2006/main">
  <p:tag name="KSO_WM_DIAGRAM_VIRTUALLY_FRAME" val="{&quot;height&quot;:296.5,&quot;left&quot;:396.9,&quot;top&quot;:100.6,&quot;width&quot;:455.15}"/>
</p:tagLst>
</file>

<file path=ppt/tags/tag25.xml><?xml version="1.0" encoding="utf-8"?>
<p:tagLst xmlns:p="http://schemas.openxmlformats.org/presentationml/2006/main">
  <p:tag name="KSO_WM_DIAGRAM_VIRTUALLY_FRAME" val="{&quot;height&quot;:296.5,&quot;left&quot;:396.9,&quot;top&quot;:100.6,&quot;width&quot;:455.15}"/>
</p:tagLst>
</file>

<file path=ppt/tags/tag26.xml><?xml version="1.0" encoding="utf-8"?>
<p:tagLst xmlns:p="http://schemas.openxmlformats.org/presentationml/2006/main">
  <p:tag name="KSO_WM_DIAGRAM_VIRTUALLY_FRAME" val="{&quot;height&quot;:296.5,&quot;left&quot;:396.9,&quot;top&quot;:100.6,&quot;width&quot;:455.15}"/>
</p:tagLst>
</file>

<file path=ppt/tags/tag27.xml><?xml version="1.0" encoding="utf-8"?>
<p:tagLst xmlns:p="http://schemas.openxmlformats.org/presentationml/2006/main">
  <p:tag name="KSO_WM_DIAGRAM_VIRTUALLY_FRAME" val="{&quot;height&quot;:296.5,&quot;left&quot;:396.9,&quot;top&quot;:100.6,&quot;width&quot;:455.15}"/>
</p:tagLst>
</file>

<file path=ppt/tags/tag28.xml><?xml version="1.0" encoding="utf-8"?>
<p:tagLst xmlns:p="http://schemas.openxmlformats.org/presentationml/2006/main">
  <p:tag name="KSO_WM_DIAGRAM_VIRTUALLY_FRAME" val="{&quot;height&quot;:296.5,&quot;left&quot;:396.9,&quot;top&quot;:100.6,&quot;width&quot;:455.15}"/>
</p:tagLst>
</file>

<file path=ppt/tags/tag29.xml><?xml version="1.0" encoding="utf-8"?>
<p:tagLst xmlns:p="http://schemas.openxmlformats.org/presentationml/2006/main">
  <p:tag name="KSO_WM_DIAGRAM_VIRTUALLY_FRAME" val="{&quot;height&quot;:296.5,&quot;left&quot;:396.9,&quot;top&quot;:100.6,&quot;width&quot;:455.15}"/>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0.xml><?xml version="1.0" encoding="utf-8"?>
<p:tagLst xmlns:p="http://schemas.openxmlformats.org/presentationml/2006/main">
  <p:tag name="KSO_WM_BEAUTIFY_FLAG" val="#wm#"/>
  <p:tag name="KSO_WM_TEMPLATE_CATEGORY" val="custom"/>
  <p:tag name="KSO_WM_TEMPLATE_INDEX" val="20205081"/>
</p:tagLst>
</file>

<file path=ppt/tags/tag31.xml><?xml version="1.0" encoding="utf-8"?>
<p:tagLst xmlns:p="http://schemas.openxmlformats.org/presentationml/2006/main">
  <p:tag name="KSO_WM_BEAUTIFY_FLAG" val="#wm#"/>
  <p:tag name="KSO_WM_TEMPLATE_CATEGORY" val="custom"/>
  <p:tag name="KSO_WM_TEMPLATE_INDEX" val="20205081"/>
</p:tagLst>
</file>

<file path=ppt/tags/tag32.xml><?xml version="1.0" encoding="utf-8"?>
<p:tagLst xmlns:p="http://schemas.openxmlformats.org/presentationml/2006/main">
  <p:tag name="KSO_WM_BEAUTIFY_FLAG" val="#wm#"/>
  <p:tag name="KSO_WM_TEMPLATE_CATEGORY" val="custom"/>
  <p:tag name="KSO_WM_TEMPLATE_INDEX" val="20205081"/>
</p:tagLst>
</file>

<file path=ppt/tags/tag33.xml><?xml version="1.0" encoding="utf-8"?>
<p:tagLst xmlns:p="http://schemas.openxmlformats.org/presentationml/2006/main">
  <p:tag name="KSO_WM_BEAUTIFY_FLAG" val="#wm#"/>
  <p:tag name="KSO_WM_TEMPLATE_CATEGORY" val="custom"/>
  <p:tag name="KSO_WM_TEMPLATE_INDEX" val="20205081"/>
</p:tagLst>
</file>

<file path=ppt/tags/tag34.xml><?xml version="1.0" encoding="utf-8"?>
<p:tagLst xmlns:p="http://schemas.openxmlformats.org/presentationml/2006/main">
  <p:tag name="KSO_WM_BEAUTIFY_FLAG" val="#wm#"/>
  <p:tag name="KSO_WM_TEMPLATE_CATEGORY" val="custom"/>
  <p:tag name="KSO_WM_TEMPLATE_INDEX" val="20205081"/>
</p:tagLst>
</file>

<file path=ppt/tags/tag35.xml><?xml version="1.0" encoding="utf-8"?>
<p:tagLst xmlns:p="http://schemas.openxmlformats.org/presentationml/2006/main">
  <p:tag name="KSO_WM_BEAUTIFY_FLAG" val="#wm#"/>
  <p:tag name="KSO_WM_TEMPLATE_CATEGORY" val="custom"/>
  <p:tag name="KSO_WM_TEMPLATE_INDEX" val="20205081"/>
</p:tagLst>
</file>

<file path=ppt/tags/tag36.xml><?xml version="1.0" encoding="utf-8"?>
<p:tagLst xmlns:p="http://schemas.openxmlformats.org/presentationml/2006/main">
  <p:tag name="KSO_WM_DIAGRAM_VIRTUALLY_FRAME" val="{&quot;height&quot;:392.4,&quot;left&quot;:25.2,&quot;top&quot;:56.15,&quot;width&quot;:873.75}"/>
</p:tagLst>
</file>

<file path=ppt/tags/tag37.xml><?xml version="1.0" encoding="utf-8"?>
<p:tagLst xmlns:p="http://schemas.openxmlformats.org/presentationml/2006/main">
  <p:tag name="KSO_WM_DIAGRAM_VIRTUALLY_FRAME" val="{&quot;height&quot;:392.4,&quot;left&quot;:25.2,&quot;top&quot;:56.15,&quot;width&quot;:873.75}"/>
</p:tagLst>
</file>

<file path=ppt/tags/tag38.xml><?xml version="1.0" encoding="utf-8"?>
<p:tagLst xmlns:p="http://schemas.openxmlformats.org/presentationml/2006/main">
  <p:tag name="KSO_WM_DIAGRAM_VIRTUALLY_FRAME" val="{&quot;height&quot;:392.4,&quot;left&quot;:25.2,&quot;top&quot;:56.15,&quot;width&quot;:873.75}"/>
</p:tagLst>
</file>

<file path=ppt/tags/tag39.xml><?xml version="1.0" encoding="utf-8"?>
<p:tagLst xmlns:p="http://schemas.openxmlformats.org/presentationml/2006/main">
  <p:tag name="KSO_WM_DIAGRAM_VIRTUALLY_FRAME" val="{&quot;height&quot;:392.4,&quot;left&quot;:25.2,&quot;top&quot;:56.15,&quot;width&quot;:873.75}"/>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0.xml><?xml version="1.0" encoding="utf-8"?>
<p:tagLst xmlns:p="http://schemas.openxmlformats.org/presentationml/2006/main">
  <p:tag name="KSO_WM_DIAGRAM_VIRTUALLY_FRAME" val="{&quot;height&quot;:392.4,&quot;left&quot;:25.2,&quot;top&quot;:56.15,&quot;width&quot;:873.75}"/>
</p:tagLst>
</file>

<file path=ppt/tags/tag41.xml><?xml version="1.0" encoding="utf-8"?>
<p:tagLst xmlns:p="http://schemas.openxmlformats.org/presentationml/2006/main">
  <p:tag name="KSO_WM_DIAGRAM_VIRTUALLY_FRAME" val="{&quot;height&quot;:392.4,&quot;left&quot;:25.2,&quot;top&quot;:56.15,&quot;width&quot;:873.75}"/>
</p:tagLst>
</file>

<file path=ppt/tags/tag42.xml><?xml version="1.0" encoding="utf-8"?>
<p:tagLst xmlns:p="http://schemas.openxmlformats.org/presentationml/2006/main">
  <p:tag name="KSO_WM_BEAUTIFY_FLAG" val="#wm#"/>
  <p:tag name="KSO_WM_TEMPLATE_CATEGORY" val="custom"/>
  <p:tag name="KSO_WM_TEMPLATE_INDEX" val="20205081"/>
</p:tagLst>
</file>

<file path=ppt/tags/tag43.xml><?xml version="1.0" encoding="utf-8"?>
<p:tagLst xmlns:p="http://schemas.openxmlformats.org/presentationml/2006/main">
  <p:tag name="KSO_WM_BEAUTIFY_FLAG" val="#wm#"/>
  <p:tag name="KSO_WM_TEMPLATE_CATEGORY" val="custom"/>
  <p:tag name="KSO_WM_TEMPLATE_INDEX" val="20205081"/>
</p:tagLst>
</file>

<file path=ppt/tags/tag44.xml><?xml version="1.0" encoding="utf-8"?>
<p:tagLst xmlns:p="http://schemas.openxmlformats.org/presentationml/2006/main">
  <p:tag name="KSO_WM_BEAUTIFY_FLAG" val="#wm#"/>
  <p:tag name="KSO_WM_TEMPLATE_CATEGORY" val="custom"/>
  <p:tag name="KSO_WM_TEMPLATE_INDEX" val="20205081"/>
</p:tagLst>
</file>

<file path=ppt/tags/tag45.xml><?xml version="1.0" encoding="utf-8"?>
<p:tagLst xmlns:p="http://schemas.openxmlformats.org/presentationml/2006/main">
  <p:tag name="KSO_WM_BEAUTIFY_FLAG" val="#wm#"/>
  <p:tag name="KSO_WM_TEMPLATE_CATEGORY" val="custom"/>
  <p:tag name="KSO_WM_TEMPLATE_INDEX" val="20205081"/>
</p:tagLst>
</file>

<file path=ppt/tags/tag46.xml><?xml version="1.0" encoding="utf-8"?>
<p:tagLst xmlns:p="http://schemas.openxmlformats.org/presentationml/2006/main">
  <p:tag name="KSO_WM_BEAUTIFY_FLAG" val="#wm#"/>
  <p:tag name="KSO_WM_TEMPLATE_CATEGORY" val="custom"/>
  <p:tag name="KSO_WM_TEMPLATE_INDEX" val="20205081"/>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wm#"/>
  <p:tag name="KSO_WM_TEMPLATE_CATEGORY" val="custom"/>
  <p:tag name="KSO_WM_TEMPLATE_INDEX" val="20205081"/>
</p:tagLst>
</file>

<file path=ppt/tags/tag49.xml><?xml version="1.0" encoding="utf-8"?>
<p:tagLst xmlns:p="http://schemas.openxmlformats.org/presentationml/2006/main">
  <p:tag name="KSO_WM_BEAUTIFY_FLAG" val="#wm#"/>
  <p:tag name="KSO_WM_TEMPLATE_CATEGORY" val="custom"/>
  <p:tag name="KSO_WM_TEMPLATE_INDEX" val="2020508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0.xml><?xml version="1.0" encoding="utf-8"?>
<p:tagLst xmlns:p="http://schemas.openxmlformats.org/presentationml/2006/main">
  <p:tag name="KSO_WM_BEAUTIFY_FLAG" val="#wm#"/>
  <p:tag name="KSO_WM_TEMPLATE_CATEGORY" val="custom"/>
  <p:tag name="KSO_WM_TEMPLATE_INDEX" val="2020508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themeOverride>
</file>

<file path=ppt/theme/themeOverride2.xml><?xml version="1.0" encoding="utf-8"?>
<a:themeOverride xmlns:a="http://schemas.openxmlformats.org/drawingml/2006/main">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themeOverride>
</file>

<file path=ppt/theme/themeOverride3.xml><?xml version="1.0" encoding="utf-8"?>
<a:themeOverride xmlns:a="http://schemas.openxmlformats.org/drawingml/2006/main">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themeOverride>
</file>

<file path=docProps/app.xml><?xml version="1.0" encoding="utf-8"?>
<Properties xmlns="http://schemas.openxmlformats.org/officeDocument/2006/extended-properties" xmlns:vt="http://schemas.openxmlformats.org/officeDocument/2006/docPropsVTypes">
  <TotalTime>0</TotalTime>
  <Words>1528</Words>
  <Application>WPS 演示</Application>
  <PresentationFormat>宽屏</PresentationFormat>
  <Paragraphs>113</Paragraphs>
  <Slides>16</Slides>
  <Notes>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16</vt:i4>
      </vt:variant>
    </vt:vector>
  </HeadingPairs>
  <TitlesOfParts>
    <vt:vector size="28" baseType="lpstr">
      <vt:lpstr>Arial</vt:lpstr>
      <vt:lpstr>宋体</vt:lpstr>
      <vt:lpstr>Wingdings</vt:lpstr>
      <vt:lpstr>Wingdings</vt:lpstr>
      <vt:lpstr>思源黑体 CN Regular</vt:lpstr>
      <vt:lpstr>黑体</vt:lpstr>
      <vt:lpstr>微软雅黑</vt:lpstr>
      <vt:lpstr>思源黑体 CN Bold</vt:lpstr>
      <vt:lpstr>Arial Unicode MS</vt:lpstr>
      <vt:lpstr>Calibri</vt:lpstr>
      <vt:lpstr>思源黑体 CN Regular</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俏俏</cp:lastModifiedBy>
  <cp:revision>258</cp:revision>
  <dcterms:created xsi:type="dcterms:W3CDTF">2019-06-19T02:08:00Z</dcterms:created>
  <dcterms:modified xsi:type="dcterms:W3CDTF">2025-12-28T09:10:48Z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2052-12.1.0.24034</vt:lpwstr>
  </property>
  <property fmtid="{D5CDD505-2E9C-101B-9397-08002B2CF9AE}" pid="3" name="ICV">
    <vt:lpwstr>BCC3BBDED6D94A82B002BACD0044ABFB_13</vt:lpwstr>
  </property>
</Properties>
</file>