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067" r:id="rId8"/>
    <p:sldId id="1090" r:id="rId9"/>
    <p:sldId id="607" r:id="rId10"/>
    <p:sldId id="1072" r:id="rId11"/>
    <p:sldId id="1077" r:id="rId12"/>
    <p:sldId id="1076" r:id="rId13"/>
    <p:sldId id="1101" r:id="rId14"/>
    <p:sldId id="614" r:id="rId15"/>
    <p:sldId id="1103" r:id="rId16"/>
    <p:sldId id="1091" r:id="rId17"/>
    <p:sldId id="1032" r:id="rId18"/>
    <p:sldId id="1081" r:id="rId19"/>
    <p:sldId id="102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3883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53"/>
        <p:guide pos="3883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6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0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风口布局，</a:t>
            </a: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赢在收官</a:t>
            </a:r>
            <a:endParaRPr lang="zh-CN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4365" y="156845"/>
            <a:ext cx="4857115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以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Ai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眼镜为例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2375" y="5721985"/>
            <a:ext cx="9547225" cy="1011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续活跃上榜且没有出现过涨停高潮的</a:t>
            </a:r>
            <a:r>
              <a:rPr lang="en-US" altLang="zh-CN"/>
              <a:t>AI</a:t>
            </a:r>
            <a:r>
              <a:rPr lang="zh-CN" altLang="en-US"/>
              <a:t>眼镜，</a:t>
            </a:r>
            <a:endParaRPr lang="zh-CN" altLang="en-US"/>
          </a:p>
          <a:p>
            <a:r>
              <a:rPr lang="zh-CN" altLang="en-US"/>
              <a:t>板块流动资金持续翻红</a:t>
            </a:r>
            <a:r>
              <a:rPr lang="en-US" altLang="zh-CN"/>
              <a:t>+</a:t>
            </a:r>
            <a:r>
              <a:rPr lang="zh-CN" altLang="en-US"/>
              <a:t>有</a:t>
            </a:r>
            <a:r>
              <a:rPr lang="en-US" altLang="zh-CN"/>
              <a:t>7</a:t>
            </a:r>
            <a:r>
              <a:rPr lang="zh-CN" altLang="en-US"/>
              <a:t>天</a:t>
            </a:r>
            <a:r>
              <a:rPr lang="en-US" altLang="zh-CN"/>
              <a:t>5</a:t>
            </a:r>
            <a:r>
              <a:rPr lang="zh-CN" altLang="en-US"/>
              <a:t>板的龙一国星光电带动，</a:t>
            </a:r>
            <a:endParaRPr lang="zh-CN" altLang="en-US"/>
          </a:p>
          <a:p>
            <a:r>
              <a:rPr lang="zh-CN" altLang="en-US"/>
              <a:t>同时也具备明显的利好消息炒作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6640" y="803275"/>
            <a:ext cx="6974840" cy="4744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20465" y="90805"/>
            <a:ext cx="5423535" cy="937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如液冷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1670" y="5817235"/>
            <a:ext cx="9837420" cy="872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例如液冷方向也是三天</a:t>
            </a:r>
            <a:r>
              <a:rPr lang="en-US" altLang="zh-CN"/>
              <a:t>2</a:t>
            </a:r>
            <a:r>
              <a:rPr lang="zh-CN" altLang="en-US"/>
              <a:t>次出现上榜异动，板块流动资金也是持续翻红</a:t>
            </a:r>
            <a:r>
              <a:rPr lang="en-US" altLang="zh-CN"/>
              <a:t>+</a:t>
            </a:r>
            <a:r>
              <a:rPr lang="zh-CN" altLang="en-US"/>
              <a:t>周线金叉区域，</a:t>
            </a:r>
            <a:endParaRPr lang="zh-CN" altLang="en-US"/>
          </a:p>
          <a:p>
            <a:r>
              <a:rPr lang="zh-CN" altLang="en-US"/>
              <a:t>也有首板龙二川环科技诞生。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350" y="744855"/>
            <a:ext cx="8623300" cy="4798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6765" y="2926715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选股模型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20465" y="90805"/>
            <a:ext cx="5423535" cy="937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涨停棱镜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T+3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选股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115" y="6044565"/>
            <a:ext cx="10351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30" y="1193800"/>
            <a:ext cx="9502775" cy="4685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智能盯盘选股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1307465"/>
            <a:ext cx="3426460" cy="2801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90" y="1113790"/>
            <a:ext cx="5865495" cy="4630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2667000"/>
            <a:ext cx="4324350" cy="39770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435" y="-60960"/>
            <a:ext cx="12296140" cy="69164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案例回顾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85725"/>
            <a:ext cx="12259945" cy="6943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风口布局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选股模型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权重护盘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平稳跨年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9045" y="1144905"/>
            <a:ext cx="505460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560" y="4642485"/>
            <a:ext cx="7986395" cy="1866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" y="912495"/>
            <a:ext cx="4141470" cy="3658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110" y="1016635"/>
            <a:ext cx="3743325" cy="34499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81060" y="1568450"/>
            <a:ext cx="3515360" cy="2961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平均股价反弹遇压失败，二次震荡探底；微盘股当前依然处于下跌中继状态，短期来看，在</a:t>
            </a:r>
            <a:r>
              <a:rPr lang="en-US" altLang="zh-CN"/>
              <a:t>60</a:t>
            </a:r>
            <a:r>
              <a:rPr lang="zh-CN" altLang="en-US"/>
              <a:t>日均线有抵抗。仓位控制</a:t>
            </a:r>
            <a:r>
              <a:rPr lang="en-US" altLang="zh-CN"/>
              <a:t>3</a:t>
            </a:r>
            <a:r>
              <a:rPr lang="zh-CN" altLang="en-US"/>
              <a:t>成以内，快进快出。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上证为代表权重个股，近期走势稳健，仓位</a:t>
            </a:r>
            <a:r>
              <a:rPr lang="en-US" altLang="zh-CN"/>
              <a:t>5</a:t>
            </a:r>
            <a:r>
              <a:rPr lang="zh-CN" altLang="en-US"/>
              <a:t>成，依然顺势持股。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71865" y="4568190"/>
            <a:ext cx="32753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30</a:t>
            </a:r>
            <a:r>
              <a:rPr lang="zh-CN" altLang="en-US"/>
              <a:t>年国债跌破</a:t>
            </a:r>
            <a:r>
              <a:rPr lang="en-US" altLang="zh-CN"/>
              <a:t>2%</a:t>
            </a:r>
            <a:r>
              <a:rPr lang="zh-CN" altLang="en-US"/>
              <a:t>，</a:t>
            </a:r>
            <a:r>
              <a:rPr lang="en-US" altLang="zh-CN"/>
              <a:t>10</a:t>
            </a:r>
            <a:r>
              <a:rPr lang="zh-CN" altLang="en-US"/>
              <a:t>年国债跌破</a:t>
            </a:r>
            <a:r>
              <a:rPr lang="en-US" altLang="zh-CN"/>
              <a:t>1.8%</a:t>
            </a:r>
            <a:r>
              <a:rPr lang="zh-CN" altLang="en-US"/>
              <a:t>，说明一方面资金成本低，另一方面全社会没有什么好的投资方向。这种背景下，高分红会受大资金欢迎。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年终最后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2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天，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PK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年度股王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115" y="4040505"/>
            <a:ext cx="4979670" cy="255714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noAutofit/>
          </a:bodyPr>
          <a:p>
            <a:r>
              <a:rPr lang="zh-CN" altLang="en-US"/>
              <a:t>工商银行全年涨</a:t>
            </a:r>
            <a:r>
              <a:rPr lang="en-US" altLang="zh-CN"/>
              <a:t>45%</a:t>
            </a:r>
            <a:r>
              <a:rPr lang="zh-CN" altLang="en-US"/>
              <a:t>，从</a:t>
            </a:r>
            <a:r>
              <a:rPr lang="en-US" altLang="zh-CN"/>
              <a:t>4.78</a:t>
            </a:r>
            <a:r>
              <a:rPr lang="zh-CN" altLang="en-US"/>
              <a:t>涨到</a:t>
            </a:r>
            <a:r>
              <a:rPr lang="en-US" altLang="zh-CN"/>
              <a:t>6.94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建设银行全年涨</a:t>
            </a:r>
            <a:r>
              <a:rPr lang="en-US" altLang="zh-CN"/>
              <a:t>36%</a:t>
            </a:r>
            <a:r>
              <a:rPr lang="zh-CN" altLang="en-US"/>
              <a:t>，从</a:t>
            </a:r>
            <a:r>
              <a:rPr lang="en-US" altLang="zh-CN"/>
              <a:t>6.51</a:t>
            </a:r>
            <a:r>
              <a:rPr lang="zh-CN" altLang="en-US"/>
              <a:t>涨到</a:t>
            </a:r>
            <a:r>
              <a:rPr lang="en-US" altLang="zh-CN"/>
              <a:t>8.88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农业银行全年涨</a:t>
            </a:r>
            <a:r>
              <a:rPr lang="en-US" altLang="zh-CN"/>
              <a:t>46%</a:t>
            </a:r>
            <a:r>
              <a:rPr lang="zh-CN" altLang="en-US"/>
              <a:t>，从</a:t>
            </a:r>
            <a:r>
              <a:rPr lang="en-US" altLang="zh-CN"/>
              <a:t>3.64</a:t>
            </a:r>
            <a:r>
              <a:rPr lang="zh-CN" altLang="en-US"/>
              <a:t>涨到</a:t>
            </a:r>
            <a:r>
              <a:rPr lang="en-US" altLang="zh-CN"/>
              <a:t>5.31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中国石油全年涨</a:t>
            </a:r>
            <a:r>
              <a:rPr lang="en-US" altLang="zh-CN"/>
              <a:t>28%</a:t>
            </a:r>
            <a:r>
              <a:rPr lang="zh-CN" altLang="en-US"/>
              <a:t>，从</a:t>
            </a:r>
            <a:r>
              <a:rPr lang="en-US" altLang="zh-CN"/>
              <a:t>7.06</a:t>
            </a:r>
            <a:r>
              <a:rPr lang="zh-CN" altLang="en-US"/>
              <a:t>涨到</a:t>
            </a:r>
            <a:r>
              <a:rPr lang="en-US" altLang="zh-CN"/>
              <a:t>9.02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中国银行全年涨</a:t>
            </a:r>
            <a:r>
              <a:rPr lang="en-US" altLang="zh-CN"/>
              <a:t>38%</a:t>
            </a:r>
            <a:r>
              <a:rPr lang="zh-CN" altLang="en-US"/>
              <a:t>，从</a:t>
            </a:r>
            <a:r>
              <a:rPr lang="en-US" altLang="zh-CN"/>
              <a:t>3.99</a:t>
            </a:r>
            <a:r>
              <a:rPr lang="zh-CN" altLang="en-US"/>
              <a:t>涨到</a:t>
            </a:r>
            <a:r>
              <a:rPr lang="en-US" altLang="zh-CN"/>
              <a:t>5.51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中国海油全年涨</a:t>
            </a:r>
            <a:r>
              <a:rPr lang="en-US" altLang="zh-CN"/>
              <a:t>38%</a:t>
            </a:r>
            <a:r>
              <a:rPr lang="zh-CN" altLang="en-US"/>
              <a:t>，从</a:t>
            </a:r>
            <a:r>
              <a:rPr lang="en-US" altLang="zh-CN"/>
              <a:t>20.97</a:t>
            </a:r>
            <a:r>
              <a:rPr lang="zh-CN" altLang="en-US"/>
              <a:t>涨到</a:t>
            </a:r>
            <a:r>
              <a:rPr lang="en-US" altLang="zh-CN"/>
              <a:t>29.04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招商银行全年涨</a:t>
            </a:r>
            <a:r>
              <a:rPr lang="en-US" altLang="zh-CN"/>
              <a:t>42%</a:t>
            </a:r>
            <a:r>
              <a:rPr lang="zh-CN" altLang="en-US"/>
              <a:t>，从</a:t>
            </a:r>
            <a:r>
              <a:rPr lang="en-US" altLang="zh-CN"/>
              <a:t>27.95</a:t>
            </a:r>
            <a:r>
              <a:rPr lang="zh-CN" altLang="en-US"/>
              <a:t>涨到</a:t>
            </a:r>
            <a:r>
              <a:rPr lang="en-US" altLang="zh-CN"/>
              <a:t>39.4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中国石化全年涨</a:t>
            </a:r>
            <a:r>
              <a:rPr lang="en-US" altLang="zh-CN"/>
              <a:t>21%</a:t>
            </a:r>
            <a:r>
              <a:rPr lang="zh-CN" altLang="en-US"/>
              <a:t>，从</a:t>
            </a:r>
            <a:r>
              <a:rPr lang="en-US" altLang="zh-CN"/>
              <a:t>5.58</a:t>
            </a:r>
            <a:r>
              <a:rPr lang="zh-CN" altLang="en-US"/>
              <a:t>涨到</a:t>
            </a:r>
            <a:r>
              <a:rPr lang="en-US" altLang="zh-CN"/>
              <a:t>6.76</a:t>
            </a:r>
            <a:r>
              <a:rPr lang="zh-CN" altLang="en-US"/>
              <a:t>元</a:t>
            </a:r>
            <a:endParaRPr lang="zh-CN" altLang="en-US"/>
          </a:p>
          <a:p>
            <a:r>
              <a:rPr lang="zh-CN" altLang="en-US"/>
              <a:t>长江电力全年涨</a:t>
            </a:r>
            <a:r>
              <a:rPr lang="en-US" altLang="zh-CN"/>
              <a:t>28%</a:t>
            </a:r>
            <a:r>
              <a:rPr lang="zh-CN" altLang="en-US"/>
              <a:t>，从</a:t>
            </a:r>
            <a:r>
              <a:rPr lang="en-US" altLang="zh-CN"/>
              <a:t>23.34</a:t>
            </a:r>
            <a:r>
              <a:rPr lang="zh-CN" altLang="en-US"/>
              <a:t>涨到</a:t>
            </a:r>
            <a:r>
              <a:rPr lang="en-US" altLang="zh-CN"/>
              <a:t>29.79</a:t>
            </a:r>
            <a:r>
              <a:rPr lang="zh-CN" altLang="en-US"/>
              <a:t>元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" y="885190"/>
            <a:ext cx="5503545" cy="3147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010" y="1209675"/>
            <a:ext cx="4241165" cy="365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月线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MACD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金叉酝酿大行情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6565" y="969645"/>
            <a:ext cx="7818755" cy="4486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18640" y="5834380"/>
            <a:ext cx="7839710" cy="741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按历史几波大牛市来看，每一轮月线</a:t>
            </a:r>
            <a:r>
              <a:rPr lang="en-US" altLang="zh-CN"/>
              <a:t>MACD</a:t>
            </a:r>
            <a:r>
              <a:rPr lang="zh-CN" altLang="en-US"/>
              <a:t>金叉，容易走出一波大行情，现在仅仅是牛市启动第一阶段</a:t>
            </a:r>
            <a:r>
              <a:rPr lang="en-US" altLang="zh-CN"/>
              <a:t>.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风口布局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4365" y="121920"/>
            <a:ext cx="4140835" cy="57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当下的热点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" y="1072515"/>
            <a:ext cx="7625715" cy="53232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09915" y="1982470"/>
            <a:ext cx="3982085" cy="2435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判断当下热点：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①近期反复上榜</a:t>
            </a:r>
            <a:r>
              <a:rPr lang="en-US" altLang="zh-CN"/>
              <a:t> 3</a:t>
            </a:r>
            <a:r>
              <a:rPr lang="zh-CN" altLang="en-US"/>
              <a:t>天</a:t>
            </a:r>
            <a:r>
              <a:rPr lang="en-US" altLang="zh-CN"/>
              <a:t>2</a:t>
            </a:r>
            <a:r>
              <a:rPr lang="zh-CN" altLang="en-US"/>
              <a:t>次</a:t>
            </a:r>
            <a:r>
              <a:rPr lang="en-US" altLang="zh-CN"/>
              <a:t>/5</a:t>
            </a:r>
            <a:r>
              <a:rPr lang="zh-CN" altLang="en-US"/>
              <a:t>天</a:t>
            </a:r>
            <a:r>
              <a:rPr lang="en-US" altLang="zh-CN"/>
              <a:t>3</a:t>
            </a:r>
            <a:r>
              <a:rPr lang="zh-CN" altLang="en-US"/>
              <a:t>次</a:t>
            </a:r>
            <a:endParaRPr lang="zh-CN" altLang="en-US"/>
          </a:p>
          <a:p>
            <a:r>
              <a:rPr lang="zh-CN" altLang="en-US"/>
              <a:t>②涨停板家数大于</a:t>
            </a:r>
            <a:r>
              <a:rPr lang="en-US" altLang="zh-CN"/>
              <a:t>15</a:t>
            </a:r>
            <a:r>
              <a:rPr lang="zh-CN" altLang="en-US"/>
              <a:t>家且榜一</a:t>
            </a:r>
            <a:endParaRPr lang="zh-CN" altLang="en-US"/>
          </a:p>
          <a:p>
            <a:r>
              <a:rPr lang="zh-CN" altLang="en-US"/>
              <a:t>③周线金叉区域更佳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当前活跃热点：</a:t>
            </a:r>
            <a:endParaRPr lang="zh-CN" altLang="en-US"/>
          </a:p>
          <a:p>
            <a:r>
              <a:rPr lang="zh-CN" altLang="en-US"/>
              <a:t>大消费、机器人、数据中心、</a:t>
            </a:r>
            <a:r>
              <a:rPr lang="en-US" altLang="zh-CN"/>
              <a:t>Ai</a:t>
            </a:r>
            <a:r>
              <a:rPr lang="zh-CN" altLang="en-US"/>
              <a:t>算力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如何把握风口异动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1415" y="5337810"/>
            <a:ext cx="8640445" cy="1064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①：板块出现三天两次上榜涨停周期表且不要出现排名第一</a:t>
            </a:r>
            <a:endParaRPr lang="zh-CN" altLang="en-US"/>
          </a:p>
          <a:p>
            <a:r>
              <a:rPr lang="zh-CN" altLang="en-US"/>
              <a:t>②：板块流动资金出现持续翻红</a:t>
            </a:r>
            <a:endParaRPr lang="zh-CN" altLang="en-US"/>
          </a:p>
          <a:p>
            <a:r>
              <a:rPr lang="zh-CN" altLang="en-US"/>
              <a:t>③：板块内出现连板个股或者龙头个股带动</a:t>
            </a:r>
            <a:endParaRPr lang="en-US" altLang="zh-CN"/>
          </a:p>
          <a:p>
            <a:r>
              <a:rPr lang="zh-CN" altLang="en-US"/>
              <a:t>板块处于周线捕捞季节金叉区域的优选</a:t>
            </a:r>
            <a:r>
              <a:rPr lang="en-US" altLang="zh-CN"/>
              <a:t>/</a:t>
            </a:r>
            <a:r>
              <a:rPr lang="zh-CN" altLang="en-US"/>
              <a:t>有明显炒作消息利好的优选（加分项）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791210"/>
            <a:ext cx="10734675" cy="4362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WPS 演示</Application>
  <PresentationFormat>宽屏</PresentationFormat>
  <Paragraphs>94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思源黑体 CN Heavy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婵&amp;HO</cp:lastModifiedBy>
  <cp:revision>904</cp:revision>
  <dcterms:created xsi:type="dcterms:W3CDTF">2019-06-19T02:08:00Z</dcterms:created>
  <dcterms:modified xsi:type="dcterms:W3CDTF">2024-12-30T11:04:51Z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98B0645011BC43B0BFB9BFC8374894E3</vt:lpwstr>
  </property>
</Properties>
</file>