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501" r:id="rId6"/>
    <p:sldId id="1691" r:id="rId8"/>
    <p:sldId id="1639" r:id="rId9"/>
    <p:sldId id="1697" r:id="rId10"/>
    <p:sldId id="607" r:id="rId11"/>
    <p:sldId id="1692" r:id="rId12"/>
    <p:sldId id="1616" r:id="rId13"/>
    <p:sldId id="1698" r:id="rId14"/>
    <p:sldId id="1693" r:id="rId15"/>
    <p:sldId id="1625" r:id="rId16"/>
    <p:sldId id="1661" r:id="rId17"/>
    <p:sldId id="1694" r:id="rId18"/>
    <p:sldId id="1662" r:id="rId19"/>
    <p:sldId id="1699" r:id="rId20"/>
    <p:sldId id="1700" r:id="rId21"/>
    <p:sldId id="1716" r:id="rId22"/>
    <p:sldId id="1717" r:id="rId23"/>
    <p:sldId id="614" r:id="rId24"/>
    <p:sldId id="615" r:id="rId25"/>
    <p:sldId id="635" r:id="rId26"/>
    <p:sldId id="616" r:id="rId27"/>
    <p:sldId id="1714" r:id="rId28"/>
    <p:sldId id="1715" r:id="rId29"/>
    <p:sldId id="1696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2" userDrawn="1">
          <p15:clr>
            <a:srgbClr val="A4A3A4"/>
          </p15:clr>
        </p15:guide>
        <p15:guide id="2" pos="3800" userDrawn="1">
          <p15:clr>
            <a:srgbClr val="A4A3A4"/>
          </p15:clr>
        </p15:guide>
        <p15:guide id="3" pos="4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12"/>
        <p:guide pos="3800"/>
        <p:guide pos="4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77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5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9.xml"/><Relationship Id="rId6" Type="http://schemas.openxmlformats.org/officeDocument/2006/relationships/image" Target="../media/image36.png"/><Relationship Id="rId5" Type="http://schemas.openxmlformats.org/officeDocument/2006/relationships/tags" Target="../tags/tag68.xml"/><Relationship Id="rId4" Type="http://schemas.openxmlformats.org/officeDocument/2006/relationships/image" Target="../media/image35.png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74.xml"/><Relationship Id="rId7" Type="http://schemas.openxmlformats.org/officeDocument/2006/relationships/image" Target="../media/image39.png"/><Relationship Id="rId6" Type="http://schemas.openxmlformats.org/officeDocument/2006/relationships/tags" Target="../tags/tag73.xml"/><Relationship Id="rId5" Type="http://schemas.openxmlformats.org/officeDocument/2006/relationships/image" Target="../media/image38.png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image" Target="../media/image37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5.xml"/><Relationship Id="rId1" Type="http://schemas.openxmlformats.org/officeDocument/2006/relationships/tags" Target="../tags/tag7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30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1510" y="139954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攻坚慢牛，均衡配置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12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【信维通信】商业航天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925" y="812165"/>
            <a:ext cx="11127105" cy="56718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545" y="847090"/>
            <a:ext cx="11598910" cy="56521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12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【复旦微电】底部启动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72740" y="2312670"/>
            <a:ext cx="726122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行情在犹豫中上行，好好体会这句话</a:t>
            </a:r>
            <a:r>
              <a:rPr lang="en-US" altLang="zh-CN" sz="2800"/>
              <a:t> </a:t>
            </a:r>
            <a:r>
              <a:rPr lang="zh-CN" altLang="en-US" sz="2800"/>
              <a:t>！</a:t>
            </a:r>
            <a:endParaRPr lang="en-US" altLang="zh-CN" sz="2800"/>
          </a:p>
          <a:p>
            <a:endParaRPr lang="en-US" altLang="zh-CN" sz="2800"/>
          </a:p>
          <a:p>
            <a:r>
              <a:rPr lang="zh-CN" altLang="en-US" sz="2800"/>
              <a:t>不用怀疑，耐心做波段！</a:t>
            </a:r>
            <a:endParaRPr lang="en-US" altLang="zh-CN" sz="2800"/>
          </a:p>
          <a:p>
            <a:endParaRPr lang="en-US" altLang="zh-CN" sz="2800"/>
          </a:p>
          <a:p>
            <a:r>
              <a:rPr lang="zh-CN" altLang="en-US" sz="2800"/>
              <a:t>拿得住才是自己的牛股</a:t>
            </a:r>
            <a:r>
              <a:rPr lang="zh-CN" sz="2800"/>
              <a:t>，</a:t>
            </a:r>
            <a:r>
              <a:rPr lang="zh-CN" altLang="en-US" sz="2800"/>
              <a:t>涨上天买不到它</a:t>
            </a:r>
            <a:endParaRPr lang="zh-CN" altLang="en-US" sz="2800"/>
          </a:p>
          <a:p>
            <a:r>
              <a:rPr lang="zh-CN" altLang="en-US" sz="2800"/>
              <a:t>都跟我没关系，平常心！</a:t>
            </a:r>
            <a:endParaRPr lang="zh-CN" altLang="en-US" sz="2800"/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上周机器人潜伏，再次启动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97015" y="489966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控盘下降，主力出逃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控盘再起，主力进场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20" y="831215"/>
            <a:ext cx="5433695" cy="3208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650" y="2602865"/>
            <a:ext cx="7118350" cy="38569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00660" y="4473575"/>
            <a:ext cx="47612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别心急，做不到一飞冲天，就做个耐心的猎人</a:t>
            </a:r>
            <a:endParaRPr lang="en-US" altLang="zh-CN" sz="1600" b="1"/>
          </a:p>
          <a:p>
            <a:r>
              <a:rPr lang="zh-CN" altLang="en-US" sz="1600" b="1"/>
              <a:t>分批和分仓不单压一个方向</a:t>
            </a:r>
            <a:r>
              <a:rPr lang="en-US" altLang="zh-CN" sz="1600" b="1"/>
              <a:t>     </a:t>
            </a:r>
            <a:endParaRPr lang="en-US" altLang="zh-CN" sz="1600" b="1"/>
          </a:p>
          <a:p>
            <a:r>
              <a:rPr lang="zh-CN" altLang="en-US" sz="1600" b="1"/>
              <a:t>东边不亮西边亮，始终会轮到你手上的</a:t>
            </a:r>
            <a:endParaRPr lang="zh-CN" altLang="en-US" sz="1600" b="1"/>
          </a:p>
          <a:p>
            <a:endParaRPr lang="en-US" altLang="zh-CN" sz="1600" b="1"/>
          </a:p>
          <a:p>
            <a:r>
              <a:rPr lang="zh-CN" altLang="en-US" sz="1600" b="1"/>
              <a:t>过去那些大牛股，都要在车上经历点震荡，不提前让个半月做埋伏，谁能把握的这么精准！</a:t>
            </a:r>
            <a:r>
              <a:rPr lang="en-US" altLang="zh-CN" sz="1600" b="1"/>
              <a:t>       </a:t>
            </a:r>
            <a:endParaRPr lang="en-US" altLang="zh-CN" sz="1600" b="1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知识点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主力控盘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5055" y="835025"/>
            <a:ext cx="10470515" cy="5671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136650" y="3709035"/>
            <a:ext cx="54959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highlight>
                  <a:srgbClr val="FFFF00"/>
                </a:highlight>
              </a:rPr>
              <a:t>1</a:t>
            </a:r>
            <a:r>
              <a:rPr lang="zh-CN" altLang="en-US" b="1">
                <a:highlight>
                  <a:srgbClr val="FFFF00"/>
                </a:highlight>
              </a:rPr>
              <a:t>、无控盘不持久；</a:t>
            </a:r>
            <a:endParaRPr lang="en-US" altLang="zh-CN" b="1">
              <a:highlight>
                <a:srgbClr val="FFFF00"/>
              </a:highlight>
            </a:endParaRPr>
          </a:p>
          <a:p>
            <a:r>
              <a:rPr lang="en-US" altLang="zh-CN" b="1">
                <a:highlight>
                  <a:srgbClr val="FFFF00"/>
                </a:highlight>
              </a:rPr>
              <a:t>2</a:t>
            </a:r>
            <a:r>
              <a:rPr lang="zh-CN" altLang="en-US" b="1">
                <a:highlight>
                  <a:srgbClr val="FFFF00"/>
                </a:highlight>
              </a:rPr>
              <a:t>、主力控盘降低，流动资金绿，人气低迷</a:t>
            </a:r>
            <a:r>
              <a:rPr lang="en-US" altLang="zh-CN" b="1">
                <a:highlight>
                  <a:srgbClr val="FFFF00"/>
                </a:highlight>
              </a:rPr>
              <a:t>-</a:t>
            </a:r>
            <a:r>
              <a:rPr lang="zh-CN" altLang="en-US" b="1">
                <a:highlight>
                  <a:srgbClr val="FFFF00"/>
                </a:highlight>
              </a:rPr>
              <a:t>降低仓位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。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主力控盘</a:t>
            </a:r>
            <a:r>
              <a:rPr lang="zh-CN" altLang="en-US" b="1">
                <a:highlight>
                  <a:srgbClr val="FFFF00"/>
                </a:highlight>
              </a:rPr>
              <a:t>增加，资金红，底部启动结合乖离率去低吸。</a:t>
            </a:r>
            <a:r>
              <a:rPr lang="en-US" altLang="zh-CN" b="1">
                <a:highlight>
                  <a:srgbClr val="FFFF00"/>
                </a:highlight>
              </a:rPr>
              <a:t>    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主力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业绩情况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6120" y="806450"/>
            <a:ext cx="10533380" cy="5705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447540" y="3019425"/>
            <a:ext cx="5495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高位调整充分，结合主力控盘增加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加上业绩较好，滚动净利润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基本面判断</a:t>
            </a:r>
            <a:r>
              <a:rPr lang="en-US" altLang="zh-CN" b="1">
                <a:highlight>
                  <a:srgbClr val="FFFF00"/>
                </a:highlight>
              </a:rPr>
              <a:t>    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高位资金出逃，回避风险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5995" y="827405"/>
            <a:ext cx="10613390" cy="56546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选股思路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短线首板涨停回档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9780" y="1304290"/>
            <a:ext cx="4918075" cy="4251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选股思路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中线底部启动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6320" y="1313180"/>
            <a:ext cx="4573270" cy="43173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跟对主题，控盘主升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4610"/>
            <a:ext cx="12192000" cy="696976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4610"/>
            <a:ext cx="12192000" cy="69697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610"/>
            <a:ext cx="12317095" cy="703008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慢牛不变，看好明年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0395" y="1218565"/>
            <a:ext cx="4784725" cy="2138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5" y="3357245"/>
            <a:ext cx="4763135" cy="27120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303010" y="2112645"/>
            <a:ext cx="542036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两大政策，基本一个意思，就是</a:t>
            </a:r>
            <a:r>
              <a:rPr lang="zh-CN" altLang="en-US">
                <a:highlight>
                  <a:srgbClr val="FFFF00"/>
                </a:highlight>
              </a:rPr>
              <a:t>释放流动性的机会</a:t>
            </a:r>
            <a:r>
              <a:rPr lang="zh-CN" altLang="en-US"/>
              <a:t>，今年证券公司的业绩普遍相对好看，这次进一步提升杠杆，等于两融等高盈利工具进一步释放证券公司赚钱能力。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而保险业务风险因子的调整，也是同理，整体两边同时释放的话，中长期来说，每年新年</a:t>
            </a:r>
            <a:r>
              <a:rPr lang="en-US" altLang="zh-CN"/>
              <a:t>1</a:t>
            </a:r>
            <a:r>
              <a:rPr lang="zh-CN" altLang="en-US"/>
              <a:t>万亿或以上的资金入市规模还是有的，这无疑是进一步向市场</a:t>
            </a:r>
            <a:r>
              <a:rPr lang="en-US" altLang="zh-CN"/>
              <a:t>“</a:t>
            </a:r>
            <a:r>
              <a:rPr lang="zh-CN" altLang="en-US"/>
              <a:t>充钱</a:t>
            </a:r>
            <a:r>
              <a:rPr lang="en-US" altLang="zh-CN"/>
              <a:t>”</a:t>
            </a:r>
            <a:r>
              <a:rPr lang="zh-CN" altLang="en-US"/>
              <a:t>，大家可以看到一个点，市场一冷清，就出政策，说明了上面，是非常呵护市场的，</a:t>
            </a:r>
            <a:r>
              <a:rPr lang="en-US" altLang="zh-CN"/>
              <a:t>A</a:t>
            </a:r>
            <a:r>
              <a:rPr lang="zh-CN" altLang="en-US"/>
              <a:t>股慢牛趋势一直未变，今年</a:t>
            </a:r>
            <a:r>
              <a:rPr lang="en-US" altLang="zh-CN"/>
              <a:t>4000</a:t>
            </a:r>
            <a:r>
              <a:rPr lang="zh-CN" altLang="en-US"/>
              <a:t>点目标如期达到，明年继续看齐</a:t>
            </a:r>
            <a:r>
              <a:rPr lang="en-US" altLang="zh-CN"/>
              <a:t>5000</a:t>
            </a:r>
            <a:r>
              <a:rPr lang="zh-CN" altLang="en-US"/>
              <a:t>点或以上，</a:t>
            </a:r>
            <a:r>
              <a:rPr lang="zh-CN" altLang="en-US">
                <a:highlight>
                  <a:srgbClr val="FFFF00"/>
                </a:highlight>
              </a:rPr>
              <a:t>继续延续慢牛趋势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20395" y="6126480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消息来源：财联社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0"/>
            <a:ext cx="73533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4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行情在犹豫中上行</a:t>
            </a:r>
            <a:endParaRPr lang="zh-CN" altLang="en-US" sz="44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930640" y="3949700"/>
            <a:ext cx="32613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仓位均衡搭配上，</a:t>
            </a:r>
            <a:endParaRPr lang="zh-CN" altLang="en-US"/>
          </a:p>
          <a:p>
            <a:r>
              <a:rPr lang="zh-CN" altLang="en-US"/>
              <a:t>一部分是挣</a:t>
            </a:r>
            <a:r>
              <a:rPr lang="zh-CN" altLang="en-US">
                <a:highlight>
                  <a:srgbClr val="FFFF00"/>
                </a:highlight>
              </a:rPr>
              <a:t>股票</a:t>
            </a:r>
            <a:r>
              <a:rPr lang="zh-CN" altLang="en-US"/>
              <a:t>的，一部分是挣指数</a:t>
            </a:r>
            <a:r>
              <a:rPr lang="en-US" altLang="zh-CN">
                <a:highlight>
                  <a:srgbClr val="FFFF00"/>
                </a:highlight>
              </a:rPr>
              <a:t>ETF</a:t>
            </a:r>
            <a:r>
              <a:rPr lang="zh-CN" altLang="en-US"/>
              <a:t>的。</a:t>
            </a:r>
            <a:r>
              <a:rPr lang="en-US" altLang="zh-CN"/>
              <a:t> </a:t>
            </a:r>
            <a:r>
              <a:rPr lang="zh-CN" altLang="en-US"/>
              <a:t>（若已有策略全自动跟投的朋友，只需专注股票）</a:t>
            </a:r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355" y="1183640"/>
            <a:ext cx="4305300" cy="4714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545" y="1072515"/>
            <a:ext cx="4857750" cy="23564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745" y="3595370"/>
            <a:ext cx="3946525" cy="24593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824470" y="133985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highlight>
                  <a:srgbClr val="FFFF00"/>
                </a:highlight>
              </a:rPr>
              <a:t>12</a:t>
            </a:r>
            <a:r>
              <a:rPr lang="zh-CN" altLang="en-US" sz="2000" b="1">
                <a:highlight>
                  <a:srgbClr val="FFFF00"/>
                </a:highlight>
              </a:rPr>
              <a:t>月</a:t>
            </a:r>
            <a:r>
              <a:rPr lang="en-US" altLang="zh-CN" sz="2000" b="1">
                <a:highlight>
                  <a:srgbClr val="FFFF00"/>
                </a:highlight>
              </a:rPr>
              <a:t>15</a:t>
            </a:r>
            <a:r>
              <a:rPr lang="zh-CN" altLang="en-US" sz="2000" b="1">
                <a:highlight>
                  <a:srgbClr val="FFFF00"/>
                </a:highlight>
              </a:rPr>
              <a:t>日提醒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96000" y="482790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highlight>
                  <a:srgbClr val="FFFF00"/>
                </a:highlight>
              </a:rPr>
              <a:t>12</a:t>
            </a:r>
            <a:r>
              <a:rPr lang="zh-CN" altLang="en-US" sz="2000" b="1">
                <a:highlight>
                  <a:srgbClr val="FFFF00"/>
                </a:highlight>
              </a:rPr>
              <a:t>月</a:t>
            </a:r>
            <a:r>
              <a:rPr lang="en-US" altLang="zh-CN" sz="2000" b="1">
                <a:highlight>
                  <a:srgbClr val="FFFF00"/>
                </a:highlight>
              </a:rPr>
              <a:t>26</a:t>
            </a:r>
            <a:r>
              <a:rPr lang="zh-CN" altLang="en-US" sz="2000" b="1">
                <a:highlight>
                  <a:srgbClr val="FFFF00"/>
                </a:highlight>
              </a:rPr>
              <a:t>日提醒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熊线上移是最大的机会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090" y="1678940"/>
            <a:ext cx="4547235" cy="25831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90" y="4439285"/>
            <a:ext cx="4539615" cy="1186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140" y="1238885"/>
            <a:ext cx="6509385" cy="4600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813415" y="26847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B</a:t>
            </a:r>
            <a:r>
              <a:rPr lang="zh-CN" altLang="en-US">
                <a:highlight>
                  <a:srgbClr val="FFFF00"/>
                </a:highlight>
              </a:rPr>
              <a:t>点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278620" y="43700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highlight>
                  <a:srgbClr val="FFFF00"/>
                </a:highlight>
              </a:rPr>
              <a:t>海洋低位</a:t>
            </a:r>
            <a:endParaRPr lang="zh-CN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40070" y="46228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highlight>
                  <a:srgbClr val="FFFF00"/>
                </a:highlight>
              </a:rPr>
              <a:t>滚动业绩较好</a:t>
            </a:r>
            <a:endParaRPr lang="zh-CN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28100" y="55429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highlight>
                  <a:srgbClr val="FFFF00"/>
                </a:highlight>
              </a:rPr>
              <a:t>底部</a:t>
            </a:r>
            <a:r>
              <a:rPr lang="zh-CN">
                <a:highlight>
                  <a:srgbClr val="FFFF00"/>
                </a:highlight>
                <a:sym typeface="+mn-ea"/>
              </a:rPr>
              <a:t>资金</a:t>
            </a:r>
            <a:r>
              <a:rPr lang="zh-CN">
                <a:highlight>
                  <a:srgbClr val="FFFF00"/>
                </a:highlight>
              </a:rPr>
              <a:t>活跃</a:t>
            </a:r>
            <a:endParaRPr lang="zh-CN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不要侥幸，重视滚动业绩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2520" y="764540"/>
            <a:ext cx="9966325" cy="57461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跟对主题</a:t>
            </a:r>
            <a:r>
              <a:rPr lang="en-US" alt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 </a:t>
            </a: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控盘主升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86205" y="1906270"/>
            <a:ext cx="9432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 b="1"/>
              <a:t>①</a:t>
            </a:r>
            <a:r>
              <a:rPr lang="en-US" altLang="zh-CN" sz="2400" b="1"/>
              <a:t> </a:t>
            </a:r>
            <a:r>
              <a:rPr lang="zh-CN" altLang="en-US" sz="2400" b="1"/>
              <a:t>根据对调研数据进行分析，高层调研的重点产业主要有</a:t>
            </a:r>
            <a:r>
              <a:rPr lang="en-US" altLang="zh-CN" sz="2400" b="1"/>
              <a:t>5</a:t>
            </a:r>
            <a:r>
              <a:rPr lang="zh-CN" altLang="en-US" sz="2400" b="1"/>
              <a:t>大领域行业，它们分别是制造业</a:t>
            </a:r>
            <a:r>
              <a:rPr lang="zh-CN" altLang="en-US" sz="2400" b="1">
                <a:solidFill>
                  <a:srgbClr val="FF0000"/>
                </a:solidFill>
              </a:rPr>
              <a:t>高端智能化、被卡脖子的技术行业、通信新基建、人工智能</a:t>
            </a:r>
            <a:r>
              <a:rPr lang="zh-CN" altLang="en-US" sz="2400" b="1"/>
              <a:t>以及</a:t>
            </a:r>
            <a:r>
              <a:rPr lang="zh-CN" altLang="en-US" sz="2400" b="1">
                <a:solidFill>
                  <a:srgbClr val="FF0000"/>
                </a:solidFill>
              </a:rPr>
              <a:t>能源</a:t>
            </a:r>
            <a:r>
              <a:rPr lang="zh-CN" altLang="en-US" sz="2400" b="1"/>
              <a:t>改革。</a:t>
            </a:r>
            <a:r>
              <a:rPr lang="en-US" altLang="en-US" sz="2400" b="1"/>
              <a:t> </a:t>
            </a:r>
            <a:endParaRPr lang="en-US" altLang="en-US" sz="2400" b="1"/>
          </a:p>
          <a:p>
            <a:endParaRPr lang="en-US" altLang="en-US" sz="2400" b="1"/>
          </a:p>
          <a:p>
            <a:r>
              <a:rPr lang="en-US" altLang="en-US" sz="2400" b="1"/>
              <a:t>②</a:t>
            </a:r>
            <a:r>
              <a:rPr lang="en-US" altLang="zh-CN" sz="2400" b="1"/>
              <a:t> </a:t>
            </a:r>
            <a:r>
              <a:rPr lang="zh-CN" altLang="en-US" sz="2400" b="1"/>
              <a:t>从重要会议看政策取向。这部分行业包括</a:t>
            </a:r>
            <a:r>
              <a:rPr lang="zh-CN" altLang="en-US" sz="2400" b="1">
                <a:solidFill>
                  <a:srgbClr val="FF0000"/>
                </a:solidFill>
              </a:rPr>
              <a:t>新质生产力、量子计算、人工智能、制造业反内卷、国防军工、深海科技、文化、教育</a:t>
            </a:r>
            <a:r>
              <a:rPr lang="zh-CN" altLang="en-US" sz="2400" b="1"/>
              <a:t>等领域。</a:t>
            </a:r>
            <a:endParaRPr lang="zh-CN" altLang="en-US" sz="2400" b="1"/>
          </a:p>
          <a:p>
            <a:endParaRPr lang="en-US" altLang="zh-CN" sz="2400" b="1"/>
          </a:p>
          <a:p>
            <a:r>
              <a:rPr lang="zh-CN" altLang="en-US" sz="2400" b="1"/>
              <a:t>这两大块加起来，基本可以构成</a:t>
            </a:r>
            <a:r>
              <a:rPr lang="en-US" altLang="zh-CN" sz="2400" b="1"/>
              <a:t>“</a:t>
            </a:r>
            <a:r>
              <a:rPr lang="zh-CN" altLang="en-US" sz="2400" b="1"/>
              <a:t>十五五</a:t>
            </a:r>
            <a:r>
              <a:rPr lang="en-US" altLang="zh-CN" sz="2400" b="1"/>
              <a:t>”</a:t>
            </a:r>
            <a:r>
              <a:rPr lang="zh-CN" altLang="en-US" sz="2400" b="1"/>
              <a:t>规划可能涉及的行业主线</a:t>
            </a:r>
            <a:endParaRPr lang="zh-CN" altLang="en-US" sz="2400" b="1"/>
          </a:p>
        </p:txBody>
      </p:sp>
      <p:sp>
        <p:nvSpPr>
          <p:cNvPr id="6" name="文本框 5"/>
          <p:cNvSpPr txBox="1"/>
          <p:nvPr/>
        </p:nvSpPr>
        <p:spPr>
          <a:xfrm>
            <a:off x="3000375" y="5428615"/>
            <a:ext cx="7635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highlight>
                  <a:srgbClr val="FFFF00"/>
                </a:highlight>
              </a:rPr>
              <a:t>【科技】为主导，其次是【能源】</a:t>
            </a:r>
            <a:endParaRPr lang="zh-CN" altLang="en-US" sz="2800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十五五首年，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2026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政策导向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4655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1744</Words>
  <Application>WPS 演示</Application>
  <PresentationFormat>宽屏</PresentationFormat>
  <Paragraphs>138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1942</cp:revision>
  <dcterms:created xsi:type="dcterms:W3CDTF">2019-06-19T02:08:00Z</dcterms:created>
  <dcterms:modified xsi:type="dcterms:W3CDTF">2025-12-30T10:58:14Z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9CFE74C9946A4C69843920DE3B0B819A_13</vt:lpwstr>
  </property>
</Properties>
</file>