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75" r:id="rId6"/>
    <p:sldId id="607" r:id="rId8"/>
    <p:sldId id="1057" r:id="rId9"/>
    <p:sldId id="1237" r:id="rId10"/>
    <p:sldId id="1238" r:id="rId11"/>
    <p:sldId id="1236" r:id="rId12"/>
    <p:sldId id="1218" r:id="rId13"/>
    <p:sldId id="1146" r:id="rId14"/>
    <p:sldId id="1239" r:id="rId15"/>
    <p:sldId id="1220" r:id="rId16"/>
    <p:sldId id="614" r:id="rId17"/>
    <p:sldId id="615" r:id="rId18"/>
    <p:sldId id="635" r:id="rId19"/>
    <p:sldId id="616" r:id="rId20"/>
    <p:sldId id="1250" r:id="rId21"/>
    <p:sldId id="1249" r:id="rId22"/>
    <p:sldId id="1144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4" userDrawn="1">
          <p15:clr>
            <a:srgbClr val="A4A3A4"/>
          </p15:clr>
        </p15:guide>
        <p15:guide id="2" pos="3890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34"/>
        <p:guide pos="3890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7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3.xml"/><Relationship Id="rId6" Type="http://schemas.openxmlformats.org/officeDocument/2006/relationships/image" Target="../media/image27.png"/><Relationship Id="rId5" Type="http://schemas.openxmlformats.org/officeDocument/2006/relationships/tags" Target="../tags/tag62.xml"/><Relationship Id="rId4" Type="http://schemas.openxmlformats.org/officeDocument/2006/relationships/image" Target="../media/image26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68.xml"/><Relationship Id="rId7" Type="http://schemas.openxmlformats.org/officeDocument/2006/relationships/image" Target="../media/image30.png"/><Relationship Id="rId6" Type="http://schemas.openxmlformats.org/officeDocument/2006/relationships/tags" Target="../tags/tag67.xml"/><Relationship Id="rId5" Type="http://schemas.openxmlformats.org/officeDocument/2006/relationships/image" Target="../media/image29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69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265" y="121666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跨年行情展望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应用百花齐放的元年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6075" y="1306195"/>
            <a:ext cx="768096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每当市场在危难之际，科技方向成为了挺身而出的带头大哥。处在漩涡中心的</a:t>
            </a:r>
            <a:r>
              <a:rPr lang="en-US" altLang="zh-CN"/>
              <a:t>AI</a:t>
            </a:r>
            <a:r>
              <a:rPr lang="zh-CN" altLang="en-US"/>
              <a:t>，从博通大涨开始，市场就将目光对准了可替代</a:t>
            </a:r>
            <a:r>
              <a:rPr lang="en-US" altLang="zh-CN"/>
              <a:t>GPU</a:t>
            </a:r>
            <a:r>
              <a:rPr lang="zh-CN" altLang="en-US"/>
              <a:t>的</a:t>
            </a:r>
            <a:r>
              <a:rPr lang="en-US" altLang="zh-CN"/>
              <a:t>ASIC</a:t>
            </a:r>
            <a:r>
              <a:rPr lang="zh-CN" altLang="en-US"/>
              <a:t>，毕竟这或将突破英伟达的高墙，让</a:t>
            </a:r>
            <a:r>
              <a:rPr lang="en-US" altLang="zh-CN"/>
              <a:t>AI</a:t>
            </a:r>
            <a:r>
              <a:rPr lang="zh-CN" altLang="en-US"/>
              <a:t>时代走进更平坦化的大时代。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此后，国内的消息刺激也是接二连三，从深圳大力补贴算力，支持</a:t>
            </a:r>
            <a:r>
              <a:rPr lang="en-US" altLang="zh-CN"/>
              <a:t>AI</a:t>
            </a:r>
            <a:r>
              <a:rPr lang="zh-CN" altLang="en-US"/>
              <a:t>产业发展，再到以字节跳动为代表的</a:t>
            </a:r>
            <a:r>
              <a:rPr lang="zh-CN" altLang="en-US">
                <a:highlight>
                  <a:srgbClr val="FFFF00"/>
                </a:highlight>
              </a:rPr>
              <a:t>国内大模型（豆包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r>
              <a:rPr lang="zh-CN" altLang="en-US"/>
              <a:t>不断超预期，都让板块的情绪居高不下。而周五盘中的一则消息，更是再度刺激了市场，即苹果被报道正与腾讯和字节就</a:t>
            </a:r>
            <a:r>
              <a:rPr lang="en-US" altLang="zh-CN"/>
              <a:t>AI</a:t>
            </a:r>
            <a:r>
              <a:rPr lang="zh-CN" altLang="en-US"/>
              <a:t>模型嵌入国内销售的</a:t>
            </a:r>
            <a:r>
              <a:rPr lang="en-US" altLang="zh-CN"/>
              <a:t>iPhone</a:t>
            </a:r>
            <a:r>
              <a:rPr lang="zh-CN" altLang="en-US"/>
              <a:t>一事进行讨论。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应用端</a:t>
            </a:r>
            <a:r>
              <a:rPr lang="en-US" altLang="zh-CN"/>
              <a:t> </a:t>
            </a:r>
            <a:r>
              <a:rPr lang="zh-CN" altLang="en-US"/>
              <a:t>国内的赢家最终大概率会从具备资源、资金优势的核心大公司中出现</a:t>
            </a:r>
            <a:r>
              <a:rPr lang="en-US" altLang="zh-CN"/>
              <a:t> </a:t>
            </a:r>
            <a:r>
              <a:rPr lang="zh-CN" altLang="en-US"/>
              <a:t>（</a:t>
            </a:r>
            <a:r>
              <a:rPr lang="zh-CN" altLang="en-US">
                <a:highlight>
                  <a:srgbClr val="FFFF00"/>
                </a:highlight>
              </a:rPr>
              <a:t>算力、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芯片、服务器、</a:t>
            </a:r>
            <a:r>
              <a:rPr lang="en-US" altLang="zh-CN">
                <a:highlight>
                  <a:srgbClr val="FFFF00"/>
                </a:highlight>
              </a:rPr>
              <a:t>CPO</a:t>
            </a:r>
            <a:r>
              <a:rPr lang="zh-CN" altLang="en-US">
                <a:highlight>
                  <a:srgbClr val="FFFF00"/>
                </a:highlight>
              </a:rPr>
              <a:t>光模块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/>
              <a:t>等等）。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应用端相关核心上市公司！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  <a:p>
            <a:r>
              <a:rPr lang="zh-CN" altLang="en-US"/>
              <a:t>总而言之，</a:t>
            </a:r>
            <a:r>
              <a:rPr lang="en-US" altLang="zh-CN"/>
              <a:t>AI</a:t>
            </a:r>
            <a:r>
              <a:rPr lang="zh-CN" altLang="en-US"/>
              <a:t>的时代以来，</a:t>
            </a:r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将成为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应用百花齐放的元年</a:t>
            </a:r>
            <a:r>
              <a:rPr lang="zh-CN" altLang="en-US"/>
              <a:t>，后面的变化还会有很多，</a:t>
            </a:r>
            <a:r>
              <a:rPr lang="zh-CN" altLang="en-US">
                <a:highlight>
                  <a:srgbClr val="FFFF00"/>
                </a:highlight>
              </a:rPr>
              <a:t>值得大家要持续关注和跟踪</a:t>
            </a:r>
            <a:r>
              <a:rPr lang="zh-CN" altLang="en-US"/>
              <a:t>！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6410" y="1812925"/>
            <a:ext cx="4026535" cy="2792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2025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行业猜想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3335" y="2069465"/>
            <a:ext cx="7592695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大消费</a:t>
            </a:r>
            <a:r>
              <a:rPr lang="zh-CN" altLang="en-US" sz="2400"/>
              <a:t>（食品龙头、新零售、业绩高增的方向）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</a:t>
            </a:r>
            <a:r>
              <a:rPr lang="en-US" altLang="zh-CN" sz="2800">
                <a:solidFill>
                  <a:srgbClr val="FF0000"/>
                </a:solidFill>
              </a:rPr>
              <a:t>AI</a:t>
            </a:r>
            <a:r>
              <a:rPr lang="zh-CN" altLang="en-US" sz="2800">
                <a:solidFill>
                  <a:srgbClr val="FF0000"/>
                </a:solidFill>
              </a:rPr>
              <a:t>应用端</a:t>
            </a:r>
            <a:r>
              <a:rPr lang="zh-CN" altLang="en-US" sz="2400"/>
              <a:t>（算力、服务器、光通信、</a:t>
            </a:r>
            <a:r>
              <a:rPr lang="en-US" altLang="zh-CN" sz="2400"/>
              <a:t>AI</a:t>
            </a:r>
            <a:r>
              <a:rPr lang="zh-CN" altLang="en-US" sz="2400"/>
              <a:t>芯片、通信</a:t>
            </a:r>
            <a:r>
              <a:rPr lang="en-US" altLang="zh-CN" sz="2400"/>
              <a:t>...</a:t>
            </a:r>
            <a:r>
              <a:rPr lang="zh-CN" altLang="en-US" sz="2400"/>
              <a:t>相关核心公司）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红利资产</a:t>
            </a:r>
            <a:r>
              <a:rPr lang="zh-CN" altLang="en-US" sz="2400"/>
              <a:t>（近期银行、保险为首上涨，继续跑赢大盘，监管鼓励上市公司提升分红水平，优化分红政策）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央视大国基石纪录片：算力即国力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" y="846455"/>
            <a:ext cx="10557510" cy="5718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5" y="3660775"/>
            <a:ext cx="2771775" cy="1457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05" y="3660775"/>
            <a:ext cx="2771775" cy="1247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64000" y="3060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猎手星星龙头标签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智能盯盘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主升起爆选股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28000" y="2541270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适合人群：</a:t>
            </a:r>
            <a:endParaRPr lang="zh-CN" altLang="en-US"/>
          </a:p>
          <a:p>
            <a:r>
              <a:rPr lang="zh-CN" altLang="en-US"/>
              <a:t>中短结合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适用环境：</a:t>
            </a:r>
            <a:endParaRPr lang="zh-CN" altLang="en-US"/>
          </a:p>
          <a:p>
            <a:r>
              <a:rPr lang="zh-CN" altLang="en-US"/>
              <a:t>短线上攻向上</a:t>
            </a:r>
            <a:r>
              <a:rPr lang="en-US" altLang="zh-CN"/>
              <a:t>/</a:t>
            </a:r>
            <a:r>
              <a:rPr lang="zh-CN" altLang="en-US"/>
              <a:t>选对主题热点风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买卖原则：</a:t>
            </a:r>
            <a:endParaRPr lang="zh-CN" altLang="en-US"/>
          </a:p>
          <a:p>
            <a:r>
              <a:rPr lang="zh-CN" altLang="en-US"/>
              <a:t>结合智能蓝线</a:t>
            </a:r>
            <a:r>
              <a:rPr lang="en-US" altLang="zh-CN"/>
              <a:t>/</a:t>
            </a:r>
            <a:r>
              <a:rPr lang="zh-CN" altLang="en-US"/>
              <a:t>平台缺口</a:t>
            </a:r>
            <a:r>
              <a:rPr lang="en-US" altLang="zh-CN"/>
              <a:t>/5</a:t>
            </a:r>
            <a:r>
              <a:rPr lang="zh-CN" altLang="en-US"/>
              <a:t>日线</a:t>
            </a:r>
            <a:r>
              <a:rPr lang="en-US" altLang="zh-CN"/>
              <a:t>/BBI</a:t>
            </a:r>
            <a:endParaRPr lang="en-US" altLang="zh-CN"/>
          </a:p>
          <a:p>
            <a:r>
              <a:rPr lang="en-US" altLang="zh-CN"/>
              <a:t>60</a:t>
            </a:r>
            <a:r>
              <a:rPr lang="zh-CN" altLang="en-US"/>
              <a:t>分钟建立底仓，再浮仓波段操作</a:t>
            </a:r>
            <a:endParaRPr lang="en-US" altLang="zh-CN"/>
          </a:p>
          <a:p>
            <a:r>
              <a:rPr lang="zh-CN" altLang="en-US"/>
              <a:t>高乖离或跌破平台，严格止盈止损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835" y="858520"/>
            <a:ext cx="6796405" cy="5682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2025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年行情展望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12.31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号市场观点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2635" y="6006465"/>
            <a:ext cx="11312525" cy="710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</a:t>
            </a:r>
            <a:r>
              <a:rPr lang="zh-CN" b="1">
                <a:highlight>
                  <a:srgbClr val="FFFF00"/>
                </a:highlight>
              </a:rPr>
              <a:t>平均股价牛线下移，留意熊线支撑，资金翻绿时，严格控制总仓位，注意节奏！</a:t>
            </a:r>
            <a:endParaRPr 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、高低切换，大阴线之后常有反弹，重点看假期节后资金流入的方向！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915" y="885825"/>
            <a:ext cx="5655310" cy="5004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790" y="1160145"/>
            <a:ext cx="4365625" cy="2125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790" y="3498850"/>
            <a:ext cx="4365625" cy="2031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2025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年行情展望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新国九条的市场环境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838200"/>
            <a:ext cx="10401300" cy="5752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670685" y="3773805"/>
            <a:ext cx="8985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新国九条例成为环境大势，个股数量激增，物竞天择</a:t>
            </a:r>
            <a:endParaRPr lang="zh-CN" altLang="en-US" b="1" dirty="0">
              <a:solidFill>
                <a:schemeClr val="tx1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有资金才有机会，坚守资金推动论，资金流向主题龙头，资金青睐绩优价值牛（好公司）</a:t>
            </a:r>
            <a:endParaRPr lang="zh-CN" altLang="en-US" b="1" dirty="0">
              <a:solidFill>
                <a:schemeClr val="tx1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20010" y="60140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新规后变的是资金流向</a:t>
            </a:r>
            <a:endParaRPr lang="zh-CN" altLang="en-US" sz="3200" b="1">
              <a:solidFill>
                <a:srgbClr val="FF0000"/>
              </a:solidFill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短线看消息，中线看业绩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850265"/>
            <a:ext cx="10745470" cy="5690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232650" y="5417820"/>
            <a:ext cx="462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明年【史上最严退市新规全面实施】，上市公司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2024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年业绩预报即将拉开大幕！也即将拉开史上最严退市新规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“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大考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”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的序幕！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热点风口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操作机会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1062355"/>
            <a:ext cx="10825480" cy="5314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方向不对，努力白费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605" y="990600"/>
            <a:ext cx="7058660" cy="5258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22595" y="588073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图片来源于：财联社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7714615" y="1573530"/>
            <a:ext cx="40811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回顾</a:t>
            </a:r>
            <a:r>
              <a:rPr lang="en-US" altLang="zh-CN"/>
              <a:t>2024</a:t>
            </a:r>
            <a:r>
              <a:rPr lang="zh-CN" altLang="en-US"/>
              <a:t>年全年我们经历的</a:t>
            </a:r>
            <a:r>
              <a:rPr lang="en-US" altLang="zh-CN"/>
              <a:t>A</a:t>
            </a:r>
            <a:r>
              <a:rPr lang="zh-CN" altLang="en-US"/>
              <a:t>股市场的各种火爆题材。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A</a:t>
            </a:r>
            <a:r>
              <a:rPr lang="zh-CN" altLang="en-US"/>
              <a:t>股行情将迎来年终</a:t>
            </a:r>
            <a:r>
              <a:rPr lang="en-US" altLang="zh-CN"/>
              <a:t>“</a:t>
            </a:r>
            <a:r>
              <a:rPr lang="zh-CN" altLang="en-US"/>
              <a:t>收官</a:t>
            </a:r>
            <a:r>
              <a:rPr lang="en-US" altLang="zh-CN"/>
              <a:t>”</a:t>
            </a:r>
            <a:r>
              <a:rPr lang="zh-CN" altLang="en-US"/>
              <a:t>，上证指数从年初开始的低迷，到</a:t>
            </a:r>
            <a:r>
              <a:rPr lang="en-US" altLang="zh-CN"/>
              <a:t>9</a:t>
            </a:r>
            <a:r>
              <a:rPr lang="zh-CN" altLang="en-US"/>
              <a:t>月底的一波井喷拉升，一举刷新多项</a:t>
            </a:r>
            <a:r>
              <a:rPr lang="en-US" altLang="zh-CN"/>
              <a:t>A</a:t>
            </a:r>
            <a:r>
              <a:rPr lang="zh-CN" altLang="en-US"/>
              <a:t>股市场历史纪录。</a:t>
            </a:r>
            <a:endParaRPr lang="zh-CN" altLang="en-US"/>
          </a:p>
          <a:p>
            <a:r>
              <a:rPr lang="zh-CN" altLang="en-US"/>
              <a:t>截至目前，三大指数年内均实现</a:t>
            </a:r>
            <a:r>
              <a:rPr lang="en-US" altLang="zh-CN"/>
              <a:t>10%</a:t>
            </a:r>
            <a:r>
              <a:rPr lang="zh-CN" altLang="en-US"/>
              <a:t>以上涨幅。在指数全年从</a:t>
            </a:r>
            <a:r>
              <a:rPr lang="en-US" altLang="zh-CN"/>
              <a:t>“</a:t>
            </a:r>
            <a:r>
              <a:rPr lang="zh-CN" altLang="en-US"/>
              <a:t>大悲</a:t>
            </a:r>
            <a:r>
              <a:rPr lang="en-US" altLang="zh-CN"/>
              <a:t>”</a:t>
            </a:r>
            <a:r>
              <a:rPr lang="zh-CN" altLang="en-US"/>
              <a:t>到</a:t>
            </a:r>
            <a:r>
              <a:rPr lang="en-US" altLang="zh-CN"/>
              <a:t>“</a:t>
            </a:r>
            <a:r>
              <a:rPr lang="zh-CN" altLang="en-US"/>
              <a:t>大喜</a:t>
            </a:r>
            <a:r>
              <a:rPr lang="en-US" altLang="zh-CN"/>
              <a:t>”</a:t>
            </a:r>
            <a:r>
              <a:rPr lang="zh-CN" altLang="en-US"/>
              <a:t>的背后，新题材更是层出不穷，从年初的国企改革，到此后横空出世的低空经济，再到三季度的大金融和并购重组开启狂飙模式，以及贯穿全年的</a:t>
            </a:r>
            <a:r>
              <a:rPr lang="en-US" altLang="zh-CN"/>
              <a:t>AI</a:t>
            </a:r>
            <a:r>
              <a:rPr lang="zh-CN" altLang="en-US"/>
              <a:t>应用端的火爆行情，政策驱动和产业升级成为全年</a:t>
            </a:r>
            <a:r>
              <a:rPr lang="en-US" altLang="zh-CN"/>
              <a:t>A</a:t>
            </a:r>
            <a:r>
              <a:rPr lang="zh-CN" altLang="en-US"/>
              <a:t>股题材演绎的一大重要特征。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1876</Words>
  <Application>WPS 演示</Application>
  <PresentationFormat>宽屏</PresentationFormat>
  <Paragraphs>121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1127</cp:revision>
  <dcterms:created xsi:type="dcterms:W3CDTF">2019-06-19T02:08:00Z</dcterms:created>
  <dcterms:modified xsi:type="dcterms:W3CDTF">2024-12-31T09:56:03Z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98B0645011BC43B0BFB9BFC8374894E3</vt:lpwstr>
  </property>
</Properties>
</file>