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57" r:id="rId6"/>
    <p:sldId id="1075" r:id="rId8"/>
    <p:sldId id="1173" r:id="rId9"/>
    <p:sldId id="607" r:id="rId10"/>
    <p:sldId id="1074" r:id="rId11"/>
    <p:sldId id="1145" r:id="rId12"/>
    <p:sldId id="1190" r:id="rId13"/>
    <p:sldId id="1146" r:id="rId14"/>
    <p:sldId id="1161" r:id="rId15"/>
    <p:sldId id="1191" r:id="rId16"/>
    <p:sldId id="1192" r:id="rId17"/>
    <p:sldId id="1193" r:id="rId18"/>
    <p:sldId id="1119" r:id="rId19"/>
    <p:sldId id="614" r:id="rId20"/>
    <p:sldId id="615" r:id="rId21"/>
    <p:sldId id="635" r:id="rId22"/>
    <p:sldId id="616" r:id="rId23"/>
    <p:sldId id="1205" r:id="rId24"/>
    <p:sldId id="1204" r:id="rId25"/>
    <p:sldId id="1144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1" userDrawn="1">
          <p15:clr>
            <a:srgbClr val="A4A3A4"/>
          </p15:clr>
        </p15:guide>
        <p15:guide id="2" pos="3910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21"/>
        <p:guide pos="3910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75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5.xml"/><Relationship Id="rId6" Type="http://schemas.openxmlformats.org/officeDocument/2006/relationships/image" Target="../media/image29.png"/><Relationship Id="rId5" Type="http://schemas.openxmlformats.org/officeDocument/2006/relationships/tags" Target="../tags/tag64.xml"/><Relationship Id="rId4" Type="http://schemas.openxmlformats.org/officeDocument/2006/relationships/image" Target="../media/image28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70.xml"/><Relationship Id="rId7" Type="http://schemas.openxmlformats.org/officeDocument/2006/relationships/image" Target="../media/image32.png"/><Relationship Id="rId6" Type="http://schemas.openxmlformats.org/officeDocument/2006/relationships/tags" Target="../tags/tag69.xml"/><Relationship Id="rId5" Type="http://schemas.openxmlformats.org/officeDocument/2006/relationships/image" Target="../media/image31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265" y="1317625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选主题，跟热点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周线游龙技巧①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520" y="805815"/>
            <a:ext cx="10754360" cy="5825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111105" y="1403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01055" y="240411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周线回档</a:t>
            </a:r>
            <a:r>
              <a:rPr lang="en-US" altLang="zh-CN" sz="2000" b="1">
                <a:solidFill>
                  <a:schemeClr val="tx1"/>
                </a:solidFill>
                <a:highlight>
                  <a:srgbClr val="FFFF00"/>
                </a:highlight>
              </a:rPr>
              <a:t>3-4</a:t>
            </a:r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周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日线底背离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82080" y="423608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>
                <a:solidFill>
                  <a:schemeClr val="tx1"/>
                </a:solidFill>
                <a:highlight>
                  <a:srgbClr val="FFFF00"/>
                </a:highlight>
              </a:rPr>
              <a:t>前期龙头</a:t>
            </a:r>
            <a:endParaRPr lang="zh-CN" sz="20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sz="2000" b="1">
                <a:solidFill>
                  <a:schemeClr val="tx1"/>
                </a:solidFill>
                <a:highlight>
                  <a:srgbClr val="FFFF00"/>
                </a:highlight>
              </a:rPr>
              <a:t>资金回流</a:t>
            </a:r>
            <a:endParaRPr lang="zh-CN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周线游龙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124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买入方法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854710"/>
            <a:ext cx="9354185" cy="5724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333615" y="28276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①底背离</a:t>
            </a:r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成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4065" y="1917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②上辅助线</a:t>
            </a:r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成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59290" y="1273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highlight>
                  <a:srgbClr val="FFFF00"/>
                </a:highlight>
              </a:rPr>
              <a:t>③周线金叉确认</a:t>
            </a:r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成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主题猎手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——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选对主题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725" y="815340"/>
            <a:ext cx="9704705" cy="5820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主题猎手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前期龙头股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9-10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1755" y="824865"/>
            <a:ext cx="9706610" cy="5821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456940" y="183705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highlight>
                  <a:srgbClr val="FFFF00"/>
                </a:highlight>
              </a:rPr>
              <a:t>9-10</a:t>
            </a:r>
            <a:r>
              <a:rPr lang="zh-CN" altLang="en-US" sz="2400" b="1">
                <a:highlight>
                  <a:srgbClr val="FFFF00"/>
                </a:highlight>
              </a:rPr>
              <a:t>月行情启动</a:t>
            </a:r>
            <a:endParaRPr lang="zh-CN" altLang="en-US" sz="2400" b="1">
              <a:highlight>
                <a:srgbClr val="FFFF00"/>
              </a:highlight>
            </a:endParaRPr>
          </a:p>
          <a:p>
            <a:r>
              <a:rPr lang="zh-CN" altLang="en-US" sz="2400" b="1">
                <a:highlight>
                  <a:srgbClr val="FFFF00"/>
                </a:highlight>
              </a:rPr>
              <a:t>过往龙头股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（反）周线游龙注意事项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270" y="802005"/>
            <a:ext cx="9903460" cy="5810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374505" y="1149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6835" y="24345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前期一字板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参考意义不大，没有规律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（正）周线游龙注意事项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74505" y="1149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6835" y="24345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前期一字板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参考意义不大，没有规律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220" y="817880"/>
            <a:ext cx="10238740" cy="5811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9501505" y="13627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13835" y="25615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周线回档金叉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US" altLang="zh-CN" sz="2000" b="1">
                <a:solidFill>
                  <a:schemeClr val="tx1"/>
                </a:solidFill>
                <a:highlight>
                  <a:srgbClr val="FFFF00"/>
                </a:highlight>
              </a:rPr>
              <a:t>B</a:t>
            </a:r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点</a:t>
            </a:r>
            <a:r>
              <a:rPr lang="en-US" altLang="zh-CN" sz="2000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控盘上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龙头特征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2260" y="2306320"/>
            <a:ext cx="75317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风口</a:t>
            </a:r>
            <a:r>
              <a:rPr lang="zh-CN" altLang="en-US" sz="2400"/>
              <a:t>（市场主题风口决定炒作力度持续性）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资金</a:t>
            </a:r>
            <a:r>
              <a:rPr lang="zh-CN" altLang="en-US" sz="2400"/>
              <a:t>（股价突破新高的条件，主力控盘</a:t>
            </a:r>
            <a:r>
              <a:rPr lang="en-US" altLang="zh-CN" sz="2400"/>
              <a:t>+</a:t>
            </a:r>
            <a:r>
              <a:rPr lang="zh-CN" altLang="en-US" sz="2400"/>
              <a:t>资金红）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业绩</a:t>
            </a:r>
            <a:r>
              <a:rPr lang="zh-CN" altLang="en-US" sz="2400"/>
              <a:t>（短线上涨看故事，长线新高看业绩）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主题龙头，周线回档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78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第一阶段底部启动，第二阶段主升通道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842010"/>
            <a:ext cx="11242675" cy="5774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42075" y="370078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教学</a:t>
            </a:r>
            <a:r>
              <a:rPr lang="zh-CN" altLang="en-US" sz="1600" b="1">
                <a:highlight>
                  <a:srgbClr val="FFFF00"/>
                </a:highlight>
                <a:sym typeface="+mn-ea"/>
              </a:rPr>
              <a:t>底部启动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6880" y="2476500"/>
            <a:ext cx="306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第二阶段陪跑</a:t>
            </a:r>
            <a:r>
              <a:rPr lang="en-US" altLang="zh-CN" sz="1600" b="1">
                <a:highlight>
                  <a:srgbClr val="FFFF00"/>
                </a:highlight>
              </a:rPr>
              <a:t>---</a:t>
            </a:r>
            <a:r>
              <a:rPr lang="zh-CN" altLang="en-US" sz="1600" b="1">
                <a:highlight>
                  <a:srgbClr val="FFFF00"/>
                </a:highlight>
              </a:rPr>
              <a:t>抓主升浪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5090" y="6022340"/>
            <a:ext cx="903605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行情涨起来压根就不给你犹豫！借助好软件工具！做确定性的机会！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endParaRPr lang="en-US" altLang="zh-CN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3159760"/>
            <a:ext cx="2806700" cy="7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3736340"/>
            <a:ext cx="2806065" cy="5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265930"/>
            <a:ext cx="2806065" cy="601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212965" y="46786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增量资金入场</a:t>
            </a:r>
            <a:endParaRPr lang="zh-CN" altLang="en-US" sz="1400" b="1">
              <a:solidFill>
                <a:srgbClr val="FF0000"/>
              </a:solidFill>
            </a:endParaRPr>
          </a:p>
          <a:p>
            <a:r>
              <a:rPr lang="zh-CN" altLang="en-US" sz="1400" b="1">
                <a:solidFill>
                  <a:srgbClr val="FF0000"/>
                </a:solidFill>
              </a:rPr>
              <a:t>进入上升趋势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12.3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号市场观点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1115" y="6033770"/>
            <a:ext cx="11312525" cy="710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</a:t>
            </a:r>
            <a:r>
              <a:rPr lang="zh-CN" b="1">
                <a:highlight>
                  <a:srgbClr val="FFFF00"/>
                </a:highlight>
              </a:rPr>
              <a:t>平均股价进入到牛熊线之间震荡，短期</a:t>
            </a:r>
            <a:r>
              <a:rPr lang="en-US" altLang="zh-CN" b="1">
                <a:highlight>
                  <a:srgbClr val="FFFF00"/>
                </a:highlight>
              </a:rPr>
              <a:t>5</a:t>
            </a:r>
            <a:r>
              <a:rPr lang="zh-CN" altLang="en-US" b="1">
                <a:highlight>
                  <a:srgbClr val="FFFF00"/>
                </a:highlight>
              </a:rPr>
              <a:t>天</a:t>
            </a:r>
            <a:r>
              <a:rPr lang="zh-CN" b="1">
                <a:highlight>
                  <a:srgbClr val="FFFF00"/>
                </a:highlight>
              </a:rPr>
              <a:t>金叉末端，预防大盘死叉回落；</a:t>
            </a:r>
            <a:endParaRPr 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、中期关注周线金叉，年底配合会议政策利好，资金转强开启新一轮主题行情机会！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6050" y="850900"/>
            <a:ext cx="5920105" cy="5125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35" y="1005205"/>
            <a:ext cx="4103370" cy="2332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3553460"/>
            <a:ext cx="4104005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仓位管控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交易计划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120" y="1115695"/>
            <a:ext cx="10627360" cy="5269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主题龙头，周线回档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热点周线游龙（周线回档）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854710"/>
            <a:ext cx="9354185" cy="5724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周线游龙技巧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85035" y="2418080"/>
            <a:ext cx="8044815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/>
              <a:t>条件</a:t>
            </a:r>
            <a:r>
              <a:rPr lang="en-US" altLang="zh-CN" sz="2400"/>
              <a:t>1</a:t>
            </a:r>
            <a:r>
              <a:rPr lang="zh-CN" altLang="en-US" sz="2400"/>
              <a:t>：当前热点（猎手显示）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条件</a:t>
            </a:r>
            <a:r>
              <a:rPr lang="en-US" altLang="zh-CN" sz="2400"/>
              <a:t>2</a:t>
            </a:r>
            <a:r>
              <a:rPr lang="zh-CN" altLang="en-US" sz="2400"/>
              <a:t>：符合周线回档智能辅助线或者周线强势金叉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条件</a:t>
            </a:r>
            <a:r>
              <a:rPr lang="en-US" altLang="zh-CN" sz="2400"/>
              <a:t>3</a:t>
            </a:r>
            <a:r>
              <a:rPr lang="zh-CN" altLang="en-US" sz="2400"/>
              <a:t>：前一波涨的比较活跃的龙头票（</a:t>
            </a:r>
            <a:r>
              <a:rPr lang="en-US" altLang="zh-CN" sz="2400">
                <a:solidFill>
                  <a:srgbClr val="FF0000"/>
                </a:solidFill>
              </a:rPr>
              <a:t>9-10</a:t>
            </a:r>
            <a:r>
              <a:rPr lang="zh-CN" altLang="en-US" sz="2400">
                <a:solidFill>
                  <a:srgbClr val="FF0000"/>
                </a:solidFill>
              </a:rPr>
              <a:t>月份启动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牛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条件</a:t>
            </a:r>
            <a:r>
              <a:rPr lang="en-US" altLang="zh-CN" sz="2400"/>
              <a:t>4</a:t>
            </a:r>
            <a:r>
              <a:rPr lang="zh-CN" altLang="en-US" sz="2400"/>
              <a:t>：重新日线突破辅助线，</a:t>
            </a:r>
            <a:r>
              <a:rPr lang="zh-CN" altLang="en-US" sz="2400">
                <a:sym typeface="+mn-ea"/>
              </a:rPr>
              <a:t>机构紫旗或者超级单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爆量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条件</a:t>
            </a:r>
            <a:r>
              <a:rPr lang="en-US" altLang="zh-CN" sz="2400"/>
              <a:t>5</a:t>
            </a:r>
            <a:r>
              <a:rPr lang="zh-CN" altLang="en-US" sz="2400"/>
              <a:t>：流动资金翻红或者有控盘二次增加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1351</Words>
  <Application>WPS 演示</Application>
  <PresentationFormat>宽屏</PresentationFormat>
  <Paragraphs>145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1055</cp:revision>
  <dcterms:created xsi:type="dcterms:W3CDTF">2019-06-19T02:08:00Z</dcterms:created>
  <dcterms:modified xsi:type="dcterms:W3CDTF">2024-12-03T09:15:45Z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98B0645011BC43B0BFB9BFC8374894E3</vt:lpwstr>
  </property>
</Properties>
</file>