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3"/>
    <p:sldId id="261" r:id="rId4"/>
    <p:sldId id="267" r:id="rId5"/>
    <p:sldId id="263" r:id="rId6"/>
    <p:sldId id="268" r:id="rId7"/>
    <p:sldId id="285" r:id="rId8"/>
    <p:sldId id="271" r:id="rId9"/>
    <p:sldId id="280" r:id="rId10"/>
    <p:sldId id="287" r:id="rId11"/>
    <p:sldId id="288" r:id="rId12"/>
    <p:sldId id="270" r:id="rId13"/>
    <p:sldId id="283" r:id="rId14"/>
    <p:sldId id="274" r:id="rId15"/>
    <p:sldId id="278" r:id="rId17"/>
    <p:sldId id="276" r:id="rId18"/>
    <p:sldId id="284" r:id="rId19"/>
    <p:sldId id="279" r:id="rId20"/>
    <p:sldId id="269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0F0"/>
    <a:srgbClr val="FFFFFA"/>
    <a:srgbClr val="F5560A"/>
    <a:srgbClr val="F75907"/>
    <a:srgbClr val="F76009"/>
    <a:srgbClr val="302520"/>
    <a:srgbClr val="F04305"/>
    <a:srgbClr val="480001"/>
    <a:srgbClr val="FFFFFB"/>
    <a:srgbClr val="FDE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1 拷贝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画板 1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1 拷贝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1 拷贝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画板 1 拷贝 9"/>
          <p:cNvPicPr>
            <a:picLocks noChangeAspect="1"/>
          </p:cNvPicPr>
          <p:nvPr userDrawn="1"/>
        </p:nvPicPr>
        <p:blipFill>
          <a:blip r:embed="rId2"/>
          <a:srcRect b="85926"/>
          <a:stretch>
            <a:fillRect/>
          </a:stretch>
        </p:blipFill>
        <p:spPr>
          <a:xfrm>
            <a:off x="0" y="123190"/>
            <a:ext cx="12192000" cy="965200"/>
          </a:xfrm>
          <a:prstGeom prst="rect">
            <a:avLst/>
          </a:prstGeom>
        </p:spPr>
      </p:pic>
      <p:pic>
        <p:nvPicPr>
          <p:cNvPr id="6" name="图片 5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85420"/>
            <a:ext cx="1144905" cy="25527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0090785" y="1854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市场有风险，投资需谨慎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9" name="图片 8" descr="画板 1 拷贝 9"/>
          <p:cNvPicPr>
            <a:picLocks noChangeAspect="1"/>
          </p:cNvPicPr>
          <p:nvPr userDrawn="1"/>
        </p:nvPicPr>
        <p:blipFill>
          <a:blip r:embed="rId2"/>
          <a:srcRect t="90398"/>
          <a:stretch>
            <a:fillRect/>
          </a:stretch>
        </p:blipFill>
        <p:spPr>
          <a:xfrm>
            <a:off x="0" y="5975985"/>
            <a:ext cx="12192000" cy="658495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101600" y="6414770"/>
            <a:ext cx="1196340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经传多赢服务总监：吴中明，投顾执业编号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:A1120613090002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；基金从业编号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:A2025061601162x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基金的过往业绩并不预示其未来表现，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基金管理人管理的其他基金的业绩并不构成基金业绩表现的保证。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观点基于软件数据和理论模型分析，仅供参考，不构成买卖建议，市场有风险，投资需谨慎。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画板 1 拷贝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hemeOverride" Target="../theme/themeOverride3.xml"/><Relationship Id="rId2" Type="http://schemas.openxmlformats.org/officeDocument/2006/relationships/tags" Target="../tags/tag37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8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2.xml"/><Relationship Id="rId2" Type="http://schemas.openxmlformats.org/officeDocument/2006/relationships/image" Target="../media/image20.png"/><Relationship Id="rId1" Type="http://schemas.openxmlformats.org/officeDocument/2006/relationships/tags" Target="../tags/tag4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8" Type="http://schemas.openxmlformats.org/officeDocument/2006/relationships/tags" Target="../tags/tag50.xml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7" Type="http://schemas.openxmlformats.org/officeDocument/2006/relationships/slideLayout" Target="../slideLayouts/slideLayout5.xml"/><Relationship Id="rId56" Type="http://schemas.openxmlformats.org/officeDocument/2006/relationships/tags" Target="../tags/tag86.xml"/><Relationship Id="rId55" Type="http://schemas.openxmlformats.org/officeDocument/2006/relationships/image" Target="../media/image32.svg"/><Relationship Id="rId54" Type="http://schemas.openxmlformats.org/officeDocument/2006/relationships/image" Target="../media/image31.png"/><Relationship Id="rId53" Type="http://schemas.openxmlformats.org/officeDocument/2006/relationships/tags" Target="../tags/tag85.xml"/><Relationship Id="rId52" Type="http://schemas.openxmlformats.org/officeDocument/2006/relationships/image" Target="../media/image30.svg"/><Relationship Id="rId51" Type="http://schemas.openxmlformats.org/officeDocument/2006/relationships/image" Target="../media/image29.png"/><Relationship Id="rId50" Type="http://schemas.openxmlformats.org/officeDocument/2006/relationships/tags" Target="../tags/tag84.xml"/><Relationship Id="rId5" Type="http://schemas.openxmlformats.org/officeDocument/2006/relationships/tags" Target="../tags/tag47.xml"/><Relationship Id="rId49" Type="http://schemas.openxmlformats.org/officeDocument/2006/relationships/image" Target="../media/image28.svg"/><Relationship Id="rId48" Type="http://schemas.openxmlformats.org/officeDocument/2006/relationships/image" Target="../media/image27.png"/><Relationship Id="rId47" Type="http://schemas.openxmlformats.org/officeDocument/2006/relationships/tags" Target="../tags/tag83.xml"/><Relationship Id="rId46" Type="http://schemas.openxmlformats.org/officeDocument/2006/relationships/image" Target="../media/image26.svg"/><Relationship Id="rId45" Type="http://schemas.openxmlformats.org/officeDocument/2006/relationships/image" Target="../media/image25.png"/><Relationship Id="rId44" Type="http://schemas.openxmlformats.org/officeDocument/2006/relationships/tags" Target="../tags/tag82.xml"/><Relationship Id="rId43" Type="http://schemas.openxmlformats.org/officeDocument/2006/relationships/image" Target="../media/image24.svg"/><Relationship Id="rId42" Type="http://schemas.openxmlformats.org/officeDocument/2006/relationships/image" Target="../media/image23.png"/><Relationship Id="rId41" Type="http://schemas.openxmlformats.org/officeDocument/2006/relationships/tags" Target="../tags/tag81.xml"/><Relationship Id="rId40" Type="http://schemas.openxmlformats.org/officeDocument/2006/relationships/tags" Target="../tags/tag80.xml"/><Relationship Id="rId4" Type="http://schemas.openxmlformats.org/officeDocument/2006/relationships/tags" Target="../tags/tag46.xml"/><Relationship Id="rId39" Type="http://schemas.openxmlformats.org/officeDocument/2006/relationships/tags" Target="../tags/tag79.xml"/><Relationship Id="rId38" Type="http://schemas.openxmlformats.org/officeDocument/2006/relationships/tags" Target="../tags/tag78.xml"/><Relationship Id="rId37" Type="http://schemas.openxmlformats.org/officeDocument/2006/relationships/tags" Target="../tags/tag77.xml"/><Relationship Id="rId36" Type="http://schemas.openxmlformats.org/officeDocument/2006/relationships/tags" Target="../tags/tag76.xml"/><Relationship Id="rId35" Type="http://schemas.openxmlformats.org/officeDocument/2006/relationships/image" Target="../media/image22.svg"/><Relationship Id="rId34" Type="http://schemas.openxmlformats.org/officeDocument/2006/relationships/image" Target="../media/image21.png"/><Relationship Id="rId33" Type="http://schemas.openxmlformats.org/officeDocument/2006/relationships/tags" Target="../tags/tag75.xml"/><Relationship Id="rId32" Type="http://schemas.openxmlformats.org/officeDocument/2006/relationships/tags" Target="../tags/tag74.xml"/><Relationship Id="rId31" Type="http://schemas.openxmlformats.org/officeDocument/2006/relationships/tags" Target="../tags/tag73.xml"/><Relationship Id="rId30" Type="http://schemas.openxmlformats.org/officeDocument/2006/relationships/tags" Target="../tags/tag72.xml"/><Relationship Id="rId3" Type="http://schemas.openxmlformats.org/officeDocument/2006/relationships/tags" Target="../tags/tag45.xml"/><Relationship Id="rId29" Type="http://schemas.openxmlformats.org/officeDocument/2006/relationships/tags" Target="../tags/tag71.xml"/><Relationship Id="rId28" Type="http://schemas.openxmlformats.org/officeDocument/2006/relationships/tags" Target="../tags/tag70.xml"/><Relationship Id="rId27" Type="http://schemas.openxmlformats.org/officeDocument/2006/relationships/tags" Target="../tags/tag69.xml"/><Relationship Id="rId26" Type="http://schemas.openxmlformats.org/officeDocument/2006/relationships/tags" Target="../tags/tag68.xml"/><Relationship Id="rId25" Type="http://schemas.openxmlformats.org/officeDocument/2006/relationships/tags" Target="../tags/tag67.xml"/><Relationship Id="rId24" Type="http://schemas.openxmlformats.org/officeDocument/2006/relationships/tags" Target="../tags/tag66.xml"/><Relationship Id="rId23" Type="http://schemas.openxmlformats.org/officeDocument/2006/relationships/tags" Target="../tags/tag65.xml"/><Relationship Id="rId22" Type="http://schemas.openxmlformats.org/officeDocument/2006/relationships/tags" Target="../tags/tag64.xml"/><Relationship Id="rId21" Type="http://schemas.openxmlformats.org/officeDocument/2006/relationships/tags" Target="../tags/tag63.xml"/><Relationship Id="rId20" Type="http://schemas.openxmlformats.org/officeDocument/2006/relationships/tags" Target="../tags/tag62.xml"/><Relationship Id="rId2" Type="http://schemas.openxmlformats.org/officeDocument/2006/relationships/tags" Target="../tags/tag44.xml"/><Relationship Id="rId19" Type="http://schemas.openxmlformats.org/officeDocument/2006/relationships/tags" Target="../tags/tag61.xml"/><Relationship Id="rId18" Type="http://schemas.openxmlformats.org/officeDocument/2006/relationships/tags" Target="../tags/tag60.xml"/><Relationship Id="rId17" Type="http://schemas.openxmlformats.org/officeDocument/2006/relationships/tags" Target="../tags/tag59.xml"/><Relationship Id="rId16" Type="http://schemas.openxmlformats.org/officeDocument/2006/relationships/tags" Target="../tags/tag58.xml"/><Relationship Id="rId15" Type="http://schemas.openxmlformats.org/officeDocument/2006/relationships/tags" Target="../tags/tag57.xml"/><Relationship Id="rId14" Type="http://schemas.openxmlformats.org/officeDocument/2006/relationships/tags" Target="../tags/tag56.xml"/><Relationship Id="rId13" Type="http://schemas.openxmlformats.org/officeDocument/2006/relationships/tags" Target="../tags/tag55.xml"/><Relationship Id="rId12" Type="http://schemas.openxmlformats.org/officeDocument/2006/relationships/tags" Target="../tags/tag54.xml"/><Relationship Id="rId11" Type="http://schemas.openxmlformats.org/officeDocument/2006/relationships/tags" Target="../tags/tag53.xml"/><Relationship Id="rId10" Type="http://schemas.openxmlformats.org/officeDocument/2006/relationships/tags" Target="../tags/tag52.xml"/><Relationship Id="rId1" Type="http://schemas.openxmlformats.org/officeDocument/2006/relationships/tags" Target="../tags/tag43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7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8.xml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image" Target="../media/image8.png"/><Relationship Id="rId2" Type="http://schemas.openxmlformats.org/officeDocument/2006/relationships/tags" Target="../tags/tag19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2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3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hemeOverride" Target="../theme/themeOverride1.xml"/><Relationship Id="rId1" Type="http://schemas.openxmlformats.org/officeDocument/2006/relationships/tags" Target="../tags/tag35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hemeOverride" Target="../theme/themeOverride2.xml"/><Relationship Id="rId4" Type="http://schemas.openxmlformats.org/officeDocument/2006/relationships/tags" Target="../tags/tag36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613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多策略配置的</a:t>
            </a: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意义</a:t>
            </a:r>
            <a:endParaRPr lang="zh-CN" altLang="en-US" sz="3600" b="1" spc="-2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7445" y="762635"/>
            <a:ext cx="10170160" cy="5368925"/>
          </a:xfrm>
          <a:prstGeom prst="rect">
            <a:avLst/>
          </a:prstGeom>
        </p:spPr>
      </p:pic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613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超额收益的</a:t>
            </a: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意义</a:t>
            </a:r>
            <a:endParaRPr lang="zh-CN" altLang="en-US" sz="3600" b="1" spc="-2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3235" y="688340"/>
            <a:ext cx="3700780" cy="38042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650" y="688340"/>
            <a:ext cx="3723005" cy="38042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290" y="688340"/>
            <a:ext cx="3736975" cy="38042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38200" y="4786630"/>
            <a:ext cx="107911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超额收益的意义是：如果年化超额收益能大于</a:t>
            </a:r>
            <a:r>
              <a:rPr lang="en-US" altLang="zh-CN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20%</a:t>
            </a:r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意味着熊市行情下，回撤更可控，还有比较大概率获得正收益，牛市行情下，收益远超指数，真正实现让更多人都能跟上牛市，享受牛市带来的红利；重点是，持续的正收益所带来的复利效应更加的客观，持仓体验也会更好，这才是长期投资理财正确的选择；</a:t>
            </a:r>
            <a:endParaRPr lang="zh-CN" altLang="en-US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明亚中证1000指数增强-社群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03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600" b="1">
                <a:solidFill>
                  <a:srgbClr val="F556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量化基金的</a:t>
            </a:r>
            <a:r>
              <a:rPr lang="zh-CN" altLang="en-US" sz="6600" b="1">
                <a:solidFill>
                  <a:srgbClr val="F556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优势</a:t>
            </a:r>
            <a:endParaRPr lang="zh-CN" altLang="en-US" sz="6600" b="1">
              <a:solidFill>
                <a:srgbClr val="F5560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540"/>
            <a:ext cx="8150225" cy="5905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经传严选的</a:t>
            </a: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底色</a:t>
            </a:r>
            <a:endParaRPr lang="zh-CN" altLang="en-US" sz="3600" b="1" spc="-2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15390" y="866140"/>
            <a:ext cx="9761220" cy="52851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396740" y="3298190"/>
            <a:ext cx="5623560" cy="603250"/>
          </a:xfrm>
          <a:prstGeom prst="rect">
            <a:avLst/>
          </a:prstGeom>
          <a:solidFill>
            <a:srgbClr val="F0F0F0"/>
          </a:solidFill>
        </p:spPr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/>
              <a:t>投资体验优势</a:t>
            </a:r>
            <a:r>
              <a:rPr lang="en-US" altLang="zh-CN" sz="1200"/>
              <a:t>:</a:t>
            </a:r>
            <a:r>
              <a:rPr lang="zh-CN" altLang="en-US" sz="1200"/>
              <a:t>不押单一赛道，超额收益稳定，在市场上涨时</a:t>
            </a:r>
            <a:r>
              <a:rPr lang="zh-CN" altLang="en-US" sz="1200">
                <a:sym typeface="+mn-ea"/>
              </a:rPr>
              <a:t>力争能</a:t>
            </a:r>
            <a:r>
              <a:rPr lang="zh-CN" altLang="en-US" sz="1200"/>
              <a:t>够获得比指数更高的收益，在市场下跌时也能力争减少损失，净值能持续创新高。</a:t>
            </a:r>
            <a:endParaRPr lang="zh-CN" altLang="en-US" sz="1200"/>
          </a:p>
        </p:txBody>
      </p:sp>
      <p:sp>
        <p:nvSpPr>
          <p:cNvPr id="4" name="文本框 3"/>
          <p:cNvSpPr txBox="1"/>
          <p:nvPr/>
        </p:nvSpPr>
        <p:spPr>
          <a:xfrm>
            <a:off x="4396740" y="4776470"/>
            <a:ext cx="5991860" cy="675640"/>
          </a:xfrm>
          <a:prstGeom prst="rect">
            <a:avLst/>
          </a:prstGeom>
          <a:solidFill>
            <a:srgbClr val="F0F0F0"/>
          </a:solidFill>
        </p:spPr>
        <p:txBody>
          <a:bodyPr wrap="square" rtlCol="0" anchor="t">
            <a:noAutofit/>
          </a:bodyPr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1200"/>
              <a:t>风险分散优势:不押单一风格，通过配置多种相关性低的指增策略，降低产品净值的整体波动和最大回撤，达到穿越牛熊的目标。</a:t>
            </a:r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4396740" y="1878965"/>
            <a:ext cx="5504815" cy="675640"/>
          </a:xfrm>
          <a:prstGeom prst="rect">
            <a:avLst/>
          </a:prstGeom>
          <a:solidFill>
            <a:srgbClr val="F0F0F0"/>
          </a:solidFill>
        </p:spPr>
        <p:txBody>
          <a:bodyPr wrap="square" rtlCol="0" anchor="t">
            <a:noAutofit/>
          </a:bodyPr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1200"/>
              <a:t>投资决策优势</a:t>
            </a:r>
            <a:r>
              <a:rPr lang="en-US" altLang="zh-CN" sz="1200"/>
              <a:t>:</a:t>
            </a:r>
            <a:r>
              <a:rPr lang="zh-CN" altLang="en-US" sz="1200"/>
              <a:t>不依赖明星经理，通常会持有几十至数百只股票，投资决策由计算机程序和量化模型执行，减少人为干扰。</a:t>
            </a:r>
            <a:endParaRPr lang="zh-CN" altLang="en-US" sz="1200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563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量化基金的</a:t>
            </a: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优势</a:t>
            </a:r>
            <a:endParaRPr lang="zh-CN" altLang="en-US" sz="3600" b="1" spc="-2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55395" y="1114425"/>
            <a:ext cx="34651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思源黑体 CN Heavy" panose="020B0A00000000000000" charset="-122"/>
                <a:ea typeface="思源黑体 CN Heavy" panose="020B0A00000000000000" charset="-122"/>
              </a:rPr>
              <a:t>严格的纪律性与客观性</a:t>
            </a:r>
            <a:endParaRPr lang="zh-CN" altLang="en-US" sz="24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10" name="椭圆 209"/>
          <p:cNvSpPr/>
          <p:nvPr>
            <p:custDataLst>
              <p:tags r:id="rId1"/>
            </p:custDataLst>
          </p:nvPr>
        </p:nvSpPr>
        <p:spPr>
          <a:xfrm>
            <a:off x="4339273" y="1908175"/>
            <a:ext cx="3417570" cy="341757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152400" sx="106000" sy="106000" algn="ctr" rotWithShape="0">
              <a:schemeClr val="tx1">
                <a:lumMod val="65000"/>
                <a:lumOff val="35000"/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4" name="任意多边形: 形状 16"/>
          <p:cNvSpPr/>
          <p:nvPr>
            <p:custDataLst>
              <p:tags r:id="rId2"/>
            </p:custDataLst>
          </p:nvPr>
        </p:nvSpPr>
        <p:spPr>
          <a:xfrm>
            <a:off x="4539298" y="3042920"/>
            <a:ext cx="1214755" cy="1527175"/>
          </a:xfrm>
          <a:custGeom>
            <a:avLst/>
            <a:gdLst>
              <a:gd name="connsiteX0" fmla="*/ 106174 w 1213117"/>
              <a:gd name="connsiteY0" fmla="*/ 0 h 1525099"/>
              <a:gd name="connsiteX1" fmla="*/ 1213117 w 1213117"/>
              <a:gd name="connsiteY1" fmla="*/ 0 h 1525099"/>
              <a:gd name="connsiteX2" fmla="*/ 887697 w 1213117"/>
              <a:gd name="connsiteY2" fmla="*/ 563645 h 1525099"/>
              <a:gd name="connsiteX3" fmla="*/ 891359 w 1213117"/>
              <a:gd name="connsiteY3" fmla="*/ 570001 h 1525099"/>
              <a:gd name="connsiteX4" fmla="*/ 339933 w 1213117"/>
              <a:gd name="connsiteY4" fmla="*/ 1525099 h 1525099"/>
              <a:gd name="connsiteX5" fmla="*/ 311872 w 1213117"/>
              <a:gd name="connsiteY5" fmla="*/ 1491536 h 1525099"/>
              <a:gd name="connsiteX6" fmla="*/ 104760 w 1213117"/>
              <a:gd name="connsiteY6" fmla="*/ 3255 h 1525099"/>
              <a:gd name="connsiteX7" fmla="*/ 106174 w 1213117"/>
              <a:gd name="connsiteY7" fmla="*/ 0 h 1525099"/>
              <a:gd name="connsiteX0-1" fmla="*/ 106174 w 1213117"/>
              <a:gd name="connsiteY0-2" fmla="*/ 0 h 1525099"/>
              <a:gd name="connsiteX1-3" fmla="*/ 1213117 w 1213117"/>
              <a:gd name="connsiteY1-4" fmla="*/ 0 h 1525099"/>
              <a:gd name="connsiteX2-5" fmla="*/ 887697 w 1213117"/>
              <a:gd name="connsiteY2-6" fmla="*/ 563645 h 1525099"/>
              <a:gd name="connsiteX3-7" fmla="*/ 891359 w 1213117"/>
              <a:gd name="connsiteY3-8" fmla="*/ 570001 h 1525099"/>
              <a:gd name="connsiteX4-9" fmla="*/ 339933 w 1213117"/>
              <a:gd name="connsiteY4-10" fmla="*/ 1525099 h 1525099"/>
              <a:gd name="connsiteX5-11" fmla="*/ 311872 w 1213117"/>
              <a:gd name="connsiteY5-12" fmla="*/ 1491536 h 1525099"/>
              <a:gd name="connsiteX6-13" fmla="*/ 104760 w 1213117"/>
              <a:gd name="connsiteY6-14" fmla="*/ 3255 h 1525099"/>
              <a:gd name="connsiteX7-15" fmla="*/ 106174 w 1213117"/>
              <a:gd name="connsiteY7-16" fmla="*/ 0 h 1525099"/>
              <a:gd name="connsiteX0-17" fmla="*/ 106174 w 1213117"/>
              <a:gd name="connsiteY0-18" fmla="*/ 0 h 1525099"/>
              <a:gd name="connsiteX1-19" fmla="*/ 1213117 w 1213117"/>
              <a:gd name="connsiteY1-20" fmla="*/ 0 h 1525099"/>
              <a:gd name="connsiteX2-21" fmla="*/ 887697 w 1213117"/>
              <a:gd name="connsiteY2-22" fmla="*/ 563645 h 1525099"/>
              <a:gd name="connsiteX3-23" fmla="*/ 339933 w 1213117"/>
              <a:gd name="connsiteY3-24" fmla="*/ 1525099 h 1525099"/>
              <a:gd name="connsiteX4-25" fmla="*/ 311872 w 1213117"/>
              <a:gd name="connsiteY4-26" fmla="*/ 1491536 h 1525099"/>
              <a:gd name="connsiteX5-27" fmla="*/ 104760 w 1213117"/>
              <a:gd name="connsiteY5-28" fmla="*/ 3255 h 1525099"/>
              <a:gd name="connsiteX6-29" fmla="*/ 106174 w 1213117"/>
              <a:gd name="connsiteY6-30" fmla="*/ 0 h 1525099"/>
              <a:gd name="connsiteX0-31" fmla="*/ 106174 w 1213117"/>
              <a:gd name="connsiteY0-32" fmla="*/ 0 h 1525099"/>
              <a:gd name="connsiteX1-33" fmla="*/ 1213117 w 1213117"/>
              <a:gd name="connsiteY1-34" fmla="*/ 0 h 1525099"/>
              <a:gd name="connsiteX2-35" fmla="*/ 339933 w 1213117"/>
              <a:gd name="connsiteY2-36" fmla="*/ 1525099 h 1525099"/>
              <a:gd name="connsiteX3-37" fmla="*/ 311872 w 1213117"/>
              <a:gd name="connsiteY3-38" fmla="*/ 1491536 h 1525099"/>
              <a:gd name="connsiteX4-39" fmla="*/ 104760 w 1213117"/>
              <a:gd name="connsiteY4-40" fmla="*/ 3255 h 1525099"/>
              <a:gd name="connsiteX5-41" fmla="*/ 106174 w 1213117"/>
              <a:gd name="connsiteY5-42" fmla="*/ 0 h 15250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213117" h="1525099">
                <a:moveTo>
                  <a:pt x="106174" y="0"/>
                </a:moveTo>
                <a:lnTo>
                  <a:pt x="1213117" y="0"/>
                </a:lnTo>
                <a:lnTo>
                  <a:pt x="339933" y="1525099"/>
                </a:lnTo>
                <a:lnTo>
                  <a:pt x="311872" y="1491536"/>
                </a:lnTo>
                <a:cubicBezTo>
                  <a:pt x="-4925" y="1072250"/>
                  <a:pt x="-92198" y="508100"/>
                  <a:pt x="104760" y="3255"/>
                </a:cubicBezTo>
                <a:lnTo>
                  <a:pt x="106174" y="0"/>
                </a:lnTo>
                <a:close/>
              </a:path>
            </a:pathLst>
          </a:cu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95000">
                <a:schemeClr val="accent6"/>
              </a:gs>
            </a:gsLst>
            <a:lin ang="2700000" scaled="0"/>
          </a:gradFill>
          <a:ln>
            <a:noFill/>
          </a:ln>
          <a:effectLst>
            <a:outerShdw blurRad="127000" sx="105000" sy="105000" algn="ctr" rotWithShape="0">
              <a:schemeClr val="accent6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107950" rIns="61214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400" b="1">
              <a:latin typeface="+mj-ea"/>
              <a:ea typeface="+mj-ea"/>
              <a:sym typeface="+mn-ea"/>
            </a:endParaRPr>
          </a:p>
        </p:txBody>
      </p:sp>
      <p:sp>
        <p:nvSpPr>
          <p:cNvPr id="5" name="任意多边形: 形状 16"/>
          <p:cNvSpPr/>
          <p:nvPr>
            <p:custDataLst>
              <p:tags r:id="rId3"/>
            </p:custDataLst>
          </p:nvPr>
        </p:nvSpPr>
        <p:spPr>
          <a:xfrm rot="18000000">
            <a:off x="5179378" y="3748405"/>
            <a:ext cx="1214755" cy="1527175"/>
          </a:xfrm>
          <a:custGeom>
            <a:avLst/>
            <a:gdLst>
              <a:gd name="connsiteX0" fmla="*/ 106174 w 1213117"/>
              <a:gd name="connsiteY0" fmla="*/ 0 h 1525099"/>
              <a:gd name="connsiteX1" fmla="*/ 1213117 w 1213117"/>
              <a:gd name="connsiteY1" fmla="*/ 0 h 1525099"/>
              <a:gd name="connsiteX2" fmla="*/ 887697 w 1213117"/>
              <a:gd name="connsiteY2" fmla="*/ 563645 h 1525099"/>
              <a:gd name="connsiteX3" fmla="*/ 891359 w 1213117"/>
              <a:gd name="connsiteY3" fmla="*/ 570001 h 1525099"/>
              <a:gd name="connsiteX4" fmla="*/ 339933 w 1213117"/>
              <a:gd name="connsiteY4" fmla="*/ 1525099 h 1525099"/>
              <a:gd name="connsiteX5" fmla="*/ 311872 w 1213117"/>
              <a:gd name="connsiteY5" fmla="*/ 1491536 h 1525099"/>
              <a:gd name="connsiteX6" fmla="*/ 104760 w 1213117"/>
              <a:gd name="connsiteY6" fmla="*/ 3255 h 1525099"/>
              <a:gd name="connsiteX7" fmla="*/ 106174 w 1213117"/>
              <a:gd name="connsiteY7" fmla="*/ 0 h 1525099"/>
              <a:gd name="connsiteX0-1" fmla="*/ 106174 w 1213117"/>
              <a:gd name="connsiteY0-2" fmla="*/ 0 h 1525099"/>
              <a:gd name="connsiteX1-3" fmla="*/ 1213117 w 1213117"/>
              <a:gd name="connsiteY1-4" fmla="*/ 0 h 1525099"/>
              <a:gd name="connsiteX2-5" fmla="*/ 887697 w 1213117"/>
              <a:gd name="connsiteY2-6" fmla="*/ 563645 h 1525099"/>
              <a:gd name="connsiteX3-7" fmla="*/ 891359 w 1213117"/>
              <a:gd name="connsiteY3-8" fmla="*/ 570001 h 1525099"/>
              <a:gd name="connsiteX4-9" fmla="*/ 339933 w 1213117"/>
              <a:gd name="connsiteY4-10" fmla="*/ 1525099 h 1525099"/>
              <a:gd name="connsiteX5-11" fmla="*/ 311872 w 1213117"/>
              <a:gd name="connsiteY5-12" fmla="*/ 1491536 h 1525099"/>
              <a:gd name="connsiteX6-13" fmla="*/ 104760 w 1213117"/>
              <a:gd name="connsiteY6-14" fmla="*/ 3255 h 1525099"/>
              <a:gd name="connsiteX7-15" fmla="*/ 106174 w 1213117"/>
              <a:gd name="connsiteY7-16" fmla="*/ 0 h 1525099"/>
              <a:gd name="connsiteX0-17" fmla="*/ 106174 w 1213117"/>
              <a:gd name="connsiteY0-18" fmla="*/ 0 h 1525099"/>
              <a:gd name="connsiteX1-19" fmla="*/ 1213117 w 1213117"/>
              <a:gd name="connsiteY1-20" fmla="*/ 0 h 1525099"/>
              <a:gd name="connsiteX2-21" fmla="*/ 887697 w 1213117"/>
              <a:gd name="connsiteY2-22" fmla="*/ 563645 h 1525099"/>
              <a:gd name="connsiteX3-23" fmla="*/ 339933 w 1213117"/>
              <a:gd name="connsiteY3-24" fmla="*/ 1525099 h 1525099"/>
              <a:gd name="connsiteX4-25" fmla="*/ 311872 w 1213117"/>
              <a:gd name="connsiteY4-26" fmla="*/ 1491536 h 1525099"/>
              <a:gd name="connsiteX5-27" fmla="*/ 104760 w 1213117"/>
              <a:gd name="connsiteY5-28" fmla="*/ 3255 h 1525099"/>
              <a:gd name="connsiteX6-29" fmla="*/ 106174 w 1213117"/>
              <a:gd name="connsiteY6-30" fmla="*/ 0 h 1525099"/>
              <a:gd name="connsiteX0-31" fmla="*/ 106174 w 1213117"/>
              <a:gd name="connsiteY0-32" fmla="*/ 0 h 1525099"/>
              <a:gd name="connsiteX1-33" fmla="*/ 1213117 w 1213117"/>
              <a:gd name="connsiteY1-34" fmla="*/ 0 h 1525099"/>
              <a:gd name="connsiteX2-35" fmla="*/ 339933 w 1213117"/>
              <a:gd name="connsiteY2-36" fmla="*/ 1525099 h 1525099"/>
              <a:gd name="connsiteX3-37" fmla="*/ 311872 w 1213117"/>
              <a:gd name="connsiteY3-38" fmla="*/ 1491536 h 1525099"/>
              <a:gd name="connsiteX4-39" fmla="*/ 104760 w 1213117"/>
              <a:gd name="connsiteY4-40" fmla="*/ 3255 h 1525099"/>
              <a:gd name="connsiteX5-41" fmla="*/ 106174 w 1213117"/>
              <a:gd name="connsiteY5-42" fmla="*/ 0 h 15250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213117" h="1525099">
                <a:moveTo>
                  <a:pt x="106174" y="0"/>
                </a:moveTo>
                <a:lnTo>
                  <a:pt x="1213117" y="0"/>
                </a:lnTo>
                <a:lnTo>
                  <a:pt x="339933" y="1525099"/>
                </a:lnTo>
                <a:lnTo>
                  <a:pt x="311872" y="1491536"/>
                </a:lnTo>
                <a:cubicBezTo>
                  <a:pt x="-4925" y="1072250"/>
                  <a:pt x="-92198" y="508100"/>
                  <a:pt x="104760" y="3255"/>
                </a:cubicBezTo>
                <a:lnTo>
                  <a:pt x="106174" y="0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95000">
                <a:schemeClr val="accent5"/>
              </a:gs>
            </a:gsLst>
            <a:lin ang="2700000" scaled="0"/>
          </a:gradFill>
          <a:ln>
            <a:noFill/>
          </a:ln>
          <a:effectLst>
            <a:outerShdw blurRad="127000" sx="105000" sy="105000" algn="ctr" rotWithShape="0">
              <a:schemeClr val="accent5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107950" rIns="61214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400" b="1">
              <a:latin typeface="+mj-ea"/>
              <a:ea typeface="+mj-ea"/>
              <a:sym typeface="+mn-ea"/>
            </a:endParaRPr>
          </a:p>
        </p:txBody>
      </p:sp>
      <p:sp>
        <p:nvSpPr>
          <p:cNvPr id="6" name="任意多边形: 形状 16"/>
          <p:cNvSpPr/>
          <p:nvPr>
            <p:custDataLst>
              <p:tags r:id="rId4"/>
            </p:custDataLst>
          </p:nvPr>
        </p:nvSpPr>
        <p:spPr>
          <a:xfrm rot="14400000">
            <a:off x="6106478" y="3547745"/>
            <a:ext cx="1214755" cy="1527175"/>
          </a:xfrm>
          <a:custGeom>
            <a:avLst/>
            <a:gdLst>
              <a:gd name="connsiteX0" fmla="*/ 106174 w 1213117"/>
              <a:gd name="connsiteY0" fmla="*/ 0 h 1525099"/>
              <a:gd name="connsiteX1" fmla="*/ 1213117 w 1213117"/>
              <a:gd name="connsiteY1" fmla="*/ 0 h 1525099"/>
              <a:gd name="connsiteX2" fmla="*/ 887697 w 1213117"/>
              <a:gd name="connsiteY2" fmla="*/ 563645 h 1525099"/>
              <a:gd name="connsiteX3" fmla="*/ 891359 w 1213117"/>
              <a:gd name="connsiteY3" fmla="*/ 570001 h 1525099"/>
              <a:gd name="connsiteX4" fmla="*/ 339933 w 1213117"/>
              <a:gd name="connsiteY4" fmla="*/ 1525099 h 1525099"/>
              <a:gd name="connsiteX5" fmla="*/ 311872 w 1213117"/>
              <a:gd name="connsiteY5" fmla="*/ 1491536 h 1525099"/>
              <a:gd name="connsiteX6" fmla="*/ 104760 w 1213117"/>
              <a:gd name="connsiteY6" fmla="*/ 3255 h 1525099"/>
              <a:gd name="connsiteX7" fmla="*/ 106174 w 1213117"/>
              <a:gd name="connsiteY7" fmla="*/ 0 h 1525099"/>
              <a:gd name="connsiteX0-1" fmla="*/ 106174 w 1213117"/>
              <a:gd name="connsiteY0-2" fmla="*/ 0 h 1525099"/>
              <a:gd name="connsiteX1-3" fmla="*/ 1213117 w 1213117"/>
              <a:gd name="connsiteY1-4" fmla="*/ 0 h 1525099"/>
              <a:gd name="connsiteX2-5" fmla="*/ 887697 w 1213117"/>
              <a:gd name="connsiteY2-6" fmla="*/ 563645 h 1525099"/>
              <a:gd name="connsiteX3-7" fmla="*/ 891359 w 1213117"/>
              <a:gd name="connsiteY3-8" fmla="*/ 570001 h 1525099"/>
              <a:gd name="connsiteX4-9" fmla="*/ 339933 w 1213117"/>
              <a:gd name="connsiteY4-10" fmla="*/ 1525099 h 1525099"/>
              <a:gd name="connsiteX5-11" fmla="*/ 311872 w 1213117"/>
              <a:gd name="connsiteY5-12" fmla="*/ 1491536 h 1525099"/>
              <a:gd name="connsiteX6-13" fmla="*/ 104760 w 1213117"/>
              <a:gd name="connsiteY6-14" fmla="*/ 3255 h 1525099"/>
              <a:gd name="connsiteX7-15" fmla="*/ 106174 w 1213117"/>
              <a:gd name="connsiteY7-16" fmla="*/ 0 h 1525099"/>
              <a:gd name="connsiteX0-17" fmla="*/ 106174 w 1213117"/>
              <a:gd name="connsiteY0-18" fmla="*/ 0 h 1525099"/>
              <a:gd name="connsiteX1-19" fmla="*/ 1213117 w 1213117"/>
              <a:gd name="connsiteY1-20" fmla="*/ 0 h 1525099"/>
              <a:gd name="connsiteX2-21" fmla="*/ 887697 w 1213117"/>
              <a:gd name="connsiteY2-22" fmla="*/ 563645 h 1525099"/>
              <a:gd name="connsiteX3-23" fmla="*/ 339933 w 1213117"/>
              <a:gd name="connsiteY3-24" fmla="*/ 1525099 h 1525099"/>
              <a:gd name="connsiteX4-25" fmla="*/ 311872 w 1213117"/>
              <a:gd name="connsiteY4-26" fmla="*/ 1491536 h 1525099"/>
              <a:gd name="connsiteX5-27" fmla="*/ 104760 w 1213117"/>
              <a:gd name="connsiteY5-28" fmla="*/ 3255 h 1525099"/>
              <a:gd name="connsiteX6-29" fmla="*/ 106174 w 1213117"/>
              <a:gd name="connsiteY6-30" fmla="*/ 0 h 1525099"/>
              <a:gd name="connsiteX0-31" fmla="*/ 106174 w 1213117"/>
              <a:gd name="connsiteY0-32" fmla="*/ 0 h 1525099"/>
              <a:gd name="connsiteX1-33" fmla="*/ 1213117 w 1213117"/>
              <a:gd name="connsiteY1-34" fmla="*/ 0 h 1525099"/>
              <a:gd name="connsiteX2-35" fmla="*/ 339933 w 1213117"/>
              <a:gd name="connsiteY2-36" fmla="*/ 1525099 h 1525099"/>
              <a:gd name="connsiteX3-37" fmla="*/ 311872 w 1213117"/>
              <a:gd name="connsiteY3-38" fmla="*/ 1491536 h 1525099"/>
              <a:gd name="connsiteX4-39" fmla="*/ 104760 w 1213117"/>
              <a:gd name="connsiteY4-40" fmla="*/ 3255 h 1525099"/>
              <a:gd name="connsiteX5-41" fmla="*/ 106174 w 1213117"/>
              <a:gd name="connsiteY5-42" fmla="*/ 0 h 15250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213117" h="1525099">
                <a:moveTo>
                  <a:pt x="106174" y="0"/>
                </a:moveTo>
                <a:lnTo>
                  <a:pt x="1213117" y="0"/>
                </a:lnTo>
                <a:lnTo>
                  <a:pt x="339933" y="1525099"/>
                </a:lnTo>
                <a:lnTo>
                  <a:pt x="311872" y="1491536"/>
                </a:lnTo>
                <a:cubicBezTo>
                  <a:pt x="-4925" y="1072250"/>
                  <a:pt x="-92198" y="508100"/>
                  <a:pt x="104760" y="3255"/>
                </a:cubicBezTo>
                <a:lnTo>
                  <a:pt x="106174" y="0"/>
                </a:lnTo>
                <a:close/>
              </a:path>
            </a:pathLst>
          </a:cu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95000">
                <a:schemeClr val="accent4"/>
              </a:gs>
            </a:gsLst>
            <a:lin ang="2700000" scaled="0"/>
          </a:gradFill>
          <a:ln>
            <a:noFill/>
          </a:ln>
          <a:effectLst>
            <a:outerShdw blurRad="127000" sx="105000" sy="105000" algn="ctr" rotWithShape="0">
              <a:schemeClr val="accent4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107950" rIns="61214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400" b="1">
              <a:latin typeface="+mj-ea"/>
              <a:ea typeface="+mj-ea"/>
              <a:sym typeface="+mn-ea"/>
            </a:endParaRPr>
          </a:p>
        </p:txBody>
      </p:sp>
      <p:sp>
        <p:nvSpPr>
          <p:cNvPr id="13" name="任意多边形: 形状 16"/>
          <p:cNvSpPr/>
          <p:nvPr>
            <p:custDataLst>
              <p:tags r:id="rId5"/>
            </p:custDataLst>
          </p:nvPr>
        </p:nvSpPr>
        <p:spPr>
          <a:xfrm rot="10800000">
            <a:off x="6401118" y="2639695"/>
            <a:ext cx="1214755" cy="1527175"/>
          </a:xfrm>
          <a:custGeom>
            <a:avLst/>
            <a:gdLst>
              <a:gd name="connsiteX0" fmla="*/ 106174 w 1213117"/>
              <a:gd name="connsiteY0" fmla="*/ 0 h 1525099"/>
              <a:gd name="connsiteX1" fmla="*/ 1213117 w 1213117"/>
              <a:gd name="connsiteY1" fmla="*/ 0 h 1525099"/>
              <a:gd name="connsiteX2" fmla="*/ 887697 w 1213117"/>
              <a:gd name="connsiteY2" fmla="*/ 563645 h 1525099"/>
              <a:gd name="connsiteX3" fmla="*/ 891359 w 1213117"/>
              <a:gd name="connsiteY3" fmla="*/ 570001 h 1525099"/>
              <a:gd name="connsiteX4" fmla="*/ 339933 w 1213117"/>
              <a:gd name="connsiteY4" fmla="*/ 1525099 h 1525099"/>
              <a:gd name="connsiteX5" fmla="*/ 311872 w 1213117"/>
              <a:gd name="connsiteY5" fmla="*/ 1491536 h 1525099"/>
              <a:gd name="connsiteX6" fmla="*/ 104760 w 1213117"/>
              <a:gd name="connsiteY6" fmla="*/ 3255 h 1525099"/>
              <a:gd name="connsiteX7" fmla="*/ 106174 w 1213117"/>
              <a:gd name="connsiteY7" fmla="*/ 0 h 1525099"/>
              <a:gd name="connsiteX0-1" fmla="*/ 106174 w 1213117"/>
              <a:gd name="connsiteY0-2" fmla="*/ 0 h 1525099"/>
              <a:gd name="connsiteX1-3" fmla="*/ 1213117 w 1213117"/>
              <a:gd name="connsiteY1-4" fmla="*/ 0 h 1525099"/>
              <a:gd name="connsiteX2-5" fmla="*/ 887697 w 1213117"/>
              <a:gd name="connsiteY2-6" fmla="*/ 563645 h 1525099"/>
              <a:gd name="connsiteX3-7" fmla="*/ 891359 w 1213117"/>
              <a:gd name="connsiteY3-8" fmla="*/ 570001 h 1525099"/>
              <a:gd name="connsiteX4-9" fmla="*/ 339933 w 1213117"/>
              <a:gd name="connsiteY4-10" fmla="*/ 1525099 h 1525099"/>
              <a:gd name="connsiteX5-11" fmla="*/ 311872 w 1213117"/>
              <a:gd name="connsiteY5-12" fmla="*/ 1491536 h 1525099"/>
              <a:gd name="connsiteX6-13" fmla="*/ 104760 w 1213117"/>
              <a:gd name="connsiteY6-14" fmla="*/ 3255 h 1525099"/>
              <a:gd name="connsiteX7-15" fmla="*/ 106174 w 1213117"/>
              <a:gd name="connsiteY7-16" fmla="*/ 0 h 1525099"/>
              <a:gd name="connsiteX0-17" fmla="*/ 106174 w 1213117"/>
              <a:gd name="connsiteY0-18" fmla="*/ 0 h 1525099"/>
              <a:gd name="connsiteX1-19" fmla="*/ 1213117 w 1213117"/>
              <a:gd name="connsiteY1-20" fmla="*/ 0 h 1525099"/>
              <a:gd name="connsiteX2-21" fmla="*/ 887697 w 1213117"/>
              <a:gd name="connsiteY2-22" fmla="*/ 563645 h 1525099"/>
              <a:gd name="connsiteX3-23" fmla="*/ 339933 w 1213117"/>
              <a:gd name="connsiteY3-24" fmla="*/ 1525099 h 1525099"/>
              <a:gd name="connsiteX4-25" fmla="*/ 311872 w 1213117"/>
              <a:gd name="connsiteY4-26" fmla="*/ 1491536 h 1525099"/>
              <a:gd name="connsiteX5-27" fmla="*/ 104760 w 1213117"/>
              <a:gd name="connsiteY5-28" fmla="*/ 3255 h 1525099"/>
              <a:gd name="connsiteX6-29" fmla="*/ 106174 w 1213117"/>
              <a:gd name="connsiteY6-30" fmla="*/ 0 h 1525099"/>
              <a:gd name="connsiteX0-31" fmla="*/ 106174 w 1213117"/>
              <a:gd name="connsiteY0-32" fmla="*/ 0 h 1525099"/>
              <a:gd name="connsiteX1-33" fmla="*/ 1213117 w 1213117"/>
              <a:gd name="connsiteY1-34" fmla="*/ 0 h 1525099"/>
              <a:gd name="connsiteX2-35" fmla="*/ 339933 w 1213117"/>
              <a:gd name="connsiteY2-36" fmla="*/ 1525099 h 1525099"/>
              <a:gd name="connsiteX3-37" fmla="*/ 311872 w 1213117"/>
              <a:gd name="connsiteY3-38" fmla="*/ 1491536 h 1525099"/>
              <a:gd name="connsiteX4-39" fmla="*/ 104760 w 1213117"/>
              <a:gd name="connsiteY4-40" fmla="*/ 3255 h 1525099"/>
              <a:gd name="connsiteX5-41" fmla="*/ 106174 w 1213117"/>
              <a:gd name="connsiteY5-42" fmla="*/ 0 h 15250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213117" h="1525099">
                <a:moveTo>
                  <a:pt x="106174" y="0"/>
                </a:moveTo>
                <a:lnTo>
                  <a:pt x="1213117" y="0"/>
                </a:lnTo>
                <a:lnTo>
                  <a:pt x="339933" y="1525099"/>
                </a:lnTo>
                <a:lnTo>
                  <a:pt x="311872" y="1491536"/>
                </a:lnTo>
                <a:cubicBezTo>
                  <a:pt x="-4925" y="1072250"/>
                  <a:pt x="-92198" y="508100"/>
                  <a:pt x="104760" y="3255"/>
                </a:cubicBezTo>
                <a:lnTo>
                  <a:pt x="106174" y="0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95000">
                <a:schemeClr val="accent3"/>
              </a:gs>
            </a:gsLst>
            <a:lin ang="2700000" scaled="0"/>
          </a:gradFill>
          <a:ln>
            <a:noFill/>
          </a:ln>
          <a:effectLst>
            <a:outerShdw blurRad="127000" sx="105000" sy="105000" algn="ctr" rotWithShape="0">
              <a:schemeClr val="accent3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107950" rIns="61214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400" b="1">
              <a:latin typeface="+mj-ea"/>
              <a:ea typeface="+mj-ea"/>
              <a:sym typeface="+mn-ea"/>
            </a:endParaRPr>
          </a:p>
        </p:txBody>
      </p:sp>
      <p:sp>
        <p:nvSpPr>
          <p:cNvPr id="12" name="任意多边形: 形状 16"/>
          <p:cNvSpPr/>
          <p:nvPr>
            <p:custDataLst>
              <p:tags r:id="rId6"/>
            </p:custDataLst>
          </p:nvPr>
        </p:nvSpPr>
        <p:spPr>
          <a:xfrm rot="7200000">
            <a:off x="5759133" y="1934210"/>
            <a:ext cx="1214755" cy="1527175"/>
          </a:xfrm>
          <a:custGeom>
            <a:avLst/>
            <a:gdLst>
              <a:gd name="connsiteX0" fmla="*/ 106174 w 1213117"/>
              <a:gd name="connsiteY0" fmla="*/ 0 h 1525099"/>
              <a:gd name="connsiteX1" fmla="*/ 1213117 w 1213117"/>
              <a:gd name="connsiteY1" fmla="*/ 0 h 1525099"/>
              <a:gd name="connsiteX2" fmla="*/ 887697 w 1213117"/>
              <a:gd name="connsiteY2" fmla="*/ 563645 h 1525099"/>
              <a:gd name="connsiteX3" fmla="*/ 891359 w 1213117"/>
              <a:gd name="connsiteY3" fmla="*/ 570001 h 1525099"/>
              <a:gd name="connsiteX4" fmla="*/ 339933 w 1213117"/>
              <a:gd name="connsiteY4" fmla="*/ 1525099 h 1525099"/>
              <a:gd name="connsiteX5" fmla="*/ 311872 w 1213117"/>
              <a:gd name="connsiteY5" fmla="*/ 1491536 h 1525099"/>
              <a:gd name="connsiteX6" fmla="*/ 104760 w 1213117"/>
              <a:gd name="connsiteY6" fmla="*/ 3255 h 1525099"/>
              <a:gd name="connsiteX7" fmla="*/ 106174 w 1213117"/>
              <a:gd name="connsiteY7" fmla="*/ 0 h 1525099"/>
              <a:gd name="connsiteX0-1" fmla="*/ 106174 w 1213117"/>
              <a:gd name="connsiteY0-2" fmla="*/ 0 h 1525099"/>
              <a:gd name="connsiteX1-3" fmla="*/ 1213117 w 1213117"/>
              <a:gd name="connsiteY1-4" fmla="*/ 0 h 1525099"/>
              <a:gd name="connsiteX2-5" fmla="*/ 887697 w 1213117"/>
              <a:gd name="connsiteY2-6" fmla="*/ 563645 h 1525099"/>
              <a:gd name="connsiteX3-7" fmla="*/ 891359 w 1213117"/>
              <a:gd name="connsiteY3-8" fmla="*/ 570001 h 1525099"/>
              <a:gd name="connsiteX4-9" fmla="*/ 339933 w 1213117"/>
              <a:gd name="connsiteY4-10" fmla="*/ 1525099 h 1525099"/>
              <a:gd name="connsiteX5-11" fmla="*/ 311872 w 1213117"/>
              <a:gd name="connsiteY5-12" fmla="*/ 1491536 h 1525099"/>
              <a:gd name="connsiteX6-13" fmla="*/ 104760 w 1213117"/>
              <a:gd name="connsiteY6-14" fmla="*/ 3255 h 1525099"/>
              <a:gd name="connsiteX7-15" fmla="*/ 106174 w 1213117"/>
              <a:gd name="connsiteY7-16" fmla="*/ 0 h 1525099"/>
              <a:gd name="connsiteX0-17" fmla="*/ 106174 w 1213117"/>
              <a:gd name="connsiteY0-18" fmla="*/ 0 h 1525099"/>
              <a:gd name="connsiteX1-19" fmla="*/ 1213117 w 1213117"/>
              <a:gd name="connsiteY1-20" fmla="*/ 0 h 1525099"/>
              <a:gd name="connsiteX2-21" fmla="*/ 887697 w 1213117"/>
              <a:gd name="connsiteY2-22" fmla="*/ 563645 h 1525099"/>
              <a:gd name="connsiteX3-23" fmla="*/ 339933 w 1213117"/>
              <a:gd name="connsiteY3-24" fmla="*/ 1525099 h 1525099"/>
              <a:gd name="connsiteX4-25" fmla="*/ 311872 w 1213117"/>
              <a:gd name="connsiteY4-26" fmla="*/ 1491536 h 1525099"/>
              <a:gd name="connsiteX5-27" fmla="*/ 104760 w 1213117"/>
              <a:gd name="connsiteY5-28" fmla="*/ 3255 h 1525099"/>
              <a:gd name="connsiteX6-29" fmla="*/ 106174 w 1213117"/>
              <a:gd name="connsiteY6-30" fmla="*/ 0 h 1525099"/>
              <a:gd name="connsiteX0-31" fmla="*/ 106174 w 1213117"/>
              <a:gd name="connsiteY0-32" fmla="*/ 0 h 1525099"/>
              <a:gd name="connsiteX1-33" fmla="*/ 1213117 w 1213117"/>
              <a:gd name="connsiteY1-34" fmla="*/ 0 h 1525099"/>
              <a:gd name="connsiteX2-35" fmla="*/ 339933 w 1213117"/>
              <a:gd name="connsiteY2-36" fmla="*/ 1525099 h 1525099"/>
              <a:gd name="connsiteX3-37" fmla="*/ 311872 w 1213117"/>
              <a:gd name="connsiteY3-38" fmla="*/ 1491536 h 1525099"/>
              <a:gd name="connsiteX4-39" fmla="*/ 104760 w 1213117"/>
              <a:gd name="connsiteY4-40" fmla="*/ 3255 h 1525099"/>
              <a:gd name="connsiteX5-41" fmla="*/ 106174 w 1213117"/>
              <a:gd name="connsiteY5-42" fmla="*/ 0 h 15250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213117" h="1525099">
                <a:moveTo>
                  <a:pt x="106174" y="0"/>
                </a:moveTo>
                <a:lnTo>
                  <a:pt x="1213117" y="0"/>
                </a:lnTo>
                <a:lnTo>
                  <a:pt x="339933" y="1525099"/>
                </a:lnTo>
                <a:lnTo>
                  <a:pt x="311872" y="1491536"/>
                </a:lnTo>
                <a:cubicBezTo>
                  <a:pt x="-4925" y="1072250"/>
                  <a:pt x="-92198" y="508100"/>
                  <a:pt x="104760" y="3255"/>
                </a:cubicBezTo>
                <a:lnTo>
                  <a:pt x="106174" y="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95000">
                <a:schemeClr val="accent2"/>
              </a:gs>
            </a:gsLst>
            <a:lin ang="2700000" scaled="0"/>
          </a:gradFill>
          <a:ln>
            <a:noFill/>
          </a:ln>
          <a:effectLst>
            <a:outerShdw blurRad="127000" sx="105000" sy="105000" algn="c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107950" rIns="61214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400" b="1">
              <a:latin typeface="+mj-ea"/>
              <a:ea typeface="+mj-ea"/>
              <a:sym typeface="+mn-ea"/>
            </a:endParaRPr>
          </a:p>
        </p:txBody>
      </p:sp>
      <p:sp>
        <p:nvSpPr>
          <p:cNvPr id="11" name="任意多边形: 形状 16"/>
          <p:cNvSpPr/>
          <p:nvPr>
            <p:custDataLst>
              <p:tags r:id="rId7"/>
            </p:custDataLst>
          </p:nvPr>
        </p:nvSpPr>
        <p:spPr>
          <a:xfrm rot="3600000">
            <a:off x="4832033" y="2133600"/>
            <a:ext cx="1214755" cy="1527175"/>
          </a:xfrm>
          <a:custGeom>
            <a:avLst/>
            <a:gdLst>
              <a:gd name="connsiteX0" fmla="*/ 106174 w 1213117"/>
              <a:gd name="connsiteY0" fmla="*/ 0 h 1525099"/>
              <a:gd name="connsiteX1" fmla="*/ 1213117 w 1213117"/>
              <a:gd name="connsiteY1" fmla="*/ 0 h 1525099"/>
              <a:gd name="connsiteX2" fmla="*/ 887697 w 1213117"/>
              <a:gd name="connsiteY2" fmla="*/ 563645 h 1525099"/>
              <a:gd name="connsiteX3" fmla="*/ 891359 w 1213117"/>
              <a:gd name="connsiteY3" fmla="*/ 570001 h 1525099"/>
              <a:gd name="connsiteX4" fmla="*/ 339933 w 1213117"/>
              <a:gd name="connsiteY4" fmla="*/ 1525099 h 1525099"/>
              <a:gd name="connsiteX5" fmla="*/ 311872 w 1213117"/>
              <a:gd name="connsiteY5" fmla="*/ 1491536 h 1525099"/>
              <a:gd name="connsiteX6" fmla="*/ 104760 w 1213117"/>
              <a:gd name="connsiteY6" fmla="*/ 3255 h 1525099"/>
              <a:gd name="connsiteX7" fmla="*/ 106174 w 1213117"/>
              <a:gd name="connsiteY7" fmla="*/ 0 h 1525099"/>
              <a:gd name="connsiteX0-1" fmla="*/ 106174 w 1213117"/>
              <a:gd name="connsiteY0-2" fmla="*/ 0 h 1525099"/>
              <a:gd name="connsiteX1-3" fmla="*/ 1213117 w 1213117"/>
              <a:gd name="connsiteY1-4" fmla="*/ 0 h 1525099"/>
              <a:gd name="connsiteX2-5" fmla="*/ 887697 w 1213117"/>
              <a:gd name="connsiteY2-6" fmla="*/ 563645 h 1525099"/>
              <a:gd name="connsiteX3-7" fmla="*/ 891359 w 1213117"/>
              <a:gd name="connsiteY3-8" fmla="*/ 570001 h 1525099"/>
              <a:gd name="connsiteX4-9" fmla="*/ 339933 w 1213117"/>
              <a:gd name="connsiteY4-10" fmla="*/ 1525099 h 1525099"/>
              <a:gd name="connsiteX5-11" fmla="*/ 311872 w 1213117"/>
              <a:gd name="connsiteY5-12" fmla="*/ 1491536 h 1525099"/>
              <a:gd name="connsiteX6-13" fmla="*/ 104760 w 1213117"/>
              <a:gd name="connsiteY6-14" fmla="*/ 3255 h 1525099"/>
              <a:gd name="connsiteX7-15" fmla="*/ 106174 w 1213117"/>
              <a:gd name="connsiteY7-16" fmla="*/ 0 h 1525099"/>
              <a:gd name="connsiteX0-17" fmla="*/ 106174 w 1213117"/>
              <a:gd name="connsiteY0-18" fmla="*/ 0 h 1525099"/>
              <a:gd name="connsiteX1-19" fmla="*/ 1213117 w 1213117"/>
              <a:gd name="connsiteY1-20" fmla="*/ 0 h 1525099"/>
              <a:gd name="connsiteX2-21" fmla="*/ 887697 w 1213117"/>
              <a:gd name="connsiteY2-22" fmla="*/ 563645 h 1525099"/>
              <a:gd name="connsiteX3-23" fmla="*/ 339933 w 1213117"/>
              <a:gd name="connsiteY3-24" fmla="*/ 1525099 h 1525099"/>
              <a:gd name="connsiteX4-25" fmla="*/ 311872 w 1213117"/>
              <a:gd name="connsiteY4-26" fmla="*/ 1491536 h 1525099"/>
              <a:gd name="connsiteX5-27" fmla="*/ 104760 w 1213117"/>
              <a:gd name="connsiteY5-28" fmla="*/ 3255 h 1525099"/>
              <a:gd name="connsiteX6-29" fmla="*/ 106174 w 1213117"/>
              <a:gd name="connsiteY6-30" fmla="*/ 0 h 1525099"/>
              <a:gd name="connsiteX0-31" fmla="*/ 106174 w 1213117"/>
              <a:gd name="connsiteY0-32" fmla="*/ 0 h 1525099"/>
              <a:gd name="connsiteX1-33" fmla="*/ 1213117 w 1213117"/>
              <a:gd name="connsiteY1-34" fmla="*/ 0 h 1525099"/>
              <a:gd name="connsiteX2-35" fmla="*/ 339933 w 1213117"/>
              <a:gd name="connsiteY2-36" fmla="*/ 1525099 h 1525099"/>
              <a:gd name="connsiteX3-37" fmla="*/ 311872 w 1213117"/>
              <a:gd name="connsiteY3-38" fmla="*/ 1491536 h 1525099"/>
              <a:gd name="connsiteX4-39" fmla="*/ 104760 w 1213117"/>
              <a:gd name="connsiteY4-40" fmla="*/ 3255 h 1525099"/>
              <a:gd name="connsiteX5-41" fmla="*/ 106174 w 1213117"/>
              <a:gd name="connsiteY5-42" fmla="*/ 0 h 15250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213117" h="1525099">
                <a:moveTo>
                  <a:pt x="106174" y="0"/>
                </a:moveTo>
                <a:lnTo>
                  <a:pt x="1213117" y="0"/>
                </a:lnTo>
                <a:lnTo>
                  <a:pt x="339933" y="1525099"/>
                </a:lnTo>
                <a:lnTo>
                  <a:pt x="311872" y="1491536"/>
                </a:lnTo>
                <a:cubicBezTo>
                  <a:pt x="-4925" y="1072250"/>
                  <a:pt x="-92198" y="508100"/>
                  <a:pt x="104760" y="3255"/>
                </a:cubicBezTo>
                <a:lnTo>
                  <a:pt x="106174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95000">
                <a:schemeClr val="accent1">
                  <a:alpha val="100000"/>
                </a:schemeClr>
              </a:gs>
            </a:gsLst>
            <a:lin ang="18900000" scaled="0"/>
          </a:gradFill>
          <a:ln>
            <a:noFill/>
          </a:ln>
          <a:effectLst>
            <a:outerShdw blurRad="127000" sx="105000" sy="105000" algn="c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107950" rIns="61214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400" b="1">
              <a:latin typeface="+mj-ea"/>
              <a:ea typeface="+mj-ea"/>
              <a:sym typeface="+mn-ea"/>
            </a:endParaRPr>
          </a:p>
        </p:txBody>
      </p:sp>
      <p:sp>
        <p:nvSpPr>
          <p:cNvPr id="42" name="矩形 41"/>
          <p:cNvSpPr/>
          <p:nvPr>
            <p:custDataLst>
              <p:tags r:id="rId8"/>
            </p:custDataLst>
          </p:nvPr>
        </p:nvSpPr>
        <p:spPr>
          <a:xfrm>
            <a:off x="8558213" y="3117215"/>
            <a:ext cx="2684145" cy="5111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3"/>
                </a:solidFill>
                <a:latin typeface="+mn-ea"/>
                <a:cs typeface="+mn-ea"/>
                <a:sym typeface="+mn-ea"/>
              </a:rPr>
              <a:t>挖掘隐藏模式</a:t>
            </a:r>
            <a:endParaRPr lang="zh-CN" altLang="en-US" sz="2000" b="1">
              <a:solidFill>
                <a:schemeClr val="accent3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3" name="矩形 42"/>
          <p:cNvSpPr/>
          <p:nvPr>
            <p:custDataLst>
              <p:tags r:id="rId9"/>
            </p:custDataLst>
          </p:nvPr>
        </p:nvSpPr>
        <p:spPr>
          <a:xfrm>
            <a:off x="8558530" y="3634740"/>
            <a:ext cx="2913380" cy="784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利用复杂的统计和机器学习技术，在海量数据中识别人类难以发现的微弱信号、非线性关系或相关性。</a:t>
            </a:r>
            <a:endParaRPr lang="zh-CN" altLang="en-US" sz="15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8" name="椭圆 7"/>
          <p:cNvSpPr/>
          <p:nvPr>
            <p:custDataLst>
              <p:tags r:id="rId10"/>
            </p:custDataLst>
          </p:nvPr>
        </p:nvSpPr>
        <p:spPr>
          <a:xfrm>
            <a:off x="8102283" y="3429000"/>
            <a:ext cx="219075" cy="219075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>
            <p:custDataLst>
              <p:tags r:id="rId11"/>
            </p:custDataLst>
          </p:nvPr>
        </p:nvSpPr>
        <p:spPr>
          <a:xfrm>
            <a:off x="8174038" y="3500755"/>
            <a:ext cx="75565" cy="755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>
            <p:custDataLst>
              <p:tags r:id="rId12"/>
            </p:custDataLst>
          </p:nvPr>
        </p:nvCxnSpPr>
        <p:spPr>
          <a:xfrm>
            <a:off x="8334058" y="3538855"/>
            <a:ext cx="170180" cy="0"/>
          </a:xfrm>
          <a:prstGeom prst="line">
            <a:avLst/>
          </a:prstGeom>
          <a:ln>
            <a:solidFill>
              <a:schemeClr val="accent3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>
            <p:custDataLst>
              <p:tags r:id="rId13"/>
            </p:custDataLst>
          </p:nvPr>
        </p:nvSpPr>
        <p:spPr>
          <a:xfrm>
            <a:off x="8312468" y="4643755"/>
            <a:ext cx="2684145" cy="5111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利用另类数据源</a:t>
            </a:r>
            <a:endParaRPr lang="zh-CN" altLang="en-US" sz="2000" b="1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5" name="矩形 44"/>
          <p:cNvSpPr/>
          <p:nvPr>
            <p:custDataLst>
              <p:tags r:id="rId14"/>
            </p:custDataLst>
          </p:nvPr>
        </p:nvSpPr>
        <p:spPr>
          <a:xfrm>
            <a:off x="8312468" y="5161280"/>
            <a:ext cx="2684145" cy="784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积极寻找和利用非传统数据源，以获得信息优势。</a:t>
            </a:r>
            <a:endParaRPr lang="zh-CN" altLang="en-US" sz="15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10" name="椭圆 9"/>
          <p:cNvSpPr/>
          <p:nvPr>
            <p:custDataLst>
              <p:tags r:id="rId15"/>
            </p:custDataLst>
          </p:nvPr>
        </p:nvSpPr>
        <p:spPr>
          <a:xfrm>
            <a:off x="7477443" y="4921885"/>
            <a:ext cx="219075" cy="219075"/>
          </a:xfrm>
          <a:prstGeom prst="ellips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>
            <p:custDataLst>
              <p:tags r:id="rId16"/>
            </p:custDataLst>
          </p:nvPr>
        </p:nvSpPr>
        <p:spPr>
          <a:xfrm>
            <a:off x="7549198" y="4993640"/>
            <a:ext cx="75565" cy="755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>
            <p:custDataLst>
              <p:tags r:id="rId17"/>
            </p:custDataLst>
          </p:nvPr>
        </p:nvCxnSpPr>
        <p:spPr>
          <a:xfrm>
            <a:off x="7696518" y="5031740"/>
            <a:ext cx="489585" cy="0"/>
          </a:xfrm>
          <a:prstGeom prst="line">
            <a:avLst/>
          </a:prstGeom>
          <a:ln>
            <a:solidFill>
              <a:schemeClr val="accent4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 45"/>
          <p:cNvSpPr/>
          <p:nvPr>
            <p:custDataLst>
              <p:tags r:id="rId18"/>
            </p:custDataLst>
          </p:nvPr>
        </p:nvSpPr>
        <p:spPr>
          <a:xfrm>
            <a:off x="8312468" y="1647825"/>
            <a:ext cx="2684145" cy="5111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处理海量信息</a:t>
            </a:r>
            <a:endParaRPr lang="zh-CN" altLang="en-US" sz="2000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7" name="矩形 46"/>
          <p:cNvSpPr/>
          <p:nvPr>
            <p:custDataLst>
              <p:tags r:id="rId19"/>
            </p:custDataLst>
          </p:nvPr>
        </p:nvSpPr>
        <p:spPr>
          <a:xfrm>
            <a:off x="8312785" y="2165350"/>
            <a:ext cx="2684780" cy="784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能够快速、高效地处理和分析远超人类能力的海量数据。</a:t>
            </a:r>
            <a:endParaRPr lang="zh-CN" altLang="en-US" sz="15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20"/>
            </p:custDataLst>
          </p:nvPr>
        </p:nvSpPr>
        <p:spPr>
          <a:xfrm>
            <a:off x="7477443" y="1940560"/>
            <a:ext cx="219075" cy="219075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>
            <p:custDataLst>
              <p:tags r:id="rId21"/>
            </p:custDataLst>
          </p:nvPr>
        </p:nvSpPr>
        <p:spPr>
          <a:xfrm>
            <a:off x="7549198" y="2012315"/>
            <a:ext cx="75565" cy="7556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cxnSp>
        <p:nvCxnSpPr>
          <p:cNvPr id="21" name="直接连接符 20"/>
          <p:cNvCxnSpPr/>
          <p:nvPr>
            <p:custDataLst>
              <p:tags r:id="rId22"/>
            </p:custDataLst>
          </p:nvPr>
        </p:nvCxnSpPr>
        <p:spPr>
          <a:xfrm>
            <a:off x="7703503" y="2042160"/>
            <a:ext cx="490855" cy="0"/>
          </a:xfrm>
          <a:prstGeom prst="line">
            <a:avLst/>
          </a:prstGeom>
          <a:ln>
            <a:solidFill>
              <a:schemeClr val="accent2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/>
          <p:cNvSpPr/>
          <p:nvPr>
            <p:custDataLst>
              <p:tags r:id="rId23"/>
            </p:custDataLst>
          </p:nvPr>
        </p:nvSpPr>
        <p:spPr>
          <a:xfrm>
            <a:off x="950278" y="3126740"/>
            <a:ext cx="2684145" cy="5111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6"/>
                </a:solidFill>
                <a:latin typeface="+mn-ea"/>
                <a:cs typeface="+mn-ea"/>
                <a:sym typeface="+mn-ea"/>
              </a:rPr>
              <a:t>克服认知偏差</a:t>
            </a:r>
            <a:endParaRPr lang="zh-CN" altLang="en-US" sz="2000" b="1" dirty="0">
              <a:solidFill>
                <a:schemeClr val="accent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9" name="矩形 48"/>
          <p:cNvSpPr/>
          <p:nvPr>
            <p:custDataLst>
              <p:tags r:id="rId24"/>
            </p:custDataLst>
          </p:nvPr>
        </p:nvSpPr>
        <p:spPr>
          <a:xfrm>
            <a:off x="950595" y="3665220"/>
            <a:ext cx="3161665" cy="784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不受锚定效应、确认偏误、代表性启发等认知偏差的影响，决策纯粹客观。</a:t>
            </a:r>
            <a:endParaRPr lang="zh-CN" altLang="en-US" sz="15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28" name="椭圆 27"/>
          <p:cNvSpPr/>
          <p:nvPr>
            <p:custDataLst>
              <p:tags r:id="rId25"/>
            </p:custDataLst>
          </p:nvPr>
        </p:nvSpPr>
        <p:spPr>
          <a:xfrm>
            <a:off x="3892868" y="3429000"/>
            <a:ext cx="219075" cy="219075"/>
          </a:xfrm>
          <a:prstGeom prst="ellipse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>
            <p:custDataLst>
              <p:tags r:id="rId26"/>
            </p:custDataLst>
          </p:nvPr>
        </p:nvSpPr>
        <p:spPr>
          <a:xfrm>
            <a:off x="3964623" y="3500755"/>
            <a:ext cx="75565" cy="7556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cxnSp>
        <p:nvCxnSpPr>
          <p:cNvPr id="53" name="直接连接符 52"/>
          <p:cNvCxnSpPr/>
          <p:nvPr>
            <p:custDataLst>
              <p:tags r:id="rId27"/>
            </p:custDataLst>
          </p:nvPr>
        </p:nvCxnSpPr>
        <p:spPr>
          <a:xfrm>
            <a:off x="3713798" y="3538855"/>
            <a:ext cx="179705" cy="0"/>
          </a:xfrm>
          <a:prstGeom prst="line">
            <a:avLst/>
          </a:prstGeom>
          <a:ln>
            <a:solidFill>
              <a:schemeClr val="accent6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/>
          <p:cNvSpPr/>
          <p:nvPr>
            <p:custDataLst>
              <p:tags r:id="rId28"/>
            </p:custDataLst>
          </p:nvPr>
        </p:nvSpPr>
        <p:spPr>
          <a:xfrm>
            <a:off x="1102678" y="4643755"/>
            <a:ext cx="2684145" cy="5111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策略一致性</a:t>
            </a:r>
            <a:endParaRPr lang="zh-CN" altLang="en-US" sz="2000" b="1" dirty="0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1" name="矩形 50"/>
          <p:cNvSpPr/>
          <p:nvPr>
            <p:custDataLst>
              <p:tags r:id="rId29"/>
            </p:custDataLst>
          </p:nvPr>
        </p:nvSpPr>
        <p:spPr>
          <a:xfrm>
            <a:off x="1102995" y="5161280"/>
            <a:ext cx="3235960" cy="7861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一旦策略确定并编程，就能被毫不动摇地执行，避免了人为的主观偏离。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33" name="椭圆 32"/>
          <p:cNvSpPr/>
          <p:nvPr>
            <p:custDataLst>
              <p:tags r:id="rId30"/>
            </p:custDataLst>
          </p:nvPr>
        </p:nvSpPr>
        <p:spPr>
          <a:xfrm>
            <a:off x="4501198" y="4914265"/>
            <a:ext cx="219075" cy="219075"/>
          </a:xfrm>
          <a:prstGeom prst="ellipse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>
            <p:custDataLst>
              <p:tags r:id="rId31"/>
            </p:custDataLst>
          </p:nvPr>
        </p:nvSpPr>
        <p:spPr>
          <a:xfrm>
            <a:off x="4572953" y="4986020"/>
            <a:ext cx="75565" cy="7556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cxnSp>
        <p:nvCxnSpPr>
          <p:cNvPr id="35" name="直接连接符 34"/>
          <p:cNvCxnSpPr/>
          <p:nvPr>
            <p:custDataLst>
              <p:tags r:id="rId32"/>
            </p:custDataLst>
          </p:nvPr>
        </p:nvCxnSpPr>
        <p:spPr>
          <a:xfrm>
            <a:off x="3954463" y="5024120"/>
            <a:ext cx="549910" cy="0"/>
          </a:xfrm>
          <a:prstGeom prst="line">
            <a:avLst/>
          </a:prstGeom>
          <a:ln>
            <a:solidFill>
              <a:schemeClr val="accent5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图片 23" descr="343439383331313b343532303034303bcffacadbb9dcc0ed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5533073" y="2548890"/>
            <a:ext cx="252095" cy="252095"/>
          </a:xfrm>
          <a:prstGeom prst="rect">
            <a:avLst/>
          </a:prstGeom>
        </p:spPr>
      </p:pic>
      <p:sp>
        <p:nvSpPr>
          <p:cNvPr id="52" name="矩形 51"/>
          <p:cNvSpPr/>
          <p:nvPr>
            <p:custDataLst>
              <p:tags r:id="rId36"/>
            </p:custDataLst>
          </p:nvPr>
        </p:nvSpPr>
        <p:spPr>
          <a:xfrm>
            <a:off x="1191578" y="1660525"/>
            <a:ext cx="2684145" cy="5111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消除情绪干扰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5" name="矩形 54"/>
          <p:cNvSpPr/>
          <p:nvPr>
            <p:custDataLst>
              <p:tags r:id="rId37"/>
            </p:custDataLst>
          </p:nvPr>
        </p:nvSpPr>
        <p:spPr>
          <a:xfrm>
            <a:off x="810260" y="2165350"/>
            <a:ext cx="3529965" cy="784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完全基于预设的模型和规则进行交易决策</a:t>
            </a:r>
            <a:endParaRPr lang="zh-CN" altLang="en-US" sz="15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避免个人常见的贪婪、恐惧、过度自信、从众心理等情绪化行为。</a:t>
            </a:r>
            <a:endParaRPr lang="zh-CN" altLang="en-US" sz="15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38" name="椭圆 37"/>
          <p:cNvSpPr/>
          <p:nvPr>
            <p:custDataLst>
              <p:tags r:id="rId38"/>
            </p:custDataLst>
          </p:nvPr>
        </p:nvSpPr>
        <p:spPr>
          <a:xfrm>
            <a:off x="4501198" y="1959610"/>
            <a:ext cx="219075" cy="219075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>
            <p:custDataLst>
              <p:tags r:id="rId39"/>
            </p:custDataLst>
          </p:nvPr>
        </p:nvSpPr>
        <p:spPr>
          <a:xfrm>
            <a:off x="4572953" y="2031365"/>
            <a:ext cx="75565" cy="7556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cxnSp>
        <p:nvCxnSpPr>
          <p:cNvPr id="41" name="直接连接符 40"/>
          <p:cNvCxnSpPr/>
          <p:nvPr>
            <p:custDataLst>
              <p:tags r:id="rId40"/>
            </p:custDataLst>
          </p:nvPr>
        </p:nvCxnSpPr>
        <p:spPr>
          <a:xfrm>
            <a:off x="3954463" y="2061210"/>
            <a:ext cx="550545" cy="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图片 20" descr="343435383038363b343532323339383bd6b4d0d0cad6b6ce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4906328" y="3449320"/>
            <a:ext cx="252095" cy="252095"/>
          </a:xfrm>
          <a:prstGeom prst="rect">
            <a:avLst/>
          </a:prstGeom>
        </p:spPr>
      </p:pic>
      <p:pic>
        <p:nvPicPr>
          <p:cNvPr id="62" name="图片 16" descr="343439383331313b343532303033323bd3a6d3c3b9dcc0ed"/>
          <p:cNvPicPr>
            <a:picLocks noChangeAspect="1"/>
          </p:cNvPicPr>
          <p:nvPr>
            <p:custDataLst>
              <p:tags r:id="rId44"/>
            </p:custDataLst>
          </p:nvPr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6620828" y="2642870"/>
            <a:ext cx="252095" cy="252095"/>
          </a:xfrm>
          <a:prstGeom prst="rect">
            <a:avLst/>
          </a:prstGeom>
        </p:spPr>
      </p:pic>
      <p:pic>
        <p:nvPicPr>
          <p:cNvPr id="63" name="图片 12" descr="343439383331313b343532303032383bbfcdbba7b9dcc0ed"/>
          <p:cNvPicPr>
            <a:picLocks noChangeAspect="1"/>
          </p:cNvPicPr>
          <p:nvPr>
            <p:custDataLst>
              <p:tags r:id="rId47"/>
            </p:custDataLst>
          </p:nvPr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6540818" y="4431665"/>
            <a:ext cx="252095" cy="252095"/>
          </a:xfrm>
          <a:prstGeom prst="rect">
            <a:avLst/>
          </a:prstGeom>
        </p:spPr>
      </p:pic>
      <p:pic>
        <p:nvPicPr>
          <p:cNvPr id="65" name="图片 19" descr="343435383036303b343532343136343bcfeec4bfb7b6cea7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5401628" y="4414520"/>
            <a:ext cx="252095" cy="252095"/>
          </a:xfrm>
          <a:prstGeom prst="rect">
            <a:avLst/>
          </a:prstGeom>
        </p:spPr>
      </p:pic>
      <p:pic>
        <p:nvPicPr>
          <p:cNvPr id="61" name="图片 15" descr="343439383331313b343532303033313bd3a6d3c3c9ccb3c7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090093" y="3585845"/>
            <a:ext cx="252095" cy="25209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5881370" y="1085850"/>
            <a:ext cx="6021705" cy="475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                     </a:t>
            </a:r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强大的数据处理与分析能力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1920x1080_17614628864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画板 1_17614628989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客户、中高端-基金活动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985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836795" y="1239520"/>
            <a:ext cx="5876290" cy="21894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6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量化基金</a:t>
            </a:r>
            <a:endParaRPr lang="zh-CN" altLang="en-US" sz="6600" b="1" spc="-2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6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的</a:t>
            </a:r>
            <a:r>
              <a:rPr lang="zh-CN" altLang="en-US" sz="6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优势</a:t>
            </a:r>
            <a:endParaRPr lang="zh-CN" altLang="en-US" sz="6600" b="1" spc="-2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5040630" y="1793240"/>
            <a:ext cx="5780405" cy="762000"/>
            <a:chOff x="7938" y="2210"/>
            <a:chExt cx="9103" cy="1200"/>
          </a:xfrm>
        </p:grpSpPr>
        <p:pic>
          <p:nvPicPr>
            <p:cNvPr id="2" name="图片 1" descr="组 4 拷贝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>
              <p:custDataLst>
                <p:tags r:id="rId4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>
                  <a:solidFill>
                    <a:srgbClr val="480001"/>
                  </a:solidFill>
                  <a:latin typeface="微软雅黑" panose="020B0503020204020204" charset="-122"/>
                  <a:ea typeface="微软雅黑" panose="020B0503020204020204" charset="-122"/>
                </a:rPr>
                <a:t>第一章</a:t>
              </a:r>
              <a:endParaRPr lang="zh-CN" altLang="en-US" sz="3200" b="1">
                <a:solidFill>
                  <a:srgbClr val="4800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10529" y="2328"/>
              <a:ext cx="651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 b="1">
                  <a:solidFill>
                    <a:srgbClr val="FFFFFB"/>
                  </a:solidFill>
                  <a:latin typeface="微软雅黑" panose="020B0503020204020204" charset="-122"/>
                  <a:ea typeface="微软雅黑" panose="020B0503020204020204" charset="-122"/>
                </a:rPr>
                <a:t>行情</a:t>
              </a:r>
              <a:r>
                <a:rPr lang="zh-CN" altLang="en-US" sz="3600" b="1">
                  <a:solidFill>
                    <a:srgbClr val="FFFFFB"/>
                  </a:solidFill>
                  <a:latin typeface="微软雅黑" panose="020B0503020204020204" charset="-122"/>
                  <a:ea typeface="微软雅黑" panose="020B0503020204020204" charset="-122"/>
                </a:rPr>
                <a:t>解读</a:t>
              </a:r>
              <a:endParaRPr lang="zh-CN" altLang="en-US" sz="3600" b="1">
                <a:solidFill>
                  <a:srgbClr val="FFFFFB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6"/>
            </p:custDataLst>
          </p:nvPr>
        </p:nvGrpSpPr>
        <p:grpSpPr>
          <a:xfrm>
            <a:off x="5040630" y="2781300"/>
            <a:ext cx="5780405" cy="762000"/>
            <a:chOff x="7938" y="2210"/>
            <a:chExt cx="9103" cy="1200"/>
          </a:xfrm>
        </p:grpSpPr>
        <p:pic>
          <p:nvPicPr>
            <p:cNvPr id="7" name="图片 6" descr="组 4 拷贝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>
                  <a:solidFill>
                    <a:srgbClr val="480001"/>
                  </a:solidFill>
                  <a:latin typeface="微软雅黑" panose="020B0503020204020204" charset="-122"/>
                  <a:ea typeface="微软雅黑" panose="020B0503020204020204" charset="-122"/>
                </a:rPr>
                <a:t>第二章</a:t>
              </a:r>
              <a:endParaRPr lang="zh-CN" altLang="en-US" sz="3200" b="1">
                <a:solidFill>
                  <a:srgbClr val="4800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10529" y="2328"/>
              <a:ext cx="651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 b="1">
                  <a:solidFill>
                    <a:srgbClr val="FFFFFB"/>
                  </a:solidFill>
                  <a:latin typeface="微软雅黑" panose="020B0503020204020204" charset="-122"/>
                  <a:ea typeface="微软雅黑" panose="020B0503020204020204" charset="-122"/>
                </a:rPr>
                <a:t>量化基金的</a:t>
              </a:r>
              <a:r>
                <a:rPr lang="zh-CN" altLang="en-US" sz="3600" b="1">
                  <a:solidFill>
                    <a:srgbClr val="FFFFFB"/>
                  </a:solidFill>
                  <a:latin typeface="微软雅黑" panose="020B0503020204020204" charset="-122"/>
                  <a:ea typeface="微软雅黑" panose="020B0503020204020204" charset="-122"/>
                </a:rPr>
                <a:t>定义</a:t>
              </a:r>
              <a:endParaRPr lang="zh-CN" altLang="en-US" sz="3600" b="1">
                <a:solidFill>
                  <a:srgbClr val="FFFFFB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0"/>
            </p:custDataLst>
          </p:nvPr>
        </p:nvGrpSpPr>
        <p:grpSpPr>
          <a:xfrm>
            <a:off x="5040630" y="3769360"/>
            <a:ext cx="5780405" cy="762000"/>
            <a:chOff x="7938" y="2210"/>
            <a:chExt cx="9103" cy="1200"/>
          </a:xfrm>
        </p:grpSpPr>
        <p:pic>
          <p:nvPicPr>
            <p:cNvPr id="11" name="图片 10" descr="组 4 拷贝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>
                  <a:solidFill>
                    <a:srgbClr val="480001"/>
                  </a:solidFill>
                  <a:latin typeface="微软雅黑" panose="020B0503020204020204" charset="-122"/>
                  <a:ea typeface="微软雅黑" panose="020B0503020204020204" charset="-122"/>
                </a:rPr>
                <a:t>第三章</a:t>
              </a:r>
              <a:endParaRPr lang="zh-CN" altLang="en-US" sz="3200" b="1">
                <a:solidFill>
                  <a:srgbClr val="4800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10529" y="2328"/>
              <a:ext cx="651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 b="1">
                  <a:solidFill>
                    <a:srgbClr val="FFFFFB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量化基金的</a:t>
              </a:r>
              <a:r>
                <a:rPr lang="zh-CN" altLang="en-US" sz="3600" b="1">
                  <a:solidFill>
                    <a:srgbClr val="FFFFFB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优势</a:t>
              </a:r>
              <a:endParaRPr lang="zh-CN" altLang="en-US" sz="3600" b="1">
                <a:solidFill>
                  <a:srgbClr val="FFFFF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01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600" b="1">
                <a:solidFill>
                  <a:srgbClr val="F5560A"/>
                </a:solidFill>
                <a:latin typeface="微软雅黑" panose="020B0503020204020204" charset="-122"/>
                <a:ea typeface="微软雅黑" panose="020B0503020204020204" charset="-122"/>
              </a:rPr>
              <a:t>行情</a:t>
            </a:r>
            <a:r>
              <a:rPr lang="zh-CN" altLang="en-US" sz="6600" b="1">
                <a:solidFill>
                  <a:srgbClr val="F5560A"/>
                </a:solidFill>
                <a:latin typeface="微软雅黑" panose="020B0503020204020204" charset="-122"/>
                <a:ea typeface="微软雅黑" panose="020B0503020204020204" charset="-122"/>
              </a:rPr>
              <a:t>解读</a:t>
            </a:r>
            <a:endParaRPr lang="zh-CN" altLang="en-US" sz="6600" b="1">
              <a:solidFill>
                <a:srgbClr val="F5560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540"/>
            <a:ext cx="8150225" cy="5588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一周行情</a:t>
            </a: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复盘</a:t>
            </a:r>
            <a:endParaRPr lang="zh-CN" altLang="en-US" sz="3600" b="1" spc="-2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0710" y="710565"/>
            <a:ext cx="8923020" cy="54368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2212340" y="1090930"/>
            <a:ext cx="59334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</a:rPr>
              <a:t>市场的大方向是由增量资金决定的；</a:t>
            </a:r>
            <a:endParaRPr lang="zh-CN" altLang="en-US">
              <a:solidFill>
                <a:srgbClr val="C00000"/>
              </a:solidFill>
            </a:endParaRPr>
          </a:p>
          <a:p>
            <a:r>
              <a:rPr lang="zh-CN" altLang="en-US">
                <a:solidFill>
                  <a:srgbClr val="C00000"/>
                </a:solidFill>
              </a:rPr>
              <a:t>而短期震荡的机会是由存量资金决定的；</a:t>
            </a:r>
            <a:endParaRPr lang="zh-CN" altLang="en-US">
              <a:solidFill>
                <a:srgbClr val="C00000"/>
              </a:solidFill>
            </a:endParaRPr>
          </a:p>
          <a:p>
            <a:r>
              <a:rPr lang="zh-CN" altLang="en-US">
                <a:solidFill>
                  <a:srgbClr val="C00000"/>
                </a:solidFill>
              </a:rPr>
              <a:t>两者最大的区别是热点轮动的节奏，存量博弈热点轮动快；</a:t>
            </a:r>
            <a:endParaRPr lang="zh-CN" altLang="en-US">
              <a:solidFill>
                <a:srgbClr val="C00000"/>
              </a:solidFill>
            </a:endParaRPr>
          </a:p>
          <a:p>
            <a:r>
              <a:rPr lang="zh-CN" altLang="en-US">
                <a:solidFill>
                  <a:srgbClr val="C00000"/>
                </a:solidFill>
              </a:rPr>
              <a:t>增量资金的环境下热点清晰可持续性更强；</a:t>
            </a:r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53970" y="3773170"/>
            <a:ext cx="78714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</a:rPr>
              <a:t>我们要看到的风险是，目前增量资金还没有明显的进场；</a:t>
            </a:r>
            <a:endParaRPr lang="zh-CN" altLang="en-US">
              <a:solidFill>
                <a:srgbClr val="C00000"/>
              </a:solidFill>
            </a:endParaRPr>
          </a:p>
          <a:p>
            <a:r>
              <a:rPr lang="zh-CN" altLang="en-US">
                <a:solidFill>
                  <a:srgbClr val="C00000"/>
                </a:solidFill>
              </a:rPr>
              <a:t>而中长期的机会是，缩量环境下市场依然保持高位震荡运行，良性的震荡；</a:t>
            </a:r>
            <a:endParaRPr lang="zh-CN" altLang="en-US">
              <a:solidFill>
                <a:srgbClr val="C0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540"/>
            <a:ext cx="8150225" cy="5588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增量资金的流向</a:t>
            </a:r>
            <a:r>
              <a:rPr lang="en-US" altLang="zh-CN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VS</a:t>
            </a: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强于市场的</a:t>
            </a: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行业</a:t>
            </a:r>
            <a:endParaRPr lang="zh-CN" altLang="en-US" sz="3600" b="1" spc="-2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655" y="746125"/>
            <a:ext cx="6393180" cy="3164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620" y="746125"/>
            <a:ext cx="5571490" cy="3164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735965" y="4218940"/>
            <a:ext cx="1068451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</a:rPr>
              <a:t>用一个极简的思维来分析热点：</a:t>
            </a:r>
            <a:endParaRPr lang="zh-CN" altLang="en-US">
              <a:solidFill>
                <a:srgbClr val="C00000"/>
              </a:solidFill>
            </a:endParaRPr>
          </a:p>
          <a:p>
            <a:r>
              <a:rPr lang="zh-CN" altLang="en-US">
                <a:solidFill>
                  <a:srgbClr val="C00000"/>
                </a:solidFill>
              </a:rPr>
              <a:t>阶段性的热点是由增量资金决定的，流动资金持续翻红的方向自然是这个阶段最热门的行业；</a:t>
            </a:r>
            <a:endParaRPr lang="zh-CN" altLang="en-US">
              <a:solidFill>
                <a:srgbClr val="C00000"/>
              </a:solidFill>
            </a:endParaRPr>
          </a:p>
          <a:p>
            <a:endParaRPr lang="zh-CN" altLang="en-US">
              <a:solidFill>
                <a:srgbClr val="C00000"/>
              </a:solidFill>
            </a:endParaRPr>
          </a:p>
          <a:p>
            <a:r>
              <a:rPr lang="zh-CN" altLang="en-US">
                <a:solidFill>
                  <a:srgbClr val="C00000"/>
                </a:solidFill>
              </a:rPr>
              <a:t>长期的热点是看它强于大盘的程度，如果一个板块长期都跑输大盘，即便阶段性增量资金流入，它的可持续性也不会太强，而二者共振的情况下，将会带来主升浪的行情机会；</a:t>
            </a:r>
            <a:endParaRPr lang="zh-CN" altLang="en-US">
              <a:solidFill>
                <a:srgbClr val="C0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02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600" b="1">
                <a:solidFill>
                  <a:srgbClr val="F5560A"/>
                </a:solidFill>
                <a:latin typeface="微软雅黑" panose="020B0503020204020204" charset="-122"/>
                <a:ea typeface="微软雅黑" panose="020B0503020204020204" charset="-122"/>
              </a:rPr>
              <a:t>量化基金的</a:t>
            </a:r>
            <a:r>
              <a:rPr lang="zh-CN" altLang="en-US" sz="6600" b="1">
                <a:solidFill>
                  <a:srgbClr val="F5560A"/>
                </a:solidFill>
                <a:latin typeface="微软雅黑" panose="020B0503020204020204" charset="-122"/>
                <a:ea typeface="微软雅黑" panose="020B0503020204020204" charset="-122"/>
              </a:rPr>
              <a:t>定义</a:t>
            </a:r>
            <a:endParaRPr lang="zh-CN" altLang="en-US" sz="6600" b="1">
              <a:solidFill>
                <a:srgbClr val="F5560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613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量化基金的</a:t>
            </a: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定义</a:t>
            </a:r>
            <a:endParaRPr lang="zh-CN" altLang="en-US" sz="3600" b="1" spc="-2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20850" y="933450"/>
            <a:ext cx="8300085" cy="369252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zh-CN" altLang="en-US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定义：量化基金是通过数学模型和计算机程序分析金融数据，运用量化投资策略进行决策的基金类型。其核心策略包括多因子模型、统计套利、趋势跟踪等，利用算法处理市场信息并规避人为情绪影响，具有高度纪律性和客观性</a:t>
            </a:r>
            <a:endParaRPr lang="zh-CN" altLang="en-US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/>
            <a:endParaRPr lang="zh-CN" altLang="en-US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/>
            <a:r>
              <a:rPr lang="zh-CN" altLang="en-US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分类：</a:t>
            </a:r>
            <a:endParaRPr lang="zh-CN" altLang="en-US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/>
            <a:r>
              <a:rPr lang="zh-CN" altLang="en-US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主动</a:t>
            </a:r>
            <a:r>
              <a:rPr lang="zh-CN" altLang="en-US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型量化</a:t>
            </a:r>
            <a:r>
              <a:rPr lang="zh-CN" altLang="en-US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基金：就是基金经理将自己的筛选逻辑和投资策略写成程序，让机器根据他这套逻辑来筛选品种。</a:t>
            </a:r>
            <a:endParaRPr lang="zh-CN" altLang="en-US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/>
            <a:endParaRPr lang="zh-CN" altLang="en-US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/>
            <a:r>
              <a:rPr lang="zh-CN" altLang="en-US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指数增强型</a:t>
            </a:r>
            <a:r>
              <a:rPr lang="zh-CN" altLang="en-US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量化基金：指数增强型量化基金就是在指数基金的基础上加入了量化的内容。在跟踪指数基础上，加入精选个股，希望能跑赢大盘。</a:t>
            </a:r>
            <a:endParaRPr lang="zh-CN" altLang="en-US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/>
            <a:endParaRPr lang="zh-CN" altLang="en-US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/>
            <a:r>
              <a:rPr lang="zh-CN" altLang="en-US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对冲型量化基金：这类基金注重控制基金回撤，在买入证券的同时，会利用股指期货做空的策略，对冲掉一部分大盘下跌的风险，</a:t>
            </a:r>
            <a:r>
              <a:rPr lang="zh-CN" altLang="en-US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比较适合熊市</a:t>
            </a:r>
            <a:r>
              <a:rPr lang="zh-CN" altLang="en-US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环境下；</a:t>
            </a:r>
            <a:endParaRPr lang="zh-CN" altLang="en-US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613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从策略猎手看量化</a:t>
            </a: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基金</a:t>
            </a:r>
            <a:endParaRPr lang="zh-CN" altLang="en-US" sz="3600" b="1" spc="-2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845" y="880745"/>
            <a:ext cx="3618230" cy="36906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625" y="880745"/>
            <a:ext cx="3611880" cy="37052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055" y="880745"/>
            <a:ext cx="4110355" cy="22212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285750" y="4699000"/>
            <a:ext cx="117602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rgbClr val="C00000"/>
                </a:solidFill>
              </a:rPr>
              <a:t>量化基金核心追求的是超额收益，</a:t>
            </a:r>
            <a:endParaRPr lang="zh-CN" altLang="en-US">
              <a:solidFill>
                <a:srgbClr val="C00000"/>
              </a:solidFill>
            </a:endParaRPr>
          </a:p>
          <a:p>
            <a:pPr algn="ctr"/>
            <a:r>
              <a:rPr lang="zh-CN" altLang="en-US">
                <a:solidFill>
                  <a:srgbClr val="C00000"/>
                </a:solidFill>
              </a:rPr>
              <a:t>而获得超额收益的本质是控制回撤，</a:t>
            </a:r>
            <a:endParaRPr lang="zh-CN" altLang="en-US">
              <a:solidFill>
                <a:srgbClr val="C00000"/>
              </a:solidFill>
            </a:endParaRPr>
          </a:p>
          <a:p>
            <a:pPr algn="ctr"/>
            <a:r>
              <a:rPr lang="zh-CN" altLang="en-US">
                <a:solidFill>
                  <a:srgbClr val="C00000"/>
                </a:solidFill>
              </a:rPr>
              <a:t>控制回撤的核心逻辑是资产配置和策略轮动；</a:t>
            </a:r>
            <a:endParaRPr lang="zh-CN" altLang="en-US">
              <a:solidFill>
                <a:srgbClr val="C00000"/>
              </a:solidFill>
            </a:endParaRPr>
          </a:p>
          <a:p>
            <a:pPr algn="ctr"/>
            <a:r>
              <a:rPr lang="zh-CN" altLang="en-US">
                <a:solidFill>
                  <a:srgbClr val="C00000"/>
                </a:solidFill>
              </a:rPr>
              <a:t>所以，策略猎手的优势在于，通过量化模型有效的控制仓位和买卖决策，带来相对可控的</a:t>
            </a:r>
            <a:r>
              <a:rPr lang="zh-CN" altLang="en-US">
                <a:solidFill>
                  <a:srgbClr val="C00000"/>
                </a:solidFill>
              </a:rPr>
              <a:t>年化收益；</a:t>
            </a:r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91450" y="3205480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</a:rPr>
              <a:t>福禄双全策略一共有</a:t>
            </a:r>
            <a:r>
              <a:rPr lang="en-US" altLang="zh-CN">
                <a:solidFill>
                  <a:srgbClr val="C00000"/>
                </a:solidFill>
              </a:rPr>
              <a:t>14</a:t>
            </a:r>
            <a:r>
              <a:rPr lang="zh-CN" altLang="en-US">
                <a:solidFill>
                  <a:srgbClr val="C00000"/>
                </a:solidFill>
              </a:rPr>
              <a:t>个</a:t>
            </a:r>
            <a:r>
              <a:rPr lang="en-US" altLang="zh-CN">
                <a:solidFill>
                  <a:srgbClr val="C00000"/>
                </a:solidFill>
              </a:rPr>
              <a:t>ETF</a:t>
            </a:r>
            <a:r>
              <a:rPr lang="zh-CN" altLang="en-US">
                <a:solidFill>
                  <a:srgbClr val="C00000"/>
                </a:solidFill>
              </a:rPr>
              <a:t>标的轮动</a:t>
            </a:r>
            <a:r>
              <a:rPr lang="zh-CN" altLang="en-US">
                <a:solidFill>
                  <a:srgbClr val="C00000"/>
                </a:solidFill>
              </a:rPr>
              <a:t>买卖，只有量化的方式才能有效执行仓位的控制和买卖决策，以此来有效控制回撤，从而获取超额收益；</a:t>
            </a:r>
            <a:endParaRPr lang="zh-CN" altLang="en-US">
              <a:solidFill>
                <a:srgbClr val="C00000"/>
              </a:solidFill>
            </a:endParaRPr>
          </a:p>
        </p:txBody>
      </p:sp>
    </p:spTree>
    <p:custDataLst>
      <p:tags r:id="rId4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19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21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22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23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24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25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26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27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28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29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"/>
  <p:tag name="KSO_WM_TAG_VERSION" val="3.0"/>
  <p:tag name="KSO_WM_DIAGRAM_VERSION" val="3"/>
  <p:tag name="KSO_WM_DIAGRAM_COLOR_TRICK" val="4"/>
  <p:tag name="KSO_WM_DIAGRAM_COLOR_TEXT_CAN_REMOVE" val="n"/>
  <p:tag name="KSO_WM_UNIT_TYPE" val="q_i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brightness&quot;:0.3499999940395355,&quot;colorType&quot;:1,&quot;foreColorIndex&quot;:13,&quot;transparency&quot;:0.94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i*1_1"/>
  <p:tag name="KSO_WM_UNIT_INDEX" val="1_1"/>
  <p:tag name="KSO_WM_DIAGRAM_GROUP_CODE" val="q1-1"/>
  <p:tag name="KSO_WM_BEAUTIFY_FLAG" val="#wm#"/>
  <p:tag name="KSO_WM_UNIT_FILL_TYPE" val="1"/>
  <p:tag name="KSO_WM_UNIT_FILL_FORE_SCHEMECOLOR_INDEX" val="16"/>
  <p:tag name="KSO_WM_UNIT_FILL_FORE_SCHEMECOLOR_INDEX_BRIGHTNESS" val="0"/>
  <p:tag name="KSO_WM_DIAGRAM_USE_COLOR_VALUE" val="{&quot;color_scheme&quot;:1,&quot;color_type&quot;:1,&quot;theme_color_indexes&quot;:[]}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gradient&quot;:[{&quot;brightness&quot;:0.4000000059604645,&quot;colorType&quot;:1,&quot;foreColorIndex&quot;:10,&quot;pos&quot;:0,&quot;transparency&quot;:0},{&quot;brightness&quot;:0,&quot;colorType&quot;:1,&quot;foreColorIndex&quot;:10,&quot;pos&quot;:0.949999988079071,&quot;transparency&quot;:0}],&quot;type&quot;:3},&quot;glow&quot;:{&quot;colorType&quot;:0},&quot;line&quot;:{&quot;type&quot;:0},&quot;shadow&quot;:{&quot;brightness&quot;:-0.25,&quot;colorType&quot;:1,&quot;foreColorIndex&quot;:10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6_4"/>
  <p:tag name="KSO_WM_UNIT_INDEX" val="1_6_4"/>
  <p:tag name="KSO_WM_DIAGRAM_GROUP_CODE" val="q1-1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gradient&quot;:[{&quot;brightness&quot;:0.4000000059604645,&quot;colorType&quot;:1,&quot;foreColorIndex&quot;:9,&quot;pos&quot;:0,&quot;transparency&quot;:0},{&quot;brightness&quot;:0,&quot;colorType&quot;:1,&quot;foreColorIndex&quot;:9,&quot;pos&quot;:0.949999988079071,&quot;transparency&quot;:0}],&quot;type&quot;:3},&quot;glow&quot;:{&quot;colorType&quot;:0},&quot;line&quot;:{&quot;type&quot;:0},&quot;shadow&quot;:{&quot;brightness&quot;:-0.25,&quot;colorType&quot;:1,&quot;foreColorIndex&quot;:9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5_4"/>
  <p:tag name="KSO_WM_UNIT_INDEX" val="1_5_4"/>
  <p:tag name="KSO_WM_DIAGRAM_GROUP_CODE" val="q1-1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gradient&quot;:[{&quot;brightness&quot;:0.4000000059604645,&quot;colorType&quot;:1,&quot;foreColorIndex&quot;:8,&quot;pos&quot;:0,&quot;transparency&quot;:0},{&quot;brightness&quot;:0,&quot;colorType&quot;:1,&quot;foreColorIndex&quot;:8,&quot;pos&quot;:0.949999988079071,&quot;transparency&quot;:0}],&quot;type&quot;:3},&quot;glow&quot;:{&quot;colorType&quot;:0},&quot;line&quot;:{&quot;type&quot;:0},&quot;shadow&quot;:{&quot;brightness&quot;:-0.25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4_4"/>
  <p:tag name="KSO_WM_UNIT_INDEX" val="1_4_4"/>
  <p:tag name="KSO_WM_DIAGRAM_GROUP_CODE" val="q1-1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gradient&quot;:[{&quot;brightness&quot;:0.4000000059604645,&quot;colorType&quot;:1,&quot;foreColorIndex&quot;:7,&quot;pos&quot;:0,&quot;transparency&quot;:0},{&quot;brightness&quot;:0,&quot;colorType&quot;:1,&quot;foreColorIndex&quot;:7,&quot;pos&quot;:0.949999988079071,&quot;transparency&quot;:0}],&quot;type&quot;:3},&quot;glow&quot;:{&quot;colorType&quot;:0},&quot;line&quot;:{&quot;type&quot;:0},&quot;shadow&quot;:{&quot;brightness&quot;:-0.25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3_4"/>
  <p:tag name="KSO_WM_UNIT_INDEX" val="1_3_4"/>
  <p:tag name="KSO_WM_DIAGRAM_GROUP_CODE" val="q1-1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gradient&quot;:[{&quot;brightness&quot;:0.4000000059604645,&quot;colorType&quot;:1,&quot;foreColorIndex&quot;:6,&quot;pos&quot;:0,&quot;transparency&quot;:0},{&quot;brightness&quot;:0,&quot;colorType&quot;:1,&quot;foreColorIndex&quot;:6,&quot;pos&quot;:0.949999988079071,&quot;transparency&quot;:0}],&quot;type&quot;:3},&quot;glow&quot;:{&quot;colorType&quot;:0},&quot;line&quot;:{&quot;type&quot;:0},&quot;shadow&quot;:{&quot;brightness&quot;:-0.25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2_4"/>
  <p:tag name="KSO_WM_UNIT_INDEX" val="1_2_4"/>
  <p:tag name="KSO_WM_DIAGRAM_GROUP_CODE" val="q1-1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94999998807907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1_4"/>
  <p:tag name="KSO_WM_UNIT_INDEX" val="1_1_4"/>
  <p:tag name="KSO_WM_DIAGRAM_GROUP_CODE" val="q1-1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a*1_3_1"/>
  <p:tag name="KSO_WM_UNIT_INDEX" val="1_3_1"/>
  <p:tag name="KSO_WM_DIAGRAM_GROUP_CODE" val="q1-1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6"/>
  <p:tag name="KSO_WM_UNIT_LAYERLEVEL" val="1_1_1"/>
  <p:tag name="KSO_WM_TAG_VERSION" val="3.0"/>
  <p:tag name="KSO_WM_UNIT_VALUE" val="54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f*1_3_1"/>
  <p:tag name="KSO_WM_UNIT_INDEX" val="1_3_1"/>
  <p:tag name="KSO_WM_DIAGRAM_GROUP_CODE" val="q1-1"/>
  <p:tag name="KSO_WM_UNIT_TEXT_TYPE" val="1"/>
  <p:tag name="KSO_WM_UNIT_TEXT_LAYER_COUNT" val="1"/>
  <p:tag name="KSO_WM_BEAUTIFY_FLAG" val="#wm#"/>
  <p:tag name="KSO_WM_UNIT_PRESET_TEXT" val="单击此处输入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solid&quot;:{&quot;brightness&quot;:0,&quot;colorType&quot;:1,&quot;foreColorIndex&quot;:7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3_3"/>
  <p:tag name="KSO_WM_UNIT_INDEX" val="1_3_3"/>
  <p:tag name="KSO_WM_DIAGRAM_GROUP_CODE" val="q1-1"/>
  <p:tag name="KSO_WM_BEAUTIFY_FLAG" val="#wm#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]}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3_2"/>
  <p:tag name="KSO_WM_UNIT_INDEX" val="1_3_2"/>
  <p:tag name="KSO_WM_DIAGRAM_GROUP_CODE" val="q1-1"/>
  <p:tag name="KSO_WM_BEAUTIFY_FLAG" val="#wm#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]}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7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6_4*q_h_i*1_3_1"/>
  <p:tag name="KSO_WM_UNIT_INDEX" val="1_3_1"/>
  <p:tag name="KSO_WM_DIAGRAM_GROUP_CODE" val="q1-1"/>
  <p:tag name="KSO_WM_BEAUTIFY_FLAG" val="#wm#"/>
  <p:tag name="KSO_WM_UNIT_LINE_FORE_SCHEMECOLOR_INDEX" val="7"/>
  <p:tag name="KSO_WM_DIAGRAM_USE_COLOR_VALUE" val="{&quot;color_scheme&quot;:1,&quot;color_type&quot;:1,&quot;theme_color_indexes&quot;:[]}"/>
</p:tagLst>
</file>

<file path=ppt/tags/tag5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a*1_4_1"/>
  <p:tag name="KSO_WM_UNIT_INDEX" val="1_4_1"/>
  <p:tag name="KSO_WM_DIAGRAM_GROUP_CODE" val="q1-1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6"/>
  <p:tag name="KSO_WM_UNIT_LAYERLEVEL" val="1_1_1"/>
  <p:tag name="KSO_WM_TAG_VERSION" val="3.0"/>
  <p:tag name="KSO_WM_UNIT_VALUE" val="54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f*1_4_1"/>
  <p:tag name="KSO_WM_UNIT_INDEX" val="1_4_1"/>
  <p:tag name="KSO_WM_DIAGRAM_GROUP_CODE" val="q1-1"/>
  <p:tag name="KSO_WM_UNIT_TEXT_TYPE" val="1"/>
  <p:tag name="KSO_WM_UNIT_TEXT_LAYER_COUNT" val="1"/>
  <p:tag name="KSO_WM_BEAUTIFY_FLAG" val="#wm#"/>
  <p:tag name="KSO_WM_UNIT_PRESET_TEXT" val="单击此处输入你的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solid&quot;:{&quot;brightness&quot;:0,&quot;colorType&quot;:1,&quot;foreColorIndex&quot;:8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4_3"/>
  <p:tag name="KSO_WM_UNIT_INDEX" val="1_4_3"/>
  <p:tag name="KSO_WM_DIAGRAM_GROUP_CODE" val="q1-1"/>
  <p:tag name="KSO_WM_BEAUTIFY_FLAG" val="#wm#"/>
  <p:tag name="KSO_WM_UNIT_FILL_TYPE" val="1"/>
  <p:tag name="KSO_WM_UNIT_FILL_FORE_SCHEMECOLOR_INDEX" val="8"/>
  <p:tag name="KSO_WM_UNIT_FILL_FORE_SCHEMECOLOR_INDEX_BRIGHTNESS" val="0"/>
  <p:tag name="KSO_WM_DIAGRAM_USE_COLOR_VALUE" val="{&quot;color_scheme&quot;:1,&quot;color_type&quot;:1,&quot;theme_color_indexes&quot;:[]}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4_2"/>
  <p:tag name="KSO_WM_UNIT_INDEX" val="1_4_2"/>
  <p:tag name="KSO_WM_DIAGRAM_GROUP_CODE" val="q1-1"/>
  <p:tag name="KSO_WM_BEAUTIFY_FLAG" val="#wm#"/>
  <p:tag name="KSO_WM_UNIT_FILL_TYPE" val="1"/>
  <p:tag name="KSO_WM_UNIT_FILL_FORE_SCHEMECOLOR_INDEX" val="8"/>
  <p:tag name="KSO_WM_UNIT_FILL_FORE_SCHEMECOLOR_INDEX_BRIGHTNESS" val="0"/>
  <p:tag name="KSO_WM_DIAGRAM_USE_COLOR_VALUE" val="{&quot;color_scheme&quot;:1,&quot;color_type&quot;:1,&quot;theme_color_indexes&quot;:[]}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6_4*q_h_i*1_4_1"/>
  <p:tag name="KSO_WM_UNIT_INDEX" val="1_4_1"/>
  <p:tag name="KSO_WM_DIAGRAM_GROUP_CODE" val="q1-1"/>
  <p:tag name="KSO_WM_BEAUTIFY_FLAG" val="#wm#"/>
  <p:tag name="KSO_WM_UNIT_LINE_FORE_SCHEMECOLOR_INDEX" val="8"/>
  <p:tag name="KSO_WM_DIAGRAM_USE_COLOR_VALUE" val="{&quot;color_scheme&quot;:1,&quot;color_type&quot;:1,&quot;theme_color_indexes&quot;:[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a*1_2_1"/>
  <p:tag name="KSO_WM_UNIT_INDEX" val="1_2_1"/>
  <p:tag name="KSO_WM_DIAGRAM_GROUP_CODE" val="q1-1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6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6"/>
  <p:tag name="KSO_WM_UNIT_LAYERLEVEL" val="1_1_1"/>
  <p:tag name="KSO_WM_TAG_VERSION" val="3.0"/>
  <p:tag name="KSO_WM_UNIT_VALUE" val="54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f*1_2_1"/>
  <p:tag name="KSO_WM_UNIT_INDEX" val="1_2_1"/>
  <p:tag name="KSO_WM_DIAGRAM_GROUP_CODE" val="q1-1"/>
  <p:tag name="KSO_WM_UNIT_TEXT_TYPE" val="1"/>
  <p:tag name="KSO_WM_UNIT_TEXT_LAYER_COUNT" val="1"/>
  <p:tag name="KSO_WM_BEAUTIFY_FLAG" val="#wm#"/>
  <p:tag name="KSO_WM_UNIT_PRESET_TEXT" val="单击此处输入你的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solid&quot;:{&quot;brightness&quot;:0,&quot;colorType&quot;:1,&quot;foreColorIndex&quot;:6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2_3"/>
  <p:tag name="KSO_WM_UNIT_INDEX" val="1_2_3"/>
  <p:tag name="KSO_WM_DIAGRAM_GROUP_CODE" val="q1-1"/>
  <p:tag name="KSO_WM_BEAUTIFY_FLAG" val="#wm#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2_2"/>
  <p:tag name="KSO_WM_UNIT_INDEX" val="1_2_2"/>
  <p:tag name="KSO_WM_DIAGRAM_GROUP_CODE" val="q1-1"/>
  <p:tag name="KSO_WM_BEAUTIFY_FLAG" val="#wm#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6_4*q_h_i*1_2_1"/>
  <p:tag name="KSO_WM_UNIT_INDEX" val="1_2_1"/>
  <p:tag name="KSO_WM_DIAGRAM_GROUP_CODE" val="q1-1"/>
  <p:tag name="KSO_WM_BEAUTIFY_FLAG" val="#wm#"/>
  <p:tag name="KSO_WM_UNIT_LINE_FORE_SCHEMECOLOR_INDEX" val="6"/>
  <p:tag name="KSO_WM_DIAGRAM_USE_COLOR_VALUE" val="{&quot;color_scheme&quot;:1,&quot;color_type&quot;:1,&quot;theme_color_indexes&quot;:[]}"/>
</p:tagLst>
</file>

<file path=ppt/tags/tag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0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a*1_6_1"/>
  <p:tag name="KSO_WM_UNIT_INDEX" val="1_6_1"/>
  <p:tag name="KSO_WM_DIAGRAM_GROUP_CODE" val="q1-1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6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6"/>
  <p:tag name="KSO_WM_UNIT_LAYERLEVEL" val="1_1_1"/>
  <p:tag name="KSO_WM_TAG_VERSION" val="3.0"/>
  <p:tag name="KSO_WM_UNIT_VALUE" val="54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f*1_6_1"/>
  <p:tag name="KSO_WM_UNIT_INDEX" val="1_6_1"/>
  <p:tag name="KSO_WM_DIAGRAM_GROUP_CODE" val="q1-1"/>
  <p:tag name="KSO_WM_UNIT_TEXT_TYPE" val="1"/>
  <p:tag name="KSO_WM_UNIT_TEXT_LAYER_COUNT" val="1"/>
  <p:tag name="KSO_WM_BEAUTIFY_FLAG" val="#wm#"/>
  <p:tag name="KSO_WM_UNIT_PRESET_TEXT" val="单击此处输入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solid&quot;:{&quot;brightness&quot;:0,&quot;colorType&quot;:1,&quot;foreColorIndex&quot;:10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6_3"/>
  <p:tag name="KSO_WM_UNIT_INDEX" val="1_6_3"/>
  <p:tag name="KSO_WM_DIAGRAM_GROUP_CODE" val="q1-1"/>
  <p:tag name="KSO_WM_BEAUTIFY_FLAG" val="#wm#"/>
  <p:tag name="KSO_WM_UNIT_FILL_TYPE" val="1"/>
  <p:tag name="KSO_WM_UNIT_FILL_FORE_SCHEMECOLOR_INDEX" val="10"/>
  <p:tag name="KSO_WM_UNIT_FILL_FORE_SCHEMECOLOR_INDEX_BRIGHTNESS" val="0"/>
  <p:tag name="KSO_WM_DIAGRAM_USE_COLOR_VALUE" val="{&quot;color_scheme&quot;:1,&quot;color_type&quot;:1,&quot;theme_color_indexes&quot;:[]}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solid&quot;:{&quot;brightness&quot;:0,&quot;colorType&quot;:1,&quot;foreColorIndex&quot;:10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6_2"/>
  <p:tag name="KSO_WM_UNIT_INDEX" val="1_6_2"/>
  <p:tag name="KSO_WM_DIAGRAM_GROUP_CODE" val="q1-1"/>
  <p:tag name="KSO_WM_BEAUTIFY_FLAG" val="#wm#"/>
  <p:tag name="KSO_WM_UNIT_FILL_TYPE" val="1"/>
  <p:tag name="KSO_WM_UNIT_FILL_FORE_SCHEMECOLOR_INDEX" val="10"/>
  <p:tag name="KSO_WM_UNIT_FILL_FORE_SCHEMECOLOR_INDEX_BRIGHTNESS" val="0"/>
  <p:tag name="KSO_WM_DIAGRAM_USE_COLOR_VALUE" val="{&quot;color_scheme&quot;:1,&quot;color_type&quot;:1,&quot;theme_color_indexes&quot;:[]}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10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6_4*q_h_i*1_6_1"/>
  <p:tag name="KSO_WM_UNIT_INDEX" val="1_6_1"/>
  <p:tag name="KSO_WM_DIAGRAM_GROUP_CODE" val="q1-1"/>
  <p:tag name="KSO_WM_BEAUTIFY_FLAG" val="#wm#"/>
  <p:tag name="KSO_WM_UNIT_LINE_FORE_SCHEMECOLOR_INDEX" val="10"/>
  <p:tag name="KSO_WM_DIAGRAM_USE_COLOR_VALUE" val="{&quot;color_scheme&quot;:1,&quot;color_type&quot;:1,&quot;theme_color_indexes&quot;:[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9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a*1_5_1"/>
  <p:tag name="KSO_WM_UNIT_INDEX" val="1_5_1"/>
  <p:tag name="KSO_WM_DIAGRAM_GROUP_CODE" val="q1-1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7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6"/>
  <p:tag name="KSO_WM_UNIT_LAYERLEVEL" val="1_1_1"/>
  <p:tag name="KSO_WM_TAG_VERSION" val="3.0"/>
  <p:tag name="KSO_WM_UNIT_VALUE" val="54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f*1_5_1"/>
  <p:tag name="KSO_WM_UNIT_INDEX" val="1_5_1"/>
  <p:tag name="KSO_WM_DIAGRAM_GROUP_CODE" val="q1-1"/>
  <p:tag name="KSO_WM_UNIT_TEXT_TYPE" val="1"/>
  <p:tag name="KSO_WM_UNIT_TEXT_LAYER_COUNT" val="1"/>
  <p:tag name="KSO_WM_BEAUTIFY_FLAG" val="#wm#"/>
  <p:tag name="KSO_WM_UNIT_PRESET_TEXT" val="单击此处输入你的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solid&quot;:{&quot;brightness&quot;:0,&quot;colorType&quot;:1,&quot;foreColorIndex&quot;:9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5_3"/>
  <p:tag name="KSO_WM_UNIT_INDEX" val="1_5_3"/>
  <p:tag name="KSO_WM_DIAGRAM_GROUP_CODE" val="q1-1"/>
  <p:tag name="KSO_WM_BEAUTIFY_FLAG" val="#wm#"/>
  <p:tag name="KSO_WM_UNIT_FILL_TYPE" val="1"/>
  <p:tag name="KSO_WM_UNIT_FILL_FORE_SCHEMECOLOR_INDEX" val="9"/>
  <p:tag name="KSO_WM_UNIT_FILL_FORE_SCHEMECOLOR_INDEX_BRIGHTNESS" val="0"/>
  <p:tag name="KSO_WM_DIAGRAM_USE_COLOR_VALUE" val="{&quot;color_scheme&quot;:1,&quot;color_type&quot;:1,&quot;theme_color_indexes&quot;:[]}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solid&quot;:{&quot;brightness&quot;:0,&quot;colorType&quot;:1,&quot;foreColorIndex&quot;:9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5_2"/>
  <p:tag name="KSO_WM_UNIT_INDEX" val="1_5_2"/>
  <p:tag name="KSO_WM_DIAGRAM_GROUP_CODE" val="q1-1"/>
  <p:tag name="KSO_WM_BEAUTIFY_FLAG" val="#wm#"/>
  <p:tag name="KSO_WM_UNIT_FILL_TYPE" val="1"/>
  <p:tag name="KSO_WM_UNIT_FILL_FORE_SCHEMECOLOR_INDEX" val="9"/>
  <p:tag name="KSO_WM_UNIT_FILL_FORE_SCHEMECOLOR_INDEX_BRIGHTNESS" val="0"/>
  <p:tag name="KSO_WM_DIAGRAM_USE_COLOR_VALUE" val="{&quot;color_scheme&quot;:1,&quot;color_type&quot;:1,&quot;theme_color_indexes&quot;:[]}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9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6_4*q_h_i*1_5_1"/>
  <p:tag name="KSO_WM_UNIT_INDEX" val="1_5_1"/>
  <p:tag name="KSO_WM_DIAGRAM_GROUP_CODE" val="q1-1"/>
  <p:tag name="KSO_WM_BEAUTIFY_FLAG" val="#wm#"/>
  <p:tag name="KSO_WM_UNIT_LINE_FORE_SCHEMECOLOR_INDEX" val="9"/>
  <p:tag name="KSO_WM_DIAGRAM_USE_COLOR_VALUE" val="{&quot;color_scheme&quot;:1,&quot;color_type&quot;:1,&quot;theme_color_indexes&quot;:[]}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60*60"/>
  <p:tag name="KSO_WM_UNIT_TYPE" val="q_h_x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UNIT_ID" val="diagram20231076_4*q_h_x*1_1_1"/>
  <p:tag name="KSO_WM_UNIT_INDEX" val="1_1_1"/>
  <p:tag name="KSO_WM_DIAGRAM_GROUP_CODE" val="q1-1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]}"/>
</p:tagLst>
</file>

<file path=ppt/tags/tag7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a*1_1_1"/>
  <p:tag name="KSO_WM_UNIT_INDEX" val="1_1_1"/>
  <p:tag name="KSO_WM_DIAGRAM_GROUP_CODE" val="q1-1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7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6"/>
  <p:tag name="KSO_WM_UNIT_LAYERLEVEL" val="1_1_1"/>
  <p:tag name="KSO_WM_TAG_VERSION" val="3.0"/>
  <p:tag name="KSO_WM_UNIT_VALUE" val="54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f*1_1_1"/>
  <p:tag name="KSO_WM_UNIT_INDEX" val="1_1_1"/>
  <p:tag name="KSO_WM_DIAGRAM_GROUP_CODE" val="q1-1"/>
  <p:tag name="KSO_WM_UNIT_TEXT_TYPE" val="1"/>
  <p:tag name="KSO_WM_UNIT_TEXT_LAYER_COUNT" val="1"/>
  <p:tag name="KSO_WM_BEAUTIFY_FLAG" val="#wm#"/>
  <p:tag name="KSO_WM_UNIT_PRESET_TEXT" val="单击此处输入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1_3"/>
  <p:tag name="KSO_WM_UNIT_INDEX" val="1_1_3"/>
  <p:tag name="KSO_WM_DIAGRAM_GROUP_CODE" val="q1-1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1_2"/>
  <p:tag name="KSO_WM_UNIT_INDEX" val="1_1_2"/>
  <p:tag name="KSO_WM_DIAGRAM_GROUP_CODE" val="q1-1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6_4*q_h_i*1_1_1"/>
  <p:tag name="KSO_WM_UNIT_INDEX" val="1_1_1"/>
  <p:tag name="KSO_WM_DIAGRAM_GROUP_CODE" val="q1-1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60*51"/>
  <p:tag name="KSO_WM_UNIT_TYPE" val="q_h_x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UNIT_ID" val="diagram20231076_4*q_h_x*1_6_1"/>
  <p:tag name="KSO_WM_UNIT_INDEX" val="1_6_1"/>
  <p:tag name="KSO_WM_DIAGRAM_GROUP_CODE" val="q1-1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]}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60*60"/>
  <p:tag name="KSO_WM_UNIT_TYPE" val="q_h_x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UNIT_ID" val="diagram20231076_4*q_h_x*1_2_1"/>
  <p:tag name="KSO_WM_UNIT_INDEX" val="1_2_1"/>
  <p:tag name="KSO_WM_DIAGRAM_GROUP_CODE" val="q1-1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]}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61*63"/>
  <p:tag name="KSO_WM_UNIT_TYPE" val="q_h_x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UNIT_ID" val="diagram20231076_4*q_h_x*1_4_1"/>
  <p:tag name="KSO_WM_UNIT_INDEX" val="1_4_1"/>
  <p:tag name="KSO_WM_DIAGRAM_GROUP_CODE" val="q1-1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]}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63*63"/>
  <p:tag name="KSO_WM_UNIT_TYPE" val="q_h_x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UNIT_ID" val="diagram20231076_4*q_h_x*1_5_1"/>
  <p:tag name="KSO_WM_UNIT_INDEX" val="1_5_1"/>
  <p:tag name="KSO_WM_DIAGRAM_GROUP_CODE" val="q1-1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]}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62*57"/>
  <p:tag name="KSO_WM_UNIT_TYPE" val="q_h_x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UNIT_ID" val="diagram20231076_4*q_h_x*1_3_1"/>
  <p:tag name="KSO_WM_UNIT_INDEX" val="1_3_1"/>
  <p:tag name="KSO_WM_DIAGRAM_GROUP_CODE" val="q1-1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]}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WPS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874CB"/>
    </a:accent1>
    <a:accent2>
      <a:srgbClr val="EE822F"/>
    </a:accent2>
    <a:accent3>
      <a:srgbClr val="F2BA02"/>
    </a:accent3>
    <a:accent4>
      <a:srgbClr val="75BD42"/>
    </a:accent4>
    <a:accent5>
      <a:srgbClr val="30C0B4"/>
    </a:accent5>
    <a:accent6>
      <a:srgbClr val="E54C5E"/>
    </a:accent6>
    <a:hlink>
      <a:srgbClr val="0026E5"/>
    </a:hlink>
    <a:folHlink>
      <a:srgbClr val="7E1FAD"/>
    </a:folHlink>
  </a:clrScheme>
</a:themeOverride>
</file>

<file path=ppt/theme/themeOverride2.xml><?xml version="1.0" encoding="utf-8"?>
<a:themeOverride xmlns:a="http://schemas.openxmlformats.org/drawingml/2006/main">
  <a:clrScheme name="WPS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874CB"/>
    </a:accent1>
    <a:accent2>
      <a:srgbClr val="EE822F"/>
    </a:accent2>
    <a:accent3>
      <a:srgbClr val="F2BA02"/>
    </a:accent3>
    <a:accent4>
      <a:srgbClr val="75BD42"/>
    </a:accent4>
    <a:accent5>
      <a:srgbClr val="30C0B4"/>
    </a:accent5>
    <a:accent6>
      <a:srgbClr val="E54C5E"/>
    </a:accent6>
    <a:hlink>
      <a:srgbClr val="0026E5"/>
    </a:hlink>
    <a:folHlink>
      <a:srgbClr val="7E1FAD"/>
    </a:folHlink>
  </a:clrScheme>
</a:themeOverride>
</file>

<file path=ppt/theme/themeOverride3.xml><?xml version="1.0" encoding="utf-8"?>
<a:themeOverride xmlns:a="http://schemas.openxmlformats.org/drawingml/2006/main">
  <a:clrScheme name="WPS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874CB"/>
    </a:accent1>
    <a:accent2>
      <a:srgbClr val="EE822F"/>
    </a:accent2>
    <a:accent3>
      <a:srgbClr val="F2BA02"/>
    </a:accent3>
    <a:accent4>
      <a:srgbClr val="75BD42"/>
    </a:accent4>
    <a:accent5>
      <a:srgbClr val="30C0B4"/>
    </a:accent5>
    <a:accent6>
      <a:srgbClr val="E54C5E"/>
    </a:accent6>
    <a:hlink>
      <a:srgbClr val="0026E5"/>
    </a:hlink>
    <a:folHlink>
      <a:srgbClr val="7E1FA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1457</Words>
  <Application>WPS 演示</Application>
  <PresentationFormat>宽屏</PresentationFormat>
  <Paragraphs>109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思源黑体 CN Regular</vt:lpstr>
      <vt:lpstr>黑体</vt:lpstr>
      <vt:lpstr>微软雅黑</vt:lpstr>
      <vt:lpstr>思源黑体 CN Bold</vt:lpstr>
      <vt:lpstr>思源黑体 CN Heavy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俏俏</cp:lastModifiedBy>
  <cp:revision>233</cp:revision>
  <dcterms:created xsi:type="dcterms:W3CDTF">2019-06-19T02:08:00Z</dcterms:created>
  <dcterms:modified xsi:type="dcterms:W3CDTF">2025-12-07T09:59:45Z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22615BDE3BFF42B68AAB44900F3EC2FD_13</vt:lpwstr>
  </property>
</Properties>
</file>