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408" r:id="rId3"/>
    <p:sldId id="267" r:id="rId4"/>
    <p:sldId id="329" r:id="rId5"/>
    <p:sldId id="334" r:id="rId6"/>
    <p:sldId id="401" r:id="rId7"/>
    <p:sldId id="425" r:id="rId8"/>
    <p:sldId id="426" r:id="rId9"/>
    <p:sldId id="427" r:id="rId10"/>
    <p:sldId id="428" r:id="rId11"/>
    <p:sldId id="429" r:id="rId12"/>
    <p:sldId id="414" r:id="rId13"/>
    <p:sldId id="415" r:id="rId14"/>
    <p:sldId id="416" r:id="rId15"/>
    <p:sldId id="417" r:id="rId16"/>
    <p:sldId id="418" r:id="rId17"/>
    <p:sldId id="419" r:id="rId18"/>
    <p:sldId id="399" r:id="rId19"/>
    <p:sldId id="404" r:id="rId20"/>
    <p:sldId id="424" r:id="rId21"/>
    <p:sldId id="440" r:id="rId22"/>
    <p:sldId id="272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4500"/>
    <a:srgbClr val="FFBF75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901" autoAdjust="0"/>
    <p:restoredTop sz="99761" autoAdjust="0"/>
  </p:normalViewPr>
  <p:slideViewPr>
    <p:cSldViewPr snapToGrid="0" showGuides="1">
      <p:cViewPr>
        <p:scale>
          <a:sx n="75" d="100"/>
          <a:sy n="75" d="100"/>
        </p:scale>
        <p:origin x="-1200" y="-221"/>
      </p:cViewPr>
      <p:guideLst>
        <p:guide orient="horz" pos="2214"/>
        <p:guide pos="3812"/>
        <p:guide pos="480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40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1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0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7.png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723515" y="4541520"/>
            <a:ext cx="679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11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月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1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日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-11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月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30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日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  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每周日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-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周四晚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20:15</a:t>
            </a:r>
            <a:endParaRPr lang="en-US" altLang="zh-CN" sz="280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2865" y="791210"/>
            <a:ext cx="12317095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经传多赢投资顾问:陈锵行 | 执业编号:A1120620020001  风险提示:观点基于软件数据和理论模型分析，仅供参考，不构成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投资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-700-3809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920x1080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32.xml"/><Relationship Id="rId3" Type="http://schemas.openxmlformats.org/officeDocument/2006/relationships/image" Target="../media/image13.png"/><Relationship Id="rId2" Type="http://schemas.openxmlformats.org/officeDocument/2006/relationships/tags" Target="../tags/tag31.xml"/><Relationship Id="rId1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7.xml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5.xml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7265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12</a:t>
            </a:r>
            <a:r>
              <a:rPr sz="3000" dirty="0" smtClean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3000" dirty="0" smtClean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</a:t>
            </a:r>
            <a:r>
              <a:rPr sz="3000" dirty="0" smtClean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lang="zh-CN" altLang="en-US" sz="30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3585" y="1532760"/>
            <a:ext cx="86582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6600" dirty="0" smtClean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主题风口</a:t>
            </a:r>
            <a:r>
              <a:rPr lang="zh-CN" altLang="en-US" sz="6600" dirty="0" smtClean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，</a:t>
            </a:r>
            <a:r>
              <a:rPr lang="zh-CN" altLang="en-US" sz="6600" dirty="0" smtClean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强者恒强</a:t>
            </a:r>
            <a:endParaRPr lang="zh-CN" sz="6600" dirty="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pic>
        <p:nvPicPr>
          <p:cNvPr id="4" name="图片 3" descr="陈锵行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0785" y="780415"/>
            <a:ext cx="3199130" cy="52743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陈锵行</a:t>
            </a:r>
            <a:endParaRPr lang="zh-CN" altLang="en-US" sz="260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53970" y="4074160"/>
            <a:ext cx="3497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altLang="zh-CN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:A1120620020001</a:t>
            </a:r>
            <a:endParaRPr lang="en-US" altLang="zh-CN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1254760" y="4561205"/>
            <a:ext cx="60769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5000"/>
              </a:lnSpc>
            </a:pP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历经多年市场沉浮，独创了《七星反转》《主题风口战法》等系列战法，对“消息面”解读独到、锋利。善于敏锐挖掘市场新的操作方向和机会，把握市场上热点方向快狠准；注重市场炒作背后逻辑，通过现象看本质。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4280" y="1118235"/>
            <a:ext cx="418846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01B3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三紫战法优中选优：</a:t>
            </a:r>
            <a:endParaRPr lang="en-US" altLang="zh-CN" sz="2400" b="1" dirty="0" smtClean="0">
              <a:solidFill>
                <a:srgbClr val="0001B3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endParaRPr lang="en-US" altLang="zh-CN" sz="2000" b="1" dirty="0" smtClean="0">
              <a:solidFill>
                <a:srgbClr val="FF0000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r>
              <a:rPr lang="zh-CN" altLang="en-US" sz="2000" b="1" dirty="0" smtClean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主力动向</a:t>
            </a:r>
            <a:r>
              <a:rPr lang="zh-CN" altLang="en-US" sz="2000" b="1" dirty="0" smtClean="0">
                <a:solidFill>
                  <a:srgbClr val="7030A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紫色</a:t>
            </a:r>
            <a:r>
              <a:rPr lang="zh-CN" altLang="en-US" sz="2000" b="1" dirty="0" smtClean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（主导资金）</a:t>
            </a:r>
            <a:endParaRPr lang="en-US" altLang="zh-CN" sz="2000" b="1" dirty="0" smtClean="0">
              <a:solidFill>
                <a:srgbClr val="FF0000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r>
              <a:rPr lang="en-US" altLang="zh-CN" sz="2000" b="1" dirty="0" smtClean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               +</a:t>
            </a:r>
            <a:endParaRPr lang="en-US" altLang="zh-CN" sz="2000" b="1" dirty="0" smtClean="0">
              <a:solidFill>
                <a:srgbClr val="FF0000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r>
              <a:rPr lang="zh-CN" altLang="en-US" sz="2000" b="1" dirty="0" smtClean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旗子</a:t>
            </a:r>
            <a:r>
              <a:rPr lang="zh-CN" altLang="en-US" sz="2000" b="1" dirty="0" smtClean="0">
                <a:solidFill>
                  <a:srgbClr val="7030A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紫色</a:t>
            </a:r>
            <a:r>
              <a:rPr lang="zh-CN" altLang="en-US" sz="2000" b="1" dirty="0" smtClean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（机构资金）</a:t>
            </a:r>
            <a:endParaRPr lang="en-US" altLang="zh-CN" sz="2000" b="1" dirty="0" smtClean="0">
              <a:solidFill>
                <a:srgbClr val="FF0000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r>
              <a:rPr lang="en-US" altLang="zh-CN" sz="2000" b="1" dirty="0" smtClean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               +</a:t>
            </a:r>
            <a:endParaRPr lang="en-US" altLang="zh-CN" sz="2000" b="1" dirty="0" smtClean="0">
              <a:solidFill>
                <a:srgbClr val="FF0000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r>
              <a:rPr lang="zh-CN" altLang="en-US" sz="2000" b="1" dirty="0" smtClean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滚动净利润</a:t>
            </a:r>
            <a:r>
              <a:rPr lang="zh-CN" altLang="en-US" sz="2000" b="1" dirty="0" smtClean="0">
                <a:solidFill>
                  <a:srgbClr val="7030A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紫色</a:t>
            </a:r>
            <a:r>
              <a:rPr lang="zh-CN" altLang="en-US" sz="2000" b="1" dirty="0" smtClean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（业绩超预期）</a:t>
            </a:r>
            <a:endParaRPr lang="en-US" altLang="zh-CN" sz="2000" b="1" dirty="0" smtClean="0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015355" y="1090930"/>
            <a:ext cx="4854575" cy="492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文本框 5"/>
          <p:cNvSpPr txBox="1"/>
          <p:nvPr/>
        </p:nvSpPr>
        <p:spPr>
          <a:xfrm>
            <a:off x="635" y="0"/>
            <a:ext cx="121913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第三步：选个股</a:t>
            </a:r>
            <a:endParaRPr lang="zh-CN" altLang="en-US" sz="40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24280" y="3878580"/>
            <a:ext cx="35750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加分指标：</a:t>
            </a:r>
            <a:endParaRPr lang="en-US" altLang="zh-CN" b="1" dirty="0" smtClean="0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r>
              <a:rPr lang="en-US" altLang="zh-CN" b="1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1</a:t>
            </a:r>
            <a:r>
              <a:rPr lang="zh-CN" altLang="en-US" b="1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、超级单（主力抢筹）</a:t>
            </a:r>
            <a:endParaRPr lang="en-US" altLang="zh-CN" b="1" dirty="0" smtClean="0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r>
              <a:rPr lang="en-US" altLang="zh-CN" b="1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2</a:t>
            </a:r>
            <a:r>
              <a:rPr lang="zh-CN" altLang="en-US" b="1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、主力控盘（锁仓上涨）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smtClean="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03</a:t>
            </a:r>
            <a:endParaRPr lang="en-US" altLang="zh-CN" sz="7200" dirty="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 smtClean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龙头狙击升级</a:t>
            </a:r>
            <a:endParaRPr lang="zh-CN" altLang="en-US" sz="800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911677" y="108488"/>
            <a:ext cx="2280323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740312" y="847758"/>
            <a:ext cx="4461295" cy="572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本框 9"/>
          <p:cNvSpPr txBox="1"/>
          <p:nvPr/>
        </p:nvSpPr>
        <p:spPr>
          <a:xfrm>
            <a:off x="2373630" y="53975"/>
            <a:ext cx="744474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龙头狙击的重磅升级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053884"/>
            <a:ext cx="7259470" cy="5261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7461663" y="2023447"/>
            <a:ext cx="454683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龙头股不同阶段的操作状态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、启动龙头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、趋势龙头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、龙头回档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、接力龙头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06995" y="882302"/>
            <a:ext cx="10025846" cy="489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本框 9"/>
          <p:cNvSpPr txBox="1"/>
          <p:nvPr/>
        </p:nvSpPr>
        <p:spPr>
          <a:xfrm>
            <a:off x="2373630" y="53975"/>
            <a:ext cx="744474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龙回头战法！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74056" y="5931550"/>
            <a:ext cx="64011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+mn-ea"/>
              </a:rPr>
              <a:t>龙回头战法</a:t>
            </a:r>
            <a:r>
              <a:rPr lang="en-US" altLang="zh-CN" sz="3200" b="1" dirty="0" smtClean="0">
                <a:latin typeface="+mn-ea"/>
              </a:rPr>
              <a:t>=</a:t>
            </a:r>
            <a:r>
              <a:rPr lang="zh-CN" altLang="en-US" sz="3200" b="1" dirty="0" smtClean="0">
                <a:latin typeface="+mn-ea"/>
              </a:rPr>
              <a:t>龙头回档</a:t>
            </a:r>
            <a:r>
              <a:rPr lang="en-US" altLang="zh-CN" sz="3200" b="1" dirty="0" smtClean="0">
                <a:latin typeface="+mn-ea"/>
              </a:rPr>
              <a:t>+</a:t>
            </a:r>
            <a:r>
              <a:rPr lang="zh-CN" altLang="en-US" sz="3200" b="1" dirty="0" smtClean="0">
                <a:latin typeface="+mn-ea"/>
              </a:rPr>
              <a:t>资金龙头</a:t>
            </a:r>
            <a:endParaRPr lang="zh-CN" altLang="en-US" sz="3200" b="1" dirty="0">
              <a:latin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48314" y="3146837"/>
            <a:ext cx="8793445" cy="112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【资金龙头】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：筛选阶段主力资金大幅增仓的股票，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【活跃龙头】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：通过成交量和波动率等系列指标选出活跃龙头</a:t>
            </a:r>
            <a:endParaRPr lang="zh-CN" altLang="en-US" sz="24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892776" y="1271588"/>
            <a:ext cx="6485326" cy="109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8"/>
          <p:cNvSpPr txBox="1"/>
          <p:nvPr/>
        </p:nvSpPr>
        <p:spPr>
          <a:xfrm>
            <a:off x="1247357" y="5434331"/>
            <a:ext cx="9363284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  <a:buClrTx/>
              <a:buSzTx/>
              <a:buNone/>
            </a:pPr>
            <a:r>
              <a:rPr 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价值龙头：公司的基本面，规模、盈利能力等处在行业的前列，行业细分龙头</a:t>
            </a:r>
            <a:endParaRPr 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buClrTx/>
              <a:buSzTx/>
              <a:buNone/>
            </a:pPr>
            <a:r>
              <a:rPr 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根据行业内个股的总市值、净利润、ROE等基本面情况，筛选出名列前茅的个股</a:t>
            </a:r>
            <a:endParaRPr 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buClrTx/>
              <a:buSzTx/>
              <a:buNone/>
            </a:pPr>
            <a:r>
              <a:rPr 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特点：基本面扎实，盈利稳定，较少出现业绩暴雷的情况，适合中长线持股</a:t>
            </a:r>
            <a:endParaRPr 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32079" y="856525"/>
            <a:ext cx="8459537" cy="465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文本框 9"/>
          <p:cNvSpPr txBox="1"/>
          <p:nvPr/>
        </p:nvSpPr>
        <p:spPr>
          <a:xfrm>
            <a:off x="2373630" y="53975"/>
            <a:ext cx="744474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价值龙头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04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 smtClean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买卖点判断</a:t>
            </a:r>
            <a:endParaRPr lang="zh-CN" altLang="en-US" sz="800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6850" y="858417"/>
            <a:ext cx="6203950" cy="569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284720" y="2809966"/>
            <a:ext cx="4540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上升通道的</a:t>
            </a:r>
            <a:r>
              <a:rPr lang="en-US" altLang="zh-CN" sz="2800" b="1" dirty="0" smtClean="0"/>
              <a:t>A</a:t>
            </a:r>
            <a:r>
              <a:rPr lang="zh-CN" altLang="en-US" sz="2800" b="1" dirty="0" smtClean="0"/>
              <a:t>字形与厂字型</a:t>
            </a:r>
            <a:endParaRPr lang="zh-CN" altLang="en-US" sz="28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/>
          <p:cNvSpPr txBox="1"/>
          <p:nvPr/>
        </p:nvSpPr>
        <p:spPr>
          <a:xfrm>
            <a:off x="1" y="0"/>
            <a:ext cx="121913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水下低吸</a:t>
            </a:r>
            <a:endParaRPr lang="zh-CN" altLang="en-US" sz="40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1920" y="806831"/>
            <a:ext cx="7498080" cy="580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429625" y="2181225"/>
            <a:ext cx="37623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accent1">
                    <a:lumMod val="50000"/>
                  </a:schemeClr>
                </a:solidFill>
              </a:rPr>
              <a:t>水下低吸：</a:t>
            </a:r>
            <a:br>
              <a:rPr lang="en-US" altLang="zh-CN" sz="2400" b="1" dirty="0" smtClean="0"/>
            </a:br>
            <a:r>
              <a:rPr lang="zh-CN" altLang="en-US" sz="2400" b="1" dirty="0" smtClean="0"/>
              <a:t>厂字型回档，买在下影线的支撑位置</a:t>
            </a:r>
            <a:endParaRPr lang="en-US" altLang="zh-CN" sz="2400" b="1" dirty="0" smtClean="0"/>
          </a:p>
          <a:p>
            <a:endParaRPr lang="en-US" altLang="zh-CN" sz="2400" b="1" dirty="0" smtClean="0"/>
          </a:p>
          <a:p>
            <a:r>
              <a:rPr lang="zh-CN" altLang="en-US" sz="2400" b="1" dirty="0" smtClean="0"/>
              <a:t>看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多天分时图</a:t>
            </a:r>
            <a:r>
              <a:rPr lang="zh-CN" altLang="en-US" sz="2400" b="1" dirty="0" smtClean="0"/>
              <a:t>更清晰！</a:t>
            </a:r>
            <a:endParaRPr lang="zh-CN" altLang="en-US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67755" y="788035"/>
            <a:ext cx="5437505" cy="3834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行情解读</a:t>
            </a:r>
            <a:endParaRPr lang="en-US" altLang="zh-CN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风口战法</a:t>
            </a:r>
            <a:endParaRPr lang="en-US" altLang="zh-CN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龙头狙击升级</a:t>
            </a:r>
            <a:endParaRPr lang="en-US" altLang="zh-CN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买卖点判断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37785" y="849313"/>
            <a:ext cx="95504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70000"/>
              </a:lnSpc>
            </a:pPr>
            <a:r>
              <a:rPr lang="zh-CN" altLang="en-US" sz="3500" dirty="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01</a:t>
            </a:r>
            <a:r>
              <a:rPr lang="en-US" altLang="zh-CN" sz="3200" dirty="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 dirty="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 dirty="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02</a:t>
            </a:r>
            <a:r>
              <a:rPr lang="en-US" altLang="zh-CN" sz="3200" dirty="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 dirty="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 dirty="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03</a:t>
            </a:r>
            <a:r>
              <a:rPr lang="en-US" altLang="zh-CN" sz="3200" dirty="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200" dirty="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 dirty="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04</a:t>
            </a:r>
            <a:r>
              <a:rPr lang="en-US" altLang="zh-CN" sz="3200" dirty="0" smtClean="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 dirty="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yncCopiedImage_1669875198997_16698830754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01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 smtClean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行情解读</a:t>
            </a:r>
            <a:endParaRPr lang="zh-CN" altLang="en-US" sz="800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5397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sym typeface="+mn-ea"/>
              </a:rPr>
              <a:t>行情解读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Noto Sans S Chinese Bold" panose="020B0800000000000000" charset="-122"/>
              <a:ea typeface="Noto Sans S Chinese Bold" panose="020B0800000000000000" charset="-122"/>
              <a:sym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66319" y="1595535"/>
            <a:ext cx="58223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1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、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短线、中线上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攻拐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头向下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r>
              <a:rPr lang="zh-CN" altLang="en-US" sz="2400" dirty="0" smtClean="0"/>
              <a:t>（主力控盘攀升是加分项）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3600" b="1" dirty="0" smtClean="0">
                <a:solidFill>
                  <a:srgbClr val="FF0000"/>
                </a:solidFill>
              </a:rPr>
              <a:t>2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、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流动资金三天翻红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r>
              <a:rPr lang="zh-CN" altLang="en-US" sz="2400" dirty="0" smtClean="0"/>
              <a:t>（</a:t>
            </a:r>
            <a:r>
              <a:rPr lang="zh-CN" altLang="en-US" sz="2400" dirty="0" smtClean="0"/>
              <a:t>资金活跃，回归万亿成交量）</a:t>
            </a:r>
            <a:endParaRPr lang="en-US" altLang="zh-CN" sz="2400" dirty="0" smtClean="0"/>
          </a:p>
          <a:p>
            <a:endParaRPr lang="en-US" altLang="zh-CN" sz="3200" b="1" dirty="0" smtClean="0">
              <a:solidFill>
                <a:srgbClr val="FF0000"/>
              </a:solidFill>
            </a:endParaRPr>
          </a:p>
          <a:p>
            <a:r>
              <a:rPr lang="en-US" altLang="zh-CN" sz="3200" b="1" dirty="0" smtClean="0">
                <a:solidFill>
                  <a:srgbClr val="FF0000"/>
                </a:solidFill>
              </a:rPr>
              <a:t>3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、捕捞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季节金叉末端</a:t>
            </a:r>
            <a:endParaRPr lang="en-US" altLang="zh-CN" sz="2400" b="1" dirty="0" smtClean="0"/>
          </a:p>
          <a:p>
            <a:r>
              <a:rPr lang="zh-CN" altLang="en-US" sz="2400" dirty="0" smtClean="0"/>
              <a:t>（看四四原则）</a:t>
            </a:r>
            <a:endParaRPr lang="en-US" altLang="zh-CN" sz="2400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90245" y="843280"/>
            <a:ext cx="4157115" cy="57505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9"/>
          <p:cNvSpPr txBox="1"/>
          <p:nvPr/>
        </p:nvSpPr>
        <p:spPr>
          <a:xfrm>
            <a:off x="0" y="5397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sym typeface="+mn-ea"/>
              </a:rPr>
              <a:t>行情解读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Noto Sans S Chinese Bold" panose="020B0800000000000000" charset="-122"/>
              <a:ea typeface="Noto Sans S Chinese Bold" panose="020B0800000000000000" charset="-122"/>
              <a:sym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87099" y="926228"/>
            <a:ext cx="11698965" cy="47633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072072" y="5628730"/>
            <a:ext cx="9539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73200" y="5852775"/>
            <a:ext cx="9438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月线底背离金叉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确认，坚定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振兴牛行情！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smtClean="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02</a:t>
            </a:r>
            <a:endParaRPr lang="en-US" altLang="zh-CN" sz="7200" dirty="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 smtClean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风口战法</a:t>
            </a:r>
            <a:endParaRPr lang="zh-CN" altLang="en-US" sz="720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2170" y="1294130"/>
            <a:ext cx="4209415" cy="4584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第一步：选风口</a:t>
            </a:r>
            <a:br>
              <a:rPr lang="en-US" altLang="zh-CN" sz="2800" b="1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</a:br>
            <a:r>
              <a:rPr lang="zh-CN" altLang="en-US" sz="2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做“涨停棱镜”最强风口</a:t>
            </a:r>
            <a:endParaRPr lang="en-US" altLang="zh-CN" sz="2400" dirty="0" smtClean="0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endParaRPr lang="en-US" altLang="zh-CN" sz="2800" b="1" dirty="0" smtClean="0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第二步：选日期</a:t>
            </a:r>
            <a:br>
              <a:rPr lang="en-US" altLang="zh-CN" sz="2800" b="1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</a:br>
            <a:r>
              <a:rPr lang="zh-CN" altLang="en-US" sz="2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风口浪尖：涨停板家数最多那一天</a:t>
            </a:r>
            <a:endParaRPr lang="en-US" altLang="zh-CN" sz="2000" dirty="0" smtClean="0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r>
              <a:rPr lang="zh-CN" altLang="en-US" sz="2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或板块启动的第一天</a:t>
            </a:r>
            <a:br>
              <a:rPr lang="en-US" altLang="zh-CN" sz="2800" b="1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</a:br>
            <a:br>
              <a:rPr lang="en-US" altLang="zh-CN" sz="2800" b="1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</a:br>
            <a:r>
              <a:rPr lang="zh-CN" altLang="en-US" sz="2800" b="1" dirty="0" smtClean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第三步：选个股</a:t>
            </a:r>
            <a:br>
              <a:rPr lang="en-US" altLang="zh-CN" sz="2800" b="1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</a:br>
            <a:r>
              <a:rPr lang="zh-CN" altLang="en-US" sz="2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符合三紫战法个股，做涨停复制</a:t>
            </a:r>
            <a:endParaRPr lang="en-US" altLang="zh-CN" sz="2000" dirty="0" smtClean="0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endParaRPr lang="en-US" altLang="zh-CN" sz="2400" dirty="0" smtClean="0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第四步：买卖点</a:t>
            </a:r>
            <a:br>
              <a:rPr lang="en-US" altLang="zh-CN" sz="2800" b="1" dirty="0" smtClean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</a:br>
            <a:r>
              <a:rPr lang="zh-CN" altLang="en-US" sz="2000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三天原则</a:t>
            </a:r>
            <a:endParaRPr lang="zh-CN" altLang="en-US" sz="2000" dirty="0" smtClean="0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446262" y="1162875"/>
            <a:ext cx="5880551" cy="484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81965" y="826134"/>
            <a:ext cx="8397876" cy="342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0" y="4255770"/>
            <a:ext cx="899795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（涨停周期表：帮助分析近</a:t>
            </a:r>
            <a:r>
              <a:rPr lang="en-US" altLang="zh-CN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20</a:t>
            </a:r>
            <a:r>
              <a:rPr lang="zh-CN" altLang="en-US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个交易日涨停板家数靠前的板块）</a:t>
            </a:r>
            <a:endParaRPr lang="en-US" altLang="zh-CN" dirty="0" smtClean="0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3594" y="4714101"/>
            <a:ext cx="92202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强风</a:t>
            </a:r>
            <a:r>
              <a:rPr lang="zh-CN" altLang="en-US" sz="3600" b="1" dirty="0" smtClean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口</a:t>
            </a:r>
            <a:r>
              <a:rPr lang="zh-CN" altLang="en-US" sz="3600" b="1" dirty="0" smtClean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板块</a:t>
            </a:r>
            <a:endParaRPr lang="en-US" altLang="zh-CN" sz="3600" b="1" dirty="0" smtClean="0">
              <a:solidFill>
                <a:srgbClr val="FF0000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r>
              <a:rPr lang="en-US" altLang="zh-CN" sz="3600" b="1" dirty="0" smtClean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1</a:t>
            </a:r>
            <a:r>
              <a:rPr lang="zh-CN" altLang="en-US" sz="3600" b="1" dirty="0" smtClean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、频繁出现在涨停周期表</a:t>
            </a:r>
            <a:endParaRPr lang="en-US" altLang="zh-CN" sz="3600" b="1" dirty="0" smtClean="0">
              <a:solidFill>
                <a:srgbClr val="FF0000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r>
              <a:rPr lang="en-US" altLang="zh-CN" sz="3600" b="1" dirty="0" smtClean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2</a:t>
            </a:r>
            <a:r>
              <a:rPr lang="zh-CN" altLang="en-US" sz="3600" b="1" dirty="0" smtClean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、有连板龙头带动</a:t>
            </a:r>
            <a:br>
              <a:rPr lang="en-US" altLang="zh-CN" sz="3200" b="1" dirty="0" smtClean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</a:br>
            <a:endParaRPr lang="zh-CN" altLang="en-US" sz="2000" b="1" dirty="0" smtClean="0">
              <a:solidFill>
                <a:srgbClr val="FF0000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48800" y="1504949"/>
            <a:ext cx="24860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思源黑体 CN Normal" panose="020B0400000000000000" charset="-122"/>
                <a:ea typeface="思源黑体 CN Normal" panose="020B0400000000000000" charset="-122"/>
              </a:rPr>
              <a:t>点击主题猎手的</a:t>
            </a:r>
            <a:r>
              <a:rPr lang="en-US" altLang="zh-CN" sz="2400" b="1" dirty="0" smtClean="0">
                <a:latin typeface="思源黑体 CN Normal" panose="020B0400000000000000" charset="-122"/>
                <a:ea typeface="思源黑体 CN Normal" panose="020B0400000000000000" charset="-122"/>
              </a:rPr>
              <a:t>【</a:t>
            </a:r>
            <a:r>
              <a:rPr lang="zh-CN" altLang="en-US" sz="2400" b="1" dirty="0" smtClean="0">
                <a:latin typeface="思源黑体 CN Normal" panose="020B0400000000000000" charset="-122"/>
                <a:ea typeface="思源黑体 CN Normal" panose="020B0400000000000000" charset="-122"/>
              </a:rPr>
              <a:t>涨停棱镜</a:t>
            </a:r>
            <a:r>
              <a:rPr lang="en-US" altLang="zh-CN" sz="2400" b="1" dirty="0" smtClean="0"/>
              <a:t>】</a:t>
            </a:r>
            <a:endParaRPr lang="en-US" altLang="zh-CN" sz="2400" b="1" dirty="0" smtClean="0"/>
          </a:p>
        </p:txBody>
      </p:sp>
      <p:sp>
        <p:nvSpPr>
          <p:cNvPr id="6" name="文本框 5"/>
          <p:cNvSpPr txBox="1"/>
          <p:nvPr/>
        </p:nvSpPr>
        <p:spPr>
          <a:xfrm>
            <a:off x="0" y="61595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第一步：选风口</a:t>
            </a:r>
            <a:endParaRPr lang="zh-CN" altLang="en-US" sz="40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9275318" y="3041134"/>
            <a:ext cx="26728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做对</a:t>
            </a:r>
            <a:r>
              <a:rPr lang="zh-CN" altLang="en-US" sz="2400" b="1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板块就是</a:t>
            </a:r>
            <a:r>
              <a:rPr lang="zh-CN" altLang="en-US" sz="2400" b="1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牛市</a:t>
            </a:r>
            <a:endParaRPr lang="en-US" altLang="zh-CN" sz="2400" b="1" dirty="0" smtClean="0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r>
              <a:rPr lang="zh-CN" altLang="en-US" sz="2400" b="1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做</a:t>
            </a:r>
            <a:r>
              <a:rPr lang="zh-CN" altLang="en-US" sz="2400" b="1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错板块就是</a:t>
            </a:r>
            <a:r>
              <a:rPr lang="zh-CN" altLang="en-US" sz="2400" b="1" dirty="0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熊市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/>
          <p:cNvSpPr txBox="1"/>
          <p:nvPr/>
        </p:nvSpPr>
        <p:spPr>
          <a:xfrm>
            <a:off x="635" y="70485"/>
            <a:ext cx="121907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第二步：选日期</a:t>
            </a:r>
            <a:endParaRPr lang="zh-CN" altLang="en-US" sz="40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4662" y="890270"/>
            <a:ext cx="9683858" cy="513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899015" y="1877695"/>
            <a:ext cx="210185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思源黑体 CN Normal" panose="020B0400000000000000" charset="-122"/>
                <a:ea typeface="思源黑体 CN Normal" panose="020B0400000000000000" charset="-122"/>
              </a:rPr>
              <a:t>选择涨停板家数最多那一天</a:t>
            </a:r>
            <a:endParaRPr lang="en-US" altLang="zh-CN" sz="2000" b="1" dirty="0" smtClean="0"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endParaRPr lang="en-US" altLang="zh-CN" sz="2000" b="1" dirty="0" smtClean="0"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r>
              <a:rPr lang="zh-CN" altLang="en-US" sz="2000" b="1" dirty="0" smtClean="0">
                <a:latin typeface="思源黑体 CN Normal" panose="020B0400000000000000" charset="-122"/>
                <a:ea typeface="思源黑体 CN Normal" panose="020B0400000000000000" charset="-122"/>
              </a:rPr>
              <a:t>或板块启动的</a:t>
            </a:r>
            <a:endParaRPr lang="zh-CN" altLang="en-US" sz="2000" b="1" dirty="0" smtClean="0"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r>
              <a:rPr lang="zh-CN" altLang="en-US" sz="2000" b="1" dirty="0" smtClean="0">
                <a:latin typeface="思源黑体 CN Normal" panose="020B0400000000000000" charset="-122"/>
                <a:ea typeface="思源黑体 CN Normal" panose="020B0400000000000000" charset="-122"/>
              </a:rPr>
              <a:t>第一天</a:t>
            </a:r>
            <a:endParaRPr lang="zh-CN" altLang="en-US" sz="2000" b="1" dirty="0" smtClean="0"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1.xml><?xml version="1.0" encoding="utf-8"?>
<p:tagLst xmlns:p="http://schemas.openxmlformats.org/presentationml/2006/main">
  <p:tag name="KSO_WM_UNIT_PLACING_PICTURE_USER_VIEWPORT" val="{&quot;height&quot;:2082,&quot;width&quot;:10544}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COMMONDATA" val="eyJoZGlkIjoiMTI3MTg5YzNmNDNmOTNjOTE4OWRiYWIxZGRkZWJmMzUifQ=="/>
  <p:tag name="KSO_WPP_MARK_KEY" val="257877f6-fe8c-4c47-ab4c-274c99a6a79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880</Words>
  <Application>WPS 演示</Application>
  <PresentationFormat>自定义</PresentationFormat>
  <Paragraphs>125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Wingdings</vt:lpstr>
      <vt:lpstr>思源黑体 CN Medium</vt:lpstr>
      <vt:lpstr>思源黑体 CN Normal</vt:lpstr>
      <vt:lpstr>思源黑体 CN Light</vt:lpstr>
      <vt:lpstr>思源黑体 CN Bold</vt:lpstr>
      <vt:lpstr>Noto Sans S Chinese Medium</vt:lpstr>
      <vt:lpstr>DIN Black</vt:lpstr>
      <vt:lpstr>Segoe Print</vt:lpstr>
      <vt:lpstr>Noto Sans S Chinese Bold</vt:lpstr>
      <vt:lpstr>Arial Unicode MS</vt:lpstr>
      <vt:lpstr>Calibri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610</cp:revision>
  <dcterms:created xsi:type="dcterms:W3CDTF">2019-06-19T02:08:00Z</dcterms:created>
  <dcterms:modified xsi:type="dcterms:W3CDTF">2022-12-01T11:36:35Z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BEC361DFDA9449B0B9AEDB57E4677C62</vt:lpwstr>
  </property>
</Properties>
</file>