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2.xml" ContentType="application/vnd.openxmlformats-officedocument.them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1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3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4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5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6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528" r:id="rId2"/>
    <p:sldId id="410" r:id="rId3"/>
    <p:sldId id="590" r:id="rId4"/>
    <p:sldId id="591" r:id="rId5"/>
    <p:sldId id="592" r:id="rId6"/>
    <p:sldId id="593" r:id="rId7"/>
    <p:sldId id="611" r:id="rId8"/>
    <p:sldId id="612" r:id="rId9"/>
    <p:sldId id="613" r:id="rId10"/>
    <p:sldId id="596" r:id="rId11"/>
    <p:sldId id="597" r:id="rId12"/>
    <p:sldId id="614" r:id="rId13"/>
    <p:sldId id="615" r:id="rId14"/>
    <p:sldId id="598" r:id="rId15"/>
    <p:sldId id="599" r:id="rId16"/>
    <p:sldId id="600" r:id="rId17"/>
    <p:sldId id="601" r:id="rId18"/>
    <p:sldId id="604" r:id="rId19"/>
    <p:sldId id="605" r:id="rId20"/>
    <p:sldId id="574" r:id="rId21"/>
    <p:sldId id="564" r:id="rId22"/>
    <p:sldId id="578" r:id="rId23"/>
    <p:sldId id="509" r:id="rId24"/>
    <p:sldId id="272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 userDrawn="1">
          <p15:clr>
            <a:srgbClr val="A4A3A4"/>
          </p15:clr>
        </p15:guide>
        <p15:guide id="2" pos="3771" userDrawn="1">
          <p15:clr>
            <a:srgbClr val="A4A3A4"/>
          </p15:clr>
        </p15:guide>
        <p15:guide id="3" pos="4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97" autoAdjust="0"/>
    <p:restoredTop sz="99761" autoAdjust="0"/>
  </p:normalViewPr>
  <p:slideViewPr>
    <p:cSldViewPr snapToGrid="0" showGuides="1">
      <p:cViewPr varScale="1">
        <p:scale>
          <a:sx n="102" d="100"/>
          <a:sy n="102" d="100"/>
        </p:scale>
        <p:origin x="150" y="288"/>
      </p:cViewPr>
      <p:guideLst>
        <p:guide orient="horz" pos="2242"/>
        <p:guide pos="3771"/>
        <p:guide pos="4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image" Target="../media/image2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image" Target="../media/image1.png"/><Relationship Id="rId2" Type="http://schemas.openxmlformats.org/officeDocument/2006/relationships/tags" Target="../tags/tag9.xml"/><Relationship Id="rId16" Type="http://schemas.openxmlformats.org/officeDocument/2006/relationships/slideMaster" Target="../slideMasters/slideMaster1.xml"/><Relationship Id="rId20" Type="http://schemas.openxmlformats.org/officeDocument/2006/relationships/image" Target="../media/image4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10" Type="http://schemas.openxmlformats.org/officeDocument/2006/relationships/tags" Target="../tags/tag17.xml"/><Relationship Id="rId19" Type="http://schemas.openxmlformats.org/officeDocument/2006/relationships/image" Target="../media/image3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5.xml"/><Relationship Id="rId7" Type="http://schemas.openxmlformats.org/officeDocument/2006/relationships/image" Target="../media/image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0.xml"/><Relationship Id="rId7" Type="http://schemas.openxmlformats.org/officeDocument/2006/relationships/image" Target="../media/image7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3.png"/><Relationship Id="rId5" Type="http://schemas.openxmlformats.org/officeDocument/2006/relationships/tags" Target="../tags/tag37.xml"/><Relationship Id="rId10" Type="http://schemas.openxmlformats.org/officeDocument/2006/relationships/image" Target="../media/image2.png"/><Relationship Id="rId4" Type="http://schemas.openxmlformats.org/officeDocument/2006/relationships/tags" Target="../tags/tag36.xml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1.xml"/><Relationship Id="rId7" Type="http://schemas.openxmlformats.org/officeDocument/2006/relationships/image" Target="../media/image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7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8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9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  <a:t>2023/12/4</a:t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0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  <a:t>‹#›</a:t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3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4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15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12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-12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28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7E130D-28CB-1D17-EAE6-65F7EC7C44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17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85.xml"/><Relationship Id="rId7" Type="http://schemas.openxmlformats.org/officeDocument/2006/relationships/image" Target="../media/image20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8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26" Type="http://schemas.openxmlformats.org/officeDocument/2006/relationships/image" Target="../media/image24.png"/><Relationship Id="rId3" Type="http://schemas.openxmlformats.org/officeDocument/2006/relationships/tags" Target="../tags/tag89.xml"/><Relationship Id="rId21" Type="http://schemas.openxmlformats.org/officeDocument/2006/relationships/tags" Target="../tags/tag107.xml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5" Type="http://schemas.openxmlformats.org/officeDocument/2006/relationships/image" Target="../media/image23.svg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tags" Target="../tags/tag106.xml"/><Relationship Id="rId29" Type="http://schemas.openxmlformats.org/officeDocument/2006/relationships/image" Target="../media/image27.sv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24" Type="http://schemas.openxmlformats.org/officeDocument/2006/relationships/image" Target="../media/image22.png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23" Type="http://schemas.openxmlformats.org/officeDocument/2006/relationships/slideLayout" Target="../slideLayouts/slideLayout5.xml"/><Relationship Id="rId28" Type="http://schemas.openxmlformats.org/officeDocument/2006/relationships/image" Target="../media/image26.png"/><Relationship Id="rId10" Type="http://schemas.openxmlformats.org/officeDocument/2006/relationships/tags" Target="../tags/tag96.xml"/><Relationship Id="rId19" Type="http://schemas.openxmlformats.org/officeDocument/2006/relationships/tags" Target="../tags/tag105.xml"/><Relationship Id="rId31" Type="http://schemas.openxmlformats.org/officeDocument/2006/relationships/image" Target="../media/image29.svg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Relationship Id="rId22" Type="http://schemas.openxmlformats.org/officeDocument/2006/relationships/tags" Target="../tags/tag108.xml"/><Relationship Id="rId27" Type="http://schemas.openxmlformats.org/officeDocument/2006/relationships/image" Target="../media/image25.svg"/><Relationship Id="rId30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16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34.png"/><Relationship Id="rId5" Type="http://schemas.openxmlformats.org/officeDocument/2006/relationships/tags" Target="../tags/tag118.xml"/><Relationship Id="rId10" Type="http://schemas.openxmlformats.org/officeDocument/2006/relationships/image" Target="../media/image33.png"/><Relationship Id="rId4" Type="http://schemas.openxmlformats.org/officeDocument/2006/relationships/tags" Target="../tags/tag117.xml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0" Type="http://schemas.openxmlformats.org/officeDocument/2006/relationships/tags" Target="../tags/tag60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70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757680" y="2976880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强化主题思维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7780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选个股等于选主题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020" y="882015"/>
            <a:ext cx="12117705" cy="56711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7780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一键勾选，热门主题</a:t>
            </a:r>
            <a:endParaRPr lang="en-US" alt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73530" y="791210"/>
            <a:ext cx="8987155" cy="58185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6162675" y="3173095"/>
            <a:ext cx="5302250" cy="5118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 dirty="0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快速锁定主题板块，重点优选个股操作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12540" y="43230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panose="020B0503020204020204" pitchFamily="34" charset="-122"/>
              </a:rPr>
              <a:t>双红</a:t>
            </a:r>
            <a:r>
              <a:rPr lang="en-US" altLang="zh-CN" b="1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panose="020B0503020204020204" pitchFamily="34" charset="-122"/>
              </a:rPr>
              <a:t>星星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7780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倍量紫柱，资金突围</a:t>
            </a:r>
            <a:endParaRPr lang="en-US" alt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48460" y="791210"/>
            <a:ext cx="8895080" cy="5834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250315" y="44659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倍量紫柱</a:t>
            </a:r>
            <a:r>
              <a:rPr lang="en-US" altLang="zh-CN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资金新高</a:t>
            </a:r>
            <a:r>
              <a:rPr lang="en-US" altLang="zh-CN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控盘活跃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龙头思维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19175" y="867410"/>
            <a:ext cx="609600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三紫资金战法</a:t>
            </a:r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（龙头潜力）</a:t>
            </a:r>
            <a:endParaRPr lang="zh-CN" altLang="en-US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endParaRPr lang="zh-CN" altLang="en-US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b="1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1 机构席位紫色</a:t>
            </a:r>
          </a:p>
          <a:p>
            <a:endParaRPr lang="zh-CN" altLang="en-US" b="1" dirty="0">
              <a:solidFill>
                <a:schemeClr val="tx1"/>
              </a:solidFill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b="1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2 主力动向紫色</a:t>
            </a:r>
          </a:p>
          <a:p>
            <a:endParaRPr lang="zh-CN" altLang="en-US" b="1" dirty="0">
              <a:solidFill>
                <a:schemeClr val="tx1"/>
              </a:solidFill>
              <a:highlight>
                <a:srgbClr val="FFFF00"/>
              </a:highlight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r>
              <a:rPr lang="zh-CN" altLang="en-US" b="1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charset="-122"/>
                <a:ea typeface="思源黑体 CN Medium" panose="020B0600000000000000" charset="-122"/>
              </a:rPr>
              <a:t>3 主力状态紫色</a:t>
            </a:r>
          </a:p>
          <a:p>
            <a:endParaRPr lang="zh-CN" altLang="en-US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endParaRPr lang="zh-CN" altLang="en-US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407150" y="867410"/>
            <a:ext cx="5718175" cy="3603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03530" y="3054350"/>
            <a:ext cx="5864225" cy="3522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569075" y="5012055"/>
            <a:ext cx="60960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龙头资金标准：</a:t>
            </a:r>
          </a:p>
          <a:p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一定是机构游资散户，合力抱团炒作</a:t>
            </a:r>
          </a:p>
          <a:p>
            <a:r>
              <a:rPr lang="zh-CN" altLang="en-US" dirty="0"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缺一不可，只有游资，不持久；只有机构，不起爆；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1118870" y="2109470"/>
            <a:ext cx="4718050" cy="140144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3366FE"/>
            </a:solidFill>
          </a:ln>
          <a:effectLst>
            <a:glow rad="38100">
              <a:srgbClr val="3366FE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20E4F9"/>
                </a:solidFill>
              </a14:hiddenFill>
            </a:ext>
          </a:ex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3"/>
            </p:custDataLst>
          </p:nvPr>
        </p:nvSpPr>
        <p:spPr>
          <a:xfrm>
            <a:off x="1260475" y="2278380"/>
            <a:ext cx="1063625" cy="1063625"/>
          </a:xfrm>
          <a:prstGeom prst="ellipse">
            <a:avLst/>
          </a:prstGeom>
          <a:ln>
            <a:noFill/>
          </a:ln>
          <a:effectLst>
            <a:glow rad="63500">
              <a:srgbClr val="3366FE">
                <a:satMod val="175000"/>
                <a:alpha val="20000"/>
              </a:srgbClr>
            </a:glow>
          </a:effec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2423795" y="2193290"/>
            <a:ext cx="1671955" cy="40259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l"/>
            <a:r>
              <a:rPr lang="zh-CN" altLang="en-US" sz="2000" spc="300" dirty="0">
                <a:solidFill>
                  <a:srgbClr val="3366FE">
                    <a:lumMod val="50000"/>
                  </a:srgb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主题风口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2423795" y="2538095"/>
            <a:ext cx="3157220" cy="844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 spc="150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</a:rPr>
              <a:t>天时必须要配合，无主题不牛股，能成为龙头主升浪的，一定有风口配合，没有无缘无故的上涨</a:t>
            </a:r>
          </a:p>
        </p:txBody>
      </p:sp>
      <p:pic>
        <p:nvPicPr>
          <p:cNvPr id="14" name="图片 13" descr="32313538383938393b32313538373837343bb9abd5c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520190" y="2538095"/>
            <a:ext cx="544195" cy="544195"/>
          </a:xfrm>
          <a:prstGeom prst="rect">
            <a:avLst/>
          </a:prstGeom>
        </p:spPr>
      </p:pic>
      <p:sp>
        <p:nvSpPr>
          <p:cNvPr id="15" name="圆角矩形 14"/>
          <p:cNvSpPr/>
          <p:nvPr>
            <p:custDataLst>
              <p:tags r:id="rId7"/>
            </p:custDataLst>
          </p:nvPr>
        </p:nvSpPr>
        <p:spPr>
          <a:xfrm>
            <a:off x="6355715" y="2109470"/>
            <a:ext cx="4718050" cy="140144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4338"/>
            </a:solidFill>
          </a:ln>
          <a:effectLst>
            <a:glow rad="38100">
              <a:srgbClr val="FF4338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20E4F9"/>
                </a:solidFill>
              </a14:hiddenFill>
            </a:ext>
          </a:ex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椭圆 17"/>
          <p:cNvSpPr/>
          <p:nvPr>
            <p:custDataLst>
              <p:tags r:id="rId8"/>
            </p:custDataLst>
          </p:nvPr>
        </p:nvSpPr>
        <p:spPr>
          <a:xfrm>
            <a:off x="6497320" y="2278380"/>
            <a:ext cx="1063625" cy="1063625"/>
          </a:xfrm>
          <a:prstGeom prst="ellipse">
            <a:avLst/>
          </a:prstGeom>
          <a:solidFill>
            <a:srgbClr val="FF4338"/>
          </a:solidFill>
          <a:ln>
            <a:noFill/>
          </a:ln>
          <a:effectLst>
            <a:glow rad="63500">
              <a:srgbClr val="FF4338">
                <a:alpha val="20000"/>
              </a:srgbClr>
            </a:glow>
          </a:effec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 descr="32313538383938393b32313538373837373bb9e3b2a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757035" y="2538095"/>
            <a:ext cx="544195" cy="54419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10"/>
            </p:custDataLst>
          </p:nvPr>
        </p:nvSpPr>
        <p:spPr>
          <a:xfrm>
            <a:off x="7758430" y="2193290"/>
            <a:ext cx="1671955" cy="40259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l"/>
            <a:r>
              <a:rPr lang="zh-CN" altLang="en-US" sz="2000" spc="300" dirty="0">
                <a:solidFill>
                  <a:srgbClr val="FF4338">
                    <a:lumMod val="50000"/>
                  </a:srgb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主力控盘</a:t>
            </a: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7758430" y="2538095"/>
            <a:ext cx="3157220" cy="844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 spc="150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</a:rPr>
              <a:t>没有哪些个股可以脱离控盘区域进入主升浪的，因为控盘是个股进入主升浪阶段的大门</a:t>
            </a:r>
          </a:p>
        </p:txBody>
      </p:sp>
      <p:sp>
        <p:nvSpPr>
          <p:cNvPr id="67" name="圆角矩形 66"/>
          <p:cNvSpPr/>
          <p:nvPr>
            <p:custDataLst>
              <p:tags r:id="rId12"/>
            </p:custDataLst>
          </p:nvPr>
        </p:nvSpPr>
        <p:spPr>
          <a:xfrm>
            <a:off x="6355715" y="4108450"/>
            <a:ext cx="4718050" cy="140144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C4F6"/>
            </a:solidFill>
          </a:ln>
          <a:effectLst>
            <a:glow rad="38100">
              <a:srgbClr val="20E4F9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20E4F9"/>
                </a:solidFill>
              </a14:hiddenFill>
            </a:ext>
          </a:ex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椭圆 67"/>
          <p:cNvSpPr/>
          <p:nvPr>
            <p:custDataLst>
              <p:tags r:id="rId13"/>
            </p:custDataLst>
          </p:nvPr>
        </p:nvSpPr>
        <p:spPr>
          <a:xfrm>
            <a:off x="6497320" y="4277360"/>
            <a:ext cx="1063625" cy="1063625"/>
          </a:xfrm>
          <a:prstGeom prst="ellipse">
            <a:avLst/>
          </a:prstGeom>
          <a:solidFill>
            <a:srgbClr val="00C4F6"/>
          </a:solidFill>
          <a:ln>
            <a:noFill/>
          </a:ln>
          <a:effectLst>
            <a:glow rad="63500">
              <a:srgbClr val="20E4F9">
                <a:lumMod val="75000"/>
                <a:alpha val="20000"/>
              </a:srgbClr>
            </a:glow>
          </a:effec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 descr="32313538383938393b32313538373837363bb6d4bbb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757035" y="4537075"/>
            <a:ext cx="544195" cy="54419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15"/>
            </p:custDataLst>
          </p:nvPr>
        </p:nvSpPr>
        <p:spPr>
          <a:xfrm>
            <a:off x="7758430" y="4182745"/>
            <a:ext cx="1671955" cy="40259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l"/>
            <a:r>
              <a:rPr lang="zh-CN" altLang="en-US" sz="2000" spc="300" dirty="0">
                <a:solidFill>
                  <a:srgbClr val="20E4F9">
                    <a:lumMod val="50000"/>
                  </a:srgb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突破平台</a:t>
            </a:r>
          </a:p>
        </p:txBody>
      </p:sp>
      <p:sp>
        <p:nvSpPr>
          <p:cNvPr id="28" name="文本框 27"/>
          <p:cNvSpPr txBox="1"/>
          <p:nvPr>
            <p:custDataLst>
              <p:tags r:id="rId16"/>
            </p:custDataLst>
          </p:nvPr>
        </p:nvSpPr>
        <p:spPr>
          <a:xfrm>
            <a:off x="7758430" y="4565015"/>
            <a:ext cx="3157220" cy="844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cs typeface="微软雅黑" panose="020B0503020204020204" pitchFamily="34" charset="-122"/>
              </a:rPr>
              <a:t>过压力释放套牢筹码，主力才能一马平川进入主升浪，而突破平台阶段最好有主力控盘的配合筹码集中</a:t>
            </a:r>
            <a:r>
              <a:rPr lang="en-US" altLang="zh-CN" sz="1400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cs typeface="微软雅黑" panose="020B0503020204020204" pitchFamily="34" charset="-122"/>
              </a:rPr>
              <a:t>+</a:t>
            </a:r>
            <a:r>
              <a:rPr lang="zh-CN" altLang="en-US" sz="1400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cs typeface="微软雅黑" panose="020B0503020204020204" pitchFamily="34" charset="-122"/>
              </a:rPr>
              <a:t>突破</a:t>
            </a:r>
          </a:p>
        </p:txBody>
      </p:sp>
      <p:sp>
        <p:nvSpPr>
          <p:cNvPr id="29" name="圆角矩形 28"/>
          <p:cNvSpPr/>
          <p:nvPr>
            <p:custDataLst>
              <p:tags r:id="rId17"/>
            </p:custDataLst>
          </p:nvPr>
        </p:nvSpPr>
        <p:spPr>
          <a:xfrm>
            <a:off x="1118870" y="4108450"/>
            <a:ext cx="4718050" cy="140144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CB14A"/>
            </a:solidFill>
          </a:ln>
          <a:effectLst>
            <a:glow rad="38100">
              <a:srgbClr val="FCB14A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20E4F9"/>
                </a:solidFill>
              </a14:hiddenFill>
            </a:ext>
          </a:ex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>
            <p:custDataLst>
              <p:tags r:id="rId18"/>
            </p:custDataLst>
          </p:nvPr>
        </p:nvSpPr>
        <p:spPr>
          <a:xfrm>
            <a:off x="1260475" y="4277360"/>
            <a:ext cx="1063625" cy="1063625"/>
          </a:xfrm>
          <a:prstGeom prst="ellipse">
            <a:avLst/>
          </a:prstGeom>
          <a:solidFill>
            <a:srgbClr val="FCB14A"/>
          </a:solidFill>
          <a:ln>
            <a:noFill/>
          </a:ln>
          <a:effectLst>
            <a:glow rad="63500">
              <a:srgbClr val="FCB14A">
                <a:alpha val="20000"/>
              </a:srgbClr>
            </a:glow>
          </a:effectLst>
        </p:spPr>
        <p:style>
          <a:lnRef idx="2">
            <a:srgbClr val="3366FE">
              <a:shade val="50000"/>
            </a:srgbClr>
          </a:lnRef>
          <a:fillRef idx="1">
            <a:srgbClr val="3366FE"/>
          </a:fillRef>
          <a:effectRef idx="0">
            <a:srgbClr val="3366F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 descr="32313538383938393b32313538373838383bd1ddcabe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520190" y="4537075"/>
            <a:ext cx="544195" cy="544195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20"/>
            </p:custDataLst>
          </p:nvPr>
        </p:nvSpPr>
        <p:spPr>
          <a:xfrm>
            <a:off x="2423795" y="4162425"/>
            <a:ext cx="1671955" cy="402590"/>
          </a:xfrm>
          <a:prstGeom prst="rect">
            <a:avLst/>
          </a:prstGeom>
          <a:noFill/>
        </p:spPr>
        <p:txBody>
          <a:bodyPr wrap="square" bIns="0" rtlCol="0">
            <a:normAutofit/>
          </a:bodyPr>
          <a:lstStyle/>
          <a:p>
            <a:pPr algn="l"/>
            <a:r>
              <a:rPr lang="zh-CN" altLang="en-US" sz="2000" spc="300" dirty="0">
                <a:solidFill>
                  <a:srgbClr val="FCB14A">
                    <a:lumMod val="50000"/>
                  </a:srgbClr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席位配合</a:t>
            </a:r>
          </a:p>
        </p:txBody>
      </p:sp>
      <p:sp>
        <p:nvSpPr>
          <p:cNvPr id="38" name="文本框 37"/>
          <p:cNvSpPr txBox="1"/>
          <p:nvPr>
            <p:custDataLst>
              <p:tags r:id="rId21"/>
            </p:custDataLst>
          </p:nvPr>
        </p:nvSpPr>
        <p:spPr>
          <a:xfrm>
            <a:off x="2423795" y="4586605"/>
            <a:ext cx="3157220" cy="844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30000"/>
              </a:lnSpc>
              <a:spcAft>
                <a:spcPts val="1000"/>
              </a:spcAft>
            </a:pPr>
            <a:r>
              <a:rPr lang="zh-CN" altLang="en-US" sz="1400" spc="150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cs typeface="微软雅黑" panose="020B0503020204020204" pitchFamily="34" charset="-122"/>
              </a:rPr>
              <a:t>一般席位能充当市场最活跃的资金，个股一旦有机构和席位的加持</a:t>
            </a:r>
            <a:r>
              <a:rPr lang="en-US" altLang="zh-CN" sz="1400" spc="150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cs typeface="微软雅黑" panose="020B0503020204020204" pitchFamily="34" charset="-122"/>
              </a:rPr>
              <a:t> </a:t>
            </a:r>
            <a:r>
              <a:rPr lang="zh-CN" altLang="en-US" sz="1400" spc="150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思源黑体 CN Normal" panose="020B0400000000000000" charset="-122"/>
                <a:ea typeface="思源黑体 CN Normal" panose="020B0400000000000000" charset="-122"/>
                <a:cs typeface="微软雅黑" panose="020B0503020204020204" pitchFamily="34" charset="-122"/>
              </a:rPr>
              <a:t>那走势和活跃程度一定强势</a:t>
            </a:r>
          </a:p>
        </p:txBody>
      </p:sp>
      <p:sp>
        <p:nvSpPr>
          <p:cNvPr id="4" name="文本框 3"/>
          <p:cNvSpPr txBox="1"/>
          <p:nvPr>
            <p:custDataLst>
              <p:tags r:id="rId22"/>
            </p:custDataLst>
          </p:nvPr>
        </p:nvSpPr>
        <p:spPr>
          <a:xfrm>
            <a:off x="1622108" y="68580"/>
            <a:ext cx="8947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</a:rPr>
              <a:t>龙头主升浪模型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个股思路</a:t>
            </a: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智能盯盘，热门主题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16075" y="819785"/>
            <a:ext cx="8960485" cy="5783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495040" y="52660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选股条件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936240" y="28448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选对主题板块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7535" y="937394"/>
            <a:ext cx="7875905" cy="981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第一篇：</a:t>
            </a:r>
            <a:endParaRPr lang="en-US" altLang="zh-CN" sz="66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强化主题，高效选股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标题标题标题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标题标题标题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00" y="0"/>
            <a:ext cx="12343130" cy="69430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32525" y="147828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备战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12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月思路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强化主题思维</a:t>
            </a:r>
          </a:p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个股思路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59280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备战</a:t>
            </a:r>
            <a:r>
              <a:rPr lang="en-US" alt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12</a:t>
            </a:r>
            <a:r>
              <a:rPr lang="zh-CN" altLang="en-US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月思路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震荡加剧，低吸高抛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27075" y="769620"/>
            <a:ext cx="10676255" cy="5857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270635" y="6203315"/>
            <a:ext cx="9999980" cy="7344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panose="020B0503020204020204" pitchFamily="34" charset="-122"/>
              </a:rPr>
              <a:t>牛线上移震荡加剧，需要耐心布局，选股上如资金人气活跃龙头股，和底部新入主力控盘的品种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大盘决定仓位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矩形: 圆角 2"/>
          <p:cNvSpPr/>
          <p:nvPr>
            <p:custDataLst>
              <p:tags r:id="rId2"/>
            </p:custDataLst>
          </p:nvPr>
        </p:nvSpPr>
        <p:spPr>
          <a:xfrm>
            <a:off x="639128" y="1535430"/>
            <a:ext cx="5207687" cy="1698326"/>
          </a:xfrm>
          <a:prstGeom prst="roundRect">
            <a:avLst>
              <a:gd name="adj" fmla="val 12425"/>
            </a:avLst>
          </a:prstGeom>
          <a:ln>
            <a:solidFill>
              <a:schemeClr val="bg1"/>
            </a:solidFill>
          </a:ln>
          <a:effectLst>
            <a:outerShdw blurRad="190500" sx="102000" sy="102000" algn="ctr" rotWithShape="0">
              <a:schemeClr val="accent1">
                <a:lumMod val="7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1" name="Freeform 5"/>
          <p:cNvSpPr/>
          <p:nvPr>
            <p:custDataLst>
              <p:tags r:id="rId3"/>
            </p:custDataLst>
          </p:nvPr>
        </p:nvSpPr>
        <p:spPr bwMode="auto">
          <a:xfrm>
            <a:off x="633413" y="1529715"/>
            <a:ext cx="1262165" cy="994293"/>
          </a:xfrm>
          <a:custGeom>
            <a:avLst/>
            <a:gdLst>
              <a:gd name="T0" fmla="*/ 54 w 370"/>
              <a:gd name="T1" fmla="*/ 0 h 289"/>
              <a:gd name="T2" fmla="*/ 370 w 370"/>
              <a:gd name="T3" fmla="*/ 0 h 289"/>
              <a:gd name="T4" fmla="*/ 283 w 370"/>
              <a:gd name="T5" fmla="*/ 98 h 289"/>
              <a:gd name="T6" fmla="*/ 285 w 370"/>
              <a:gd name="T7" fmla="*/ 224 h 289"/>
              <a:gd name="T8" fmla="*/ 222 w 370"/>
              <a:gd name="T9" fmla="*/ 289 h 289"/>
              <a:gd name="T10" fmla="*/ 54 w 370"/>
              <a:gd name="T11" fmla="*/ 289 h 289"/>
              <a:gd name="T12" fmla="*/ 0 w 370"/>
              <a:gd name="T13" fmla="*/ 232 h 289"/>
              <a:gd name="T14" fmla="*/ 0 w 370"/>
              <a:gd name="T15" fmla="*/ 62 h 289"/>
              <a:gd name="T16" fmla="*/ 54 w 370"/>
              <a:gd name="T17" fmla="*/ 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0" h="289">
                <a:moveTo>
                  <a:pt x="54" y="0"/>
                </a:move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292" y="53"/>
                  <a:pt x="283" y="98"/>
                </a:cubicBezTo>
                <a:cubicBezTo>
                  <a:pt x="285" y="224"/>
                  <a:pt x="285" y="224"/>
                  <a:pt x="285" y="224"/>
                </a:cubicBezTo>
                <a:cubicBezTo>
                  <a:pt x="285" y="224"/>
                  <a:pt x="278" y="285"/>
                  <a:pt x="222" y="289"/>
                </a:cubicBezTo>
                <a:cubicBezTo>
                  <a:pt x="54" y="289"/>
                  <a:pt x="54" y="289"/>
                  <a:pt x="54" y="289"/>
                </a:cubicBezTo>
                <a:cubicBezTo>
                  <a:pt x="54" y="289"/>
                  <a:pt x="10" y="279"/>
                  <a:pt x="0" y="23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2" y="14"/>
                  <a:pt x="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65100" sx="94000" sy="94000" algn="ctr" rotWithShape="0">
              <a:schemeClr val="accent1">
                <a:alpha val="22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17" name="矩形: 圆角 16"/>
          <p:cNvSpPr/>
          <p:nvPr>
            <p:custDataLst>
              <p:tags r:id="rId4"/>
            </p:custDataLst>
          </p:nvPr>
        </p:nvSpPr>
        <p:spPr>
          <a:xfrm>
            <a:off x="6351588" y="1545590"/>
            <a:ext cx="5207687" cy="1698326"/>
          </a:xfrm>
          <a:prstGeom prst="roundRect">
            <a:avLst>
              <a:gd name="adj" fmla="val 12425"/>
            </a:avLst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schemeClr val="accent2">
                <a:lumMod val="7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+mn-ea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5"/>
            </p:custDataLst>
          </p:nvPr>
        </p:nvSpPr>
        <p:spPr>
          <a:xfrm>
            <a:off x="1868488" y="1731010"/>
            <a:ext cx="3578837" cy="130693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资金决定人气和交易</a:t>
            </a:r>
          </a:p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一个信号三成仓位</a:t>
            </a:r>
          </a:p>
        </p:txBody>
      </p:sp>
      <p:sp>
        <p:nvSpPr>
          <p:cNvPr id="33" name="文本框 32"/>
          <p:cNvSpPr txBox="1"/>
          <p:nvPr>
            <p:custDataLst>
              <p:tags r:id="rId6"/>
            </p:custDataLst>
          </p:nvPr>
        </p:nvSpPr>
        <p:spPr>
          <a:xfrm>
            <a:off x="6861493" y="1734185"/>
            <a:ext cx="3578837" cy="130693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pitchFamily="34" charset="-122"/>
                <a:sym typeface="+mn-ea"/>
              </a:rPr>
              <a:t>趋势</a:t>
            </a:r>
            <a:r>
              <a:rPr lang="en-US" altLang="zh-CN" sz="2400" b="1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pitchFamily="34" charset="-122"/>
                <a:sym typeface="+mn-ea"/>
              </a:rPr>
              <a:t>BS</a:t>
            </a:r>
            <a:r>
              <a:rPr lang="zh-CN" altLang="en-US" sz="2400" b="1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pitchFamily="34" charset="-122"/>
                <a:sym typeface="+mn-ea"/>
              </a:rPr>
              <a:t>决定大方向</a:t>
            </a:r>
          </a:p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cs typeface="微软雅黑" panose="020B0503020204020204" pitchFamily="34" charset="-122"/>
                <a:sym typeface="+mn-ea"/>
              </a:rPr>
              <a:t>一个信号三成仓位</a:t>
            </a:r>
          </a:p>
        </p:txBody>
      </p:sp>
      <p:sp>
        <p:nvSpPr>
          <p:cNvPr id="39" name="文本框 38"/>
          <p:cNvSpPr txBox="1"/>
          <p:nvPr>
            <p:custDataLst>
              <p:tags r:id="rId7"/>
            </p:custDataLst>
          </p:nvPr>
        </p:nvSpPr>
        <p:spPr>
          <a:xfrm>
            <a:off x="729933" y="1731010"/>
            <a:ext cx="764247" cy="61757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kumimoji="1" lang="en-US" altLang="zh-CN" sz="3600" b="1" spc="300" dirty="0">
                <a:solidFill>
                  <a:schemeClr val="accent1"/>
                </a:solidFill>
                <a:latin typeface="思源黑体 CN Medium" panose="020B0600000000000000" charset="-122"/>
                <a:ea typeface="思源黑体 CN Medium" panose="020B0600000000000000" charset="-122"/>
                <a:cs typeface="+mj-lt"/>
              </a:rPr>
              <a:t>01</a:t>
            </a:r>
          </a:p>
        </p:txBody>
      </p:sp>
      <p:sp>
        <p:nvSpPr>
          <p:cNvPr id="47" name="Freeform 5"/>
          <p:cNvSpPr/>
          <p:nvPr>
            <p:custDataLst>
              <p:tags r:id="rId8"/>
            </p:custDataLst>
          </p:nvPr>
        </p:nvSpPr>
        <p:spPr bwMode="auto">
          <a:xfrm flipH="1">
            <a:off x="10307638" y="1549400"/>
            <a:ext cx="1262165" cy="994293"/>
          </a:xfrm>
          <a:custGeom>
            <a:avLst/>
            <a:gdLst>
              <a:gd name="T0" fmla="*/ 54 w 370"/>
              <a:gd name="T1" fmla="*/ 0 h 289"/>
              <a:gd name="T2" fmla="*/ 370 w 370"/>
              <a:gd name="T3" fmla="*/ 0 h 289"/>
              <a:gd name="T4" fmla="*/ 283 w 370"/>
              <a:gd name="T5" fmla="*/ 98 h 289"/>
              <a:gd name="T6" fmla="*/ 285 w 370"/>
              <a:gd name="T7" fmla="*/ 224 h 289"/>
              <a:gd name="T8" fmla="*/ 222 w 370"/>
              <a:gd name="T9" fmla="*/ 289 h 289"/>
              <a:gd name="T10" fmla="*/ 54 w 370"/>
              <a:gd name="T11" fmla="*/ 289 h 289"/>
              <a:gd name="T12" fmla="*/ 0 w 370"/>
              <a:gd name="T13" fmla="*/ 232 h 289"/>
              <a:gd name="T14" fmla="*/ 0 w 370"/>
              <a:gd name="T15" fmla="*/ 62 h 289"/>
              <a:gd name="T16" fmla="*/ 54 w 370"/>
              <a:gd name="T17" fmla="*/ 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0" h="289">
                <a:moveTo>
                  <a:pt x="54" y="0"/>
                </a:move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292" y="53"/>
                  <a:pt x="283" y="98"/>
                </a:cubicBezTo>
                <a:cubicBezTo>
                  <a:pt x="285" y="224"/>
                  <a:pt x="285" y="224"/>
                  <a:pt x="285" y="224"/>
                </a:cubicBezTo>
                <a:cubicBezTo>
                  <a:pt x="285" y="224"/>
                  <a:pt x="278" y="285"/>
                  <a:pt x="222" y="289"/>
                </a:cubicBezTo>
                <a:cubicBezTo>
                  <a:pt x="54" y="289"/>
                  <a:pt x="54" y="289"/>
                  <a:pt x="54" y="289"/>
                </a:cubicBezTo>
                <a:cubicBezTo>
                  <a:pt x="54" y="289"/>
                  <a:pt x="10" y="279"/>
                  <a:pt x="0" y="23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2" y="14"/>
                  <a:pt x="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65100" sx="94000" sy="94000" algn="ctr" rotWithShape="0">
              <a:schemeClr val="accent4">
                <a:alpha val="22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9"/>
            </p:custDataLst>
          </p:nvPr>
        </p:nvSpPr>
        <p:spPr>
          <a:xfrm flipH="1">
            <a:off x="10682288" y="1731010"/>
            <a:ext cx="764247" cy="61757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lvl="0" algn="ctr">
              <a:buClrTx/>
              <a:buSzTx/>
              <a:buFontTx/>
            </a:pPr>
            <a:r>
              <a:rPr kumimoji="1" lang="en-US" altLang="zh-CN" sz="3600" b="1" spc="300" dirty="0">
                <a:solidFill>
                  <a:schemeClr val="accent2"/>
                </a:solidFill>
                <a:latin typeface="思源黑体 CN Medium" panose="020B0600000000000000" charset="-122"/>
                <a:ea typeface="思源黑体 CN Medium" panose="020B0600000000000000" charset="-122"/>
                <a:cs typeface="+mj-lt"/>
                <a:sym typeface="+mn-ea"/>
              </a:rPr>
              <a:t>02</a:t>
            </a:r>
          </a:p>
        </p:txBody>
      </p:sp>
      <p:sp>
        <p:nvSpPr>
          <p:cNvPr id="14" name="矩形: 圆角 13"/>
          <p:cNvSpPr/>
          <p:nvPr>
            <p:custDataLst>
              <p:tags r:id="rId10"/>
            </p:custDataLst>
          </p:nvPr>
        </p:nvSpPr>
        <p:spPr>
          <a:xfrm>
            <a:off x="3659823" y="4003040"/>
            <a:ext cx="5207687" cy="1698326"/>
          </a:xfrm>
          <a:prstGeom prst="roundRect">
            <a:avLst>
              <a:gd name="adj" fmla="val 12425"/>
            </a:avLst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190500" sx="102000" sy="102000" algn="ctr" rotWithShape="0">
              <a:schemeClr val="accent3">
                <a:lumMod val="7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5" name="Freeform 5"/>
          <p:cNvSpPr/>
          <p:nvPr>
            <p:custDataLst>
              <p:tags r:id="rId11"/>
            </p:custDataLst>
          </p:nvPr>
        </p:nvSpPr>
        <p:spPr bwMode="auto">
          <a:xfrm>
            <a:off x="3653473" y="3996690"/>
            <a:ext cx="1262165" cy="994293"/>
          </a:xfrm>
          <a:custGeom>
            <a:avLst/>
            <a:gdLst>
              <a:gd name="T0" fmla="*/ 54 w 370"/>
              <a:gd name="T1" fmla="*/ 0 h 289"/>
              <a:gd name="T2" fmla="*/ 370 w 370"/>
              <a:gd name="T3" fmla="*/ 0 h 289"/>
              <a:gd name="T4" fmla="*/ 283 w 370"/>
              <a:gd name="T5" fmla="*/ 98 h 289"/>
              <a:gd name="T6" fmla="*/ 285 w 370"/>
              <a:gd name="T7" fmla="*/ 224 h 289"/>
              <a:gd name="T8" fmla="*/ 222 w 370"/>
              <a:gd name="T9" fmla="*/ 289 h 289"/>
              <a:gd name="T10" fmla="*/ 54 w 370"/>
              <a:gd name="T11" fmla="*/ 289 h 289"/>
              <a:gd name="T12" fmla="*/ 0 w 370"/>
              <a:gd name="T13" fmla="*/ 232 h 289"/>
              <a:gd name="T14" fmla="*/ 0 w 370"/>
              <a:gd name="T15" fmla="*/ 62 h 289"/>
              <a:gd name="T16" fmla="*/ 54 w 370"/>
              <a:gd name="T17" fmla="*/ 0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0" h="289">
                <a:moveTo>
                  <a:pt x="54" y="0"/>
                </a:moveTo>
                <a:cubicBezTo>
                  <a:pt x="370" y="0"/>
                  <a:pt x="370" y="0"/>
                  <a:pt x="370" y="0"/>
                </a:cubicBezTo>
                <a:cubicBezTo>
                  <a:pt x="370" y="0"/>
                  <a:pt x="292" y="53"/>
                  <a:pt x="283" y="98"/>
                </a:cubicBezTo>
                <a:cubicBezTo>
                  <a:pt x="285" y="224"/>
                  <a:pt x="285" y="224"/>
                  <a:pt x="285" y="224"/>
                </a:cubicBezTo>
                <a:cubicBezTo>
                  <a:pt x="285" y="224"/>
                  <a:pt x="278" y="285"/>
                  <a:pt x="222" y="289"/>
                </a:cubicBezTo>
                <a:cubicBezTo>
                  <a:pt x="54" y="289"/>
                  <a:pt x="54" y="289"/>
                  <a:pt x="54" y="289"/>
                </a:cubicBezTo>
                <a:cubicBezTo>
                  <a:pt x="54" y="289"/>
                  <a:pt x="10" y="279"/>
                  <a:pt x="0" y="232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2"/>
                  <a:pt x="2" y="14"/>
                  <a:pt x="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65100" sx="94000" sy="94000" algn="ctr" rotWithShape="0">
              <a:schemeClr val="accent2">
                <a:alpha val="22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>
              <a:latin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2"/>
            </p:custDataLst>
          </p:nvPr>
        </p:nvSpPr>
        <p:spPr>
          <a:xfrm>
            <a:off x="4754245" y="4197985"/>
            <a:ext cx="4067810" cy="13068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节奏【捕捞季节把控操作】</a:t>
            </a:r>
          </a:p>
          <a:p>
            <a: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2400" b="1" spc="150" dirty="0">
                <a:solidFill>
                  <a:schemeClr val="tx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一个信号三成仓位</a:t>
            </a:r>
          </a:p>
        </p:txBody>
      </p:sp>
      <p:sp>
        <p:nvSpPr>
          <p:cNvPr id="43" name="文本框 42"/>
          <p:cNvSpPr txBox="1"/>
          <p:nvPr>
            <p:custDataLst>
              <p:tags r:id="rId13"/>
            </p:custDataLst>
          </p:nvPr>
        </p:nvSpPr>
        <p:spPr>
          <a:xfrm>
            <a:off x="3760788" y="4197985"/>
            <a:ext cx="764247" cy="617573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lvl="0" algn="ctr">
              <a:buClrTx/>
              <a:buSzTx/>
              <a:buFontTx/>
            </a:pPr>
            <a:r>
              <a:rPr kumimoji="1" lang="en-US" altLang="zh-CN" sz="3600" b="1" spc="300" dirty="0">
                <a:solidFill>
                  <a:schemeClr val="accent3"/>
                </a:solidFill>
                <a:latin typeface="思源黑体 CN Medium" panose="020B0600000000000000" charset="-122"/>
                <a:ea typeface="思源黑体 CN Medium" panose="020B0600000000000000" charset="-122"/>
                <a:cs typeface="+mj-lt"/>
                <a:sym typeface="+mn-ea"/>
              </a:rPr>
              <a:t>03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温馨提示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364740" y="2549525"/>
            <a:ext cx="7785735" cy="2150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altLang="zh-CN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panose="020B0503020204020204" pitchFamily="34" charset="-122"/>
              </a:rPr>
              <a:t>、大盘是分析的第一步，热点主题是第二，选股和买卖是第三</a:t>
            </a:r>
          </a:p>
          <a:p>
            <a:pPr algn="l"/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panose="020B0503020204020204" pitchFamily="34" charset="-122"/>
              </a:rPr>
              <a:t>如果大环境和热点主题不配合，什么方法成功率都会降低，所以请重点看第一条大盘分析。</a:t>
            </a:r>
          </a:p>
          <a:p>
            <a:pPr algn="l"/>
            <a:endParaRPr lang="en-US" altLang="zh-CN" sz="2000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en-US" altLang="zh-CN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000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微软雅黑" panose="020B0503020204020204" pitchFamily="34" charset="-122"/>
              </a:rPr>
              <a:t>、学习选股阶段中，重主题轻仓位，随时规避风险，谨防大盘牛线下移，请严格按照软件信号管理好自己的账户！！！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主题猎手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风口龙头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53565" y="791210"/>
            <a:ext cx="8141335" cy="5814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0325100" y="2844165"/>
            <a:ext cx="14376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市场风向</a:t>
            </a:r>
            <a:endParaRPr lang="zh-CN" altLang="en-US" sz="2400" b="1" dirty="0">
              <a:highlight>
                <a:srgbClr val="FFFF00"/>
              </a:highlight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r>
              <a:rPr lang="zh-CN" altLang="en-US" sz="2400" b="1" dirty="0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龙头股池</a:t>
            </a:r>
          </a:p>
          <a:p>
            <a:r>
              <a:rPr lang="zh-CN" altLang="en-US" sz="2400" b="1" dirty="0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涨停人气</a:t>
            </a:r>
          </a:p>
          <a:p>
            <a:r>
              <a:rPr lang="zh-CN" altLang="en-US" sz="2400" b="1" dirty="0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强者恒强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17780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风口龙头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中广天择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16685" y="791210"/>
            <a:ext cx="9167495" cy="58204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490345" y="43611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主力动向倍量大紫柱</a:t>
            </a: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687830" y="56934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控盘增加</a:t>
            </a:r>
            <a:r>
              <a:rPr lang="en-US" altLang="zh-CN" b="1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资金红新高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783715" y="26269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反复洗盘再度新高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257877f6-fe8c-4c47-ab4c-274c99a6a791"/>
  <p:tag name="COMMONDATA" val="eyJoZGlkIjoiYzc3NjJjNWZkMDVhMzRkNWJjZTQ1MGExZTMzMzEzMz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51*15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227930_4*l_h_x*1_4_1"/>
  <p:tag name="KSO_WM_TEMPLATE_CATEGORY" val="diagram"/>
  <p:tag name="KSO_WM_TEMPLATE_INDEX" val="20227930"/>
  <p:tag name="KSO_WM_UNIT_LAYERLEVEL" val="1_1_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副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27930_4*l_h_a*1_4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您的正文已经简明扼要，字字珠玑，但信息却错综复杂，需要用更多的文字来表述。"/>
  <p:tag name="KSO_WM_UNIT_NOCLEAR" val="0"/>
  <p:tag name="KSO_WM_UNIT_VALUE" val="5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7930_4*l_h_f*1_4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7930_4*l_h_i*1_2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LINE_FORE_SCHEMECOLOR_INDEX" val="8"/>
  <p:tag name="KSO_WM_UNIT_LINE_FILL_TYPE" val="2"/>
  <p:tag name="KSO_WM_UNIT_GLOW_SCHEMECOLOR_INDEX" val="8"/>
  <p:tag name="KSO_WM_UNIT_TEXT_FILL_FORE_SCHEMECOLOR_INDEX" val="2"/>
  <p:tag name="KSO_WM_UNIT_TEXT_FILL_TYPE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7930_4*l_h_i*1_2_2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GLOW_SCHEMECOLOR_INDEX" val="8"/>
  <p:tag name="KSO_WM_UNIT_TEXT_FILL_FORE_SCHEMECOLOR_INDEX" val="2"/>
  <p:tag name="KSO_WM_UNIT_TEXT_FILL_TYPE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51*15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27930_4*l_h_x*1_2_1"/>
  <p:tag name="KSO_WM_TEMPLATE_CATEGORY" val="diagram"/>
  <p:tag name="KSO_WM_TEMPLATE_INDEX" val="20227930"/>
  <p:tag name="KSO_WM_UNIT_LAYERLEVEL" val="1_1_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副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7930_4*l_h_a*1_2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TEXT_FILL_FORE_SCHEMECOLOR_INDEX" val="8"/>
  <p:tag name="KSO_WM_UNIT_TEXT_FILL_TYPE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您的正文已经简明扼要，字字珠玑，但信息却错综复杂，需要用更多的文字来表述。"/>
  <p:tag name="KSO_WM_UNIT_NOCLEAR" val="0"/>
  <p:tag name="KSO_WM_UNIT_VALUE" val="5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7930_4*l_h_f*1_2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9200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9200}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6737}"/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082,&quot;width&quot;:10544}"/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353_2*l_h_i*1_1_2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UNIT_FILL_FORE_SCHEMECOLOR_INDEX" val="5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353_2*l_h_i*1_1_3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353_2*l_h_i*1_2_2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UNIT_FILL_FORE_SCHEMECOLOR_INDEX" val="6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353_2*l_h_f*1_1_1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UNIT_PRESET_TEXT" val="单击此处输入你的正文，文字是您思想的提炼。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353_2*l_h_f*1_2_1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UNIT_PRESET_TEXT" val="单击此处输入你的正文，文字是您思想的提炼。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353_2*l_h_i*1_1_1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UNIT_TEXT_FILL_FORE_SCHEMECOLOR_INDEX" val="5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353_2*l_h_i*1_2_3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353_2*l_h_i*1_2_1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UNIT_TEXT_FILL_FORE_SCHEMECOLOR_INDEX" val="6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353_2*l_h_i*1_3_2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UNIT_FILL_FORE_SCHEMECOLOR_INDEX" val="7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353_2*l_h_i*1_3_3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353_2*l_h_f*1_3_1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UNIT_PRESET_TEXT" val="单击此处输入你的正文，文字是您思想的提炼。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353_2*l_h_i*1_3_1"/>
  <p:tag name="KSO_WM_TEMPLATE_CATEGORY" val="diagram"/>
  <p:tag name="KSO_WM_TEMPLATE_INDEX" val="20231353"/>
  <p:tag name="KSO_WM_UNIT_LAYERLEVEL" val="1_1_1"/>
  <p:tag name="KSO_WM_TAG_VERSION" val="3.0"/>
  <p:tag name="KSO_WM_DIAGRAM_VERSION" val="3"/>
  <p:tag name="KSO_WM_DIAGRAM_COLOR_TEXT_CAN_REMOVE" val="n"/>
  <p:tag name="KSO_WM_BEAUTIFY_FLAG" val=""/>
  <p:tag name="KSO_WM_UNIT_TEXT_FILL_FORE_SCHEMECOLOR_INDEX" val="7"/>
  <p:tag name="KSO_WM_DIAGRAM_MAX_ITEMCNT" val="6"/>
  <p:tag name="KSO_WM_DIAGRAM_MIN_ITEMCNT" val="2"/>
  <p:tag name="KSO_WM_DIAGRAM_VIRTUALLY_FRAME" val="{&quot;height&quot;:374.0294488188976,&quot;width&quot;:861.0986614173228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7930_4*l_h_i*1_1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GLOW_SCHEMECOLOR_INDEX" val="5"/>
  <p:tag name="KSO_WM_UNIT_TEXT_FILL_FORE_SCHEMECOLOR_INDEX" val="2"/>
  <p:tag name="KSO_WM_UNIT_TEXT_FILL_TYPE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27930_4*l_h_i*1_1_2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GLOW_SCHEMECOLOR_INDEX" val="5"/>
  <p:tag name="KSO_WM_UNIT_TEXT_FILL_FORE_SCHEMECOLOR_INDEX" val="2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副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7930_4*l_h_a*1_1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您的正文已经简明扼要，字字珠玑，但信息却错综复杂，需要用更多的文字来表述。"/>
  <p:tag name="KSO_WM_UNIT_NOCLEAR" val="0"/>
  <p:tag name="KSO_WM_UNIT_VALUE" val="5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7930_4*l_h_f*1_1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51*15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27930_4*l_h_x*1_1_1"/>
  <p:tag name="KSO_WM_TEMPLATE_CATEGORY" val="diagram"/>
  <p:tag name="KSO_WM_TEMPLATE_INDEX" val="20227930"/>
  <p:tag name="KSO_WM_UNIT_LAYERLEVEL" val="1_1_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27930_4*l_h_i*1_3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LINE_FORE_SCHEMECOLOR_INDEX" val="9"/>
  <p:tag name="KSO_WM_UNIT_LINE_FILL_TYPE" val="2"/>
  <p:tag name="KSO_WM_UNIT_GLOW_SCHEMECOLOR_INDEX" val="9"/>
  <p:tag name="KSO_WM_UNIT_TEXT_FILL_FORE_SCHEMECOLOR_INDEX" val="2"/>
  <p:tag name="KSO_WM_UNIT_TEXT_FILL_TYPE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27930_4*l_h_i*1_3_2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GLOW_SCHEMECOLOR_INDEX" val="9"/>
  <p:tag name="KSO_WM_UNIT_TEXT_FILL_FORE_SCHEMECOLOR_INDEX" val="2"/>
  <p:tag name="KSO_WM_UNIT_TEXT_FILL_TYPE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51*15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27930_4*l_h_x*1_3_1"/>
  <p:tag name="KSO_WM_TEMPLATE_CATEGORY" val="diagram"/>
  <p:tag name="KSO_WM_TEMPLATE_INDEX" val="20227930"/>
  <p:tag name="KSO_WM_UNIT_LAYERLEVEL" val="1_1_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副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7930_4*l_h_a*1_3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TEXT_FILL_FORE_SCHEMECOLOR_INDEX" val="9"/>
  <p:tag name="KSO_WM_UNIT_TEXT_FILL_TYPE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您的正文已经简明扼要，字字珠玑，但信息却错综复杂，需要用更多的文字来表述。"/>
  <p:tag name="KSO_WM_UNIT_NOCLEAR" val="0"/>
  <p:tag name="KSO_WM_UNIT_VALUE" val="5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7930_4*l_h_f*1_3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27930_4*l_h_i*1_4_1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LINE_FORE_SCHEMECOLOR_INDEX" val="10"/>
  <p:tag name="KSO_WM_UNIT_LINE_FILL_TYPE" val="2"/>
  <p:tag name="KSO_WM_UNIT_GLOW_SCHEMECOLOR_INDEX" val="6"/>
  <p:tag name="KSO_WM_UNIT_TEXT_FILL_FORE_SCHEMECOLOR_INDEX" val="2"/>
  <p:tag name="KSO_WM_UNIT_TEXT_FILL_TYPE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27930_4*l_h_i*1_4_2"/>
  <p:tag name="KSO_WM_TEMPLATE_CATEGORY" val="diagram"/>
  <p:tag name="KSO_WM_TEMPLATE_INDEX" val="2022793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GLOW_SCHEMECOLOR_INDEX" val="6"/>
  <p:tag name="KSO_WM_UNIT_TEXT_FILL_FORE_SCHEMECOLOR_INDEX" val="2"/>
  <p:tag name="KSO_WM_UNIT_TEXT_FILL_TYPE" val="1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719</Words>
  <Application>Microsoft Office PowerPoint</Application>
  <PresentationFormat>宽屏</PresentationFormat>
  <Paragraphs>83</Paragraphs>
  <Slides>24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Noto Sans S Chinese Bold</vt:lpstr>
      <vt:lpstr>Noto Sans S Chinese Medium</vt:lpstr>
      <vt:lpstr>思源黑体 CN Bold</vt:lpstr>
      <vt:lpstr>思源黑体 CN Heavy</vt:lpstr>
      <vt:lpstr>思源黑体 CN Light</vt:lpstr>
      <vt:lpstr>思源黑体 CN Medium</vt:lpstr>
      <vt:lpstr>思源黑体 CN Normal</vt:lpstr>
      <vt:lpstr>微软雅黑</vt:lpstr>
      <vt:lpstr>Arial</vt:lpstr>
      <vt:lpstr>Calibri</vt:lpstr>
      <vt:lpstr>Wingdings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470</cp:revision>
  <dcterms:created xsi:type="dcterms:W3CDTF">2019-06-19T02:08:00Z</dcterms:created>
  <dcterms:modified xsi:type="dcterms:W3CDTF">2023-12-04T08:34:19Z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98B0645011BC43B0BFB9BFC8374894E3</vt:lpwstr>
  </property>
</Properties>
</file>