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05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近期地量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68850"/>
            <a:ext cx="12191365" cy="179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周四市场量能较前期缩量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亿，总量收于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万亿附近，这一水平已接近近期量能低位，反映出市场交投情绪趋于谨慎。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大盘正处于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日上涨行情后的回踩下跌末端阶段，从量能萎缩、探底回升的走势来看，后续持续杀跌的动能已明显不足，指数随时可能进入企稳阶段。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过需注意的是，当前盘面仍处于较为混沌的状态，在缩量市场环境下，多数主题性机会难以形成有效延续性，因此操作上建议保持耐心，等待大盘流动资金持续翻红、市场交投情绪显著回暖后，再逐步提升操作积极性更为稳妥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7725" y="520065"/>
            <a:ext cx="8549005" cy="41052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26150" y="1898650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商业航天：游资扎堆介入：章盟主（卖出航天动力</a:t>
            </a:r>
            <a:r>
              <a:rPr lang="en-US" altLang="zh-CN" sz="1200" b="1">
                <a:solidFill>
                  <a:schemeClr val="tx1"/>
                </a:solidFill>
              </a:rPr>
              <a:t>1</a:t>
            </a:r>
            <a:r>
              <a:rPr lang="zh-CN" altLang="en-US" sz="1200" b="1">
                <a:solidFill>
                  <a:schemeClr val="tx1"/>
                </a:solidFill>
              </a:rPr>
              <a:t>亿）、陈小群（做</a:t>
            </a:r>
            <a:r>
              <a:rPr lang="en-US" altLang="zh-CN" sz="1200" b="1">
                <a:solidFill>
                  <a:schemeClr val="tx1"/>
                </a:solidFill>
              </a:rPr>
              <a:t>T</a:t>
            </a:r>
            <a:r>
              <a:rPr lang="zh-CN" altLang="en-US" sz="1200" b="1">
                <a:solidFill>
                  <a:schemeClr val="tx1"/>
                </a:solidFill>
              </a:rPr>
              <a:t>航天发展买入</a:t>
            </a:r>
            <a:r>
              <a:rPr lang="en-US" altLang="zh-CN" sz="1200" b="1">
                <a:solidFill>
                  <a:schemeClr val="tx1"/>
                </a:solidFill>
              </a:rPr>
              <a:t>1.28</a:t>
            </a:r>
            <a:r>
              <a:rPr lang="zh-CN" altLang="en-US" sz="1200" b="1">
                <a:solidFill>
                  <a:schemeClr val="tx1"/>
                </a:solidFill>
              </a:rPr>
              <a:t>亿卖出</a:t>
            </a:r>
            <a:r>
              <a:rPr lang="en-US" altLang="zh-CN" sz="1200" b="1">
                <a:solidFill>
                  <a:schemeClr val="tx1"/>
                </a:solidFill>
              </a:rPr>
              <a:t>3913</a:t>
            </a:r>
            <a:r>
              <a:rPr lang="zh-CN" altLang="en-US" sz="1200" b="1">
                <a:solidFill>
                  <a:schemeClr val="tx1"/>
                </a:solidFill>
              </a:rPr>
              <a:t>万、龙洲股份</a:t>
            </a:r>
            <a:r>
              <a:rPr lang="en-US" altLang="zh-CN" sz="1200" b="1">
                <a:solidFill>
                  <a:schemeClr val="tx1"/>
                </a:solidFill>
              </a:rPr>
              <a:t>1.03</a:t>
            </a:r>
            <a:r>
              <a:rPr lang="zh-CN" altLang="en-US" sz="1200" b="1">
                <a:solidFill>
                  <a:schemeClr val="tx1"/>
                </a:solidFill>
              </a:rPr>
              <a:t>亿）、成都系（买入航天机电</a:t>
            </a:r>
            <a:r>
              <a:rPr lang="en-US" altLang="zh-CN" sz="1200" b="1">
                <a:solidFill>
                  <a:schemeClr val="tx1"/>
                </a:solidFill>
              </a:rPr>
              <a:t>1.01</a:t>
            </a:r>
            <a:r>
              <a:rPr lang="zh-CN" altLang="en-US" sz="1200" b="1">
                <a:solidFill>
                  <a:schemeClr val="tx1"/>
                </a:solidFill>
              </a:rPr>
              <a:t>亿、达华智能</a:t>
            </a:r>
            <a:r>
              <a:rPr lang="en-US" altLang="zh-CN" sz="1200" b="1">
                <a:solidFill>
                  <a:schemeClr val="tx1"/>
                </a:solidFill>
              </a:rPr>
              <a:t> 6073</a:t>
            </a:r>
            <a:r>
              <a:rPr lang="zh-CN" altLang="en-US" sz="1200" b="1">
                <a:solidFill>
                  <a:schemeClr val="tx1"/>
                </a:solidFill>
              </a:rPr>
              <a:t>万）、作手新一（通宇通讯买卖）均布局该板块，累计投入超</a:t>
            </a:r>
            <a:r>
              <a:rPr lang="en-US" altLang="zh-CN" sz="1200" b="1">
                <a:solidFill>
                  <a:schemeClr val="tx1"/>
                </a:solidFill>
              </a:rPr>
              <a:t>5</a:t>
            </a:r>
            <a:r>
              <a:rPr lang="zh-CN" altLang="en-US" sz="1200" b="1">
                <a:solidFill>
                  <a:schemeClr val="tx1"/>
                </a:solidFill>
              </a:rPr>
              <a:t>亿。既有陈小群、成都系的大笔买入，也有章盟主、思明南路的卖出（如思明南路卖出航天机电</a:t>
            </a:r>
            <a:r>
              <a:rPr lang="en-US" altLang="zh-CN" sz="1200" b="1">
                <a:solidFill>
                  <a:schemeClr val="tx1"/>
                </a:solidFill>
              </a:rPr>
              <a:t>5037</a:t>
            </a:r>
            <a:r>
              <a:rPr lang="zh-CN" altLang="en-US" sz="1200" b="1">
                <a:solidFill>
                  <a:schemeClr val="tx1"/>
                </a:solidFill>
              </a:rPr>
              <a:t>万）。说明板块处于高波动的博弈阶段，短期涨幅过高出现获利盘兑现。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机器人：成都系少量布局（固高科技</a:t>
            </a:r>
            <a:r>
              <a:rPr lang="en-US" altLang="zh-CN" sz="1200" b="1">
                <a:solidFill>
                  <a:schemeClr val="tx1"/>
                </a:solidFill>
              </a:rPr>
              <a:t>7074</a:t>
            </a:r>
            <a:r>
              <a:rPr lang="zh-CN" altLang="en-US" sz="1200" b="1">
                <a:solidFill>
                  <a:schemeClr val="tx1"/>
                </a:solidFill>
              </a:rPr>
              <a:t>万、巨轮智能</a:t>
            </a:r>
            <a:r>
              <a:rPr lang="en-US" altLang="zh-CN" sz="1200" b="1">
                <a:solidFill>
                  <a:schemeClr val="tx1"/>
                </a:solidFill>
              </a:rPr>
              <a:t>3606</a:t>
            </a:r>
            <a:r>
              <a:rPr lang="zh-CN" altLang="en-US" sz="1200" b="1">
                <a:solidFill>
                  <a:schemeClr val="tx1"/>
                </a:solidFill>
              </a:rPr>
              <a:t>万），游资参与以小仓位试错为主。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区域</a:t>
            </a:r>
            <a:r>
              <a:rPr lang="en-US" altLang="zh-CN" sz="1200" b="1">
                <a:solidFill>
                  <a:schemeClr val="tx1"/>
                </a:solidFill>
              </a:rPr>
              <a:t>/AI</a:t>
            </a:r>
            <a:r>
              <a:rPr lang="zh-CN" altLang="en-US" sz="1200" b="1">
                <a:solidFill>
                  <a:schemeClr val="tx1"/>
                </a:solidFill>
              </a:rPr>
              <a:t>：福建板块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上塘路（欣贺股份</a:t>
            </a:r>
            <a:r>
              <a:rPr lang="en-US" altLang="zh-CN" sz="1200" b="1">
                <a:solidFill>
                  <a:schemeClr val="tx1"/>
                </a:solidFill>
              </a:rPr>
              <a:t>5770</a:t>
            </a:r>
            <a:r>
              <a:rPr lang="zh-CN" altLang="en-US" sz="1200" b="1">
                <a:solidFill>
                  <a:schemeClr val="tx1"/>
                </a:solidFill>
              </a:rPr>
              <a:t>万）、宁波桑田路（合富中国</a:t>
            </a:r>
            <a:r>
              <a:rPr lang="en-US" altLang="zh-CN" sz="1200" b="1">
                <a:solidFill>
                  <a:schemeClr val="tx1"/>
                </a:solidFill>
              </a:rPr>
              <a:t>4410</a:t>
            </a:r>
            <a:r>
              <a:rPr lang="zh-CN" altLang="en-US" sz="1200" b="1">
                <a:solidFill>
                  <a:schemeClr val="tx1"/>
                </a:solidFill>
              </a:rPr>
              <a:t>万）介入，偏短线套利为主，情绪快速退潮。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</a:t>
            </a:r>
            <a:r>
              <a:rPr lang="en-US" altLang="zh-CN" sz="1200" b="1">
                <a:solidFill>
                  <a:schemeClr val="tx1"/>
                </a:solidFill>
              </a:rPr>
              <a:t>/AI</a:t>
            </a:r>
            <a:r>
              <a:rPr lang="zh-CN" altLang="en-US" sz="1200" b="1">
                <a:solidFill>
                  <a:schemeClr val="tx1"/>
                </a:solidFill>
              </a:rPr>
              <a:t>手机：思明南路买入园林股份（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应用），宁波桑田路卖出道明光学（</a:t>
            </a:r>
            <a:r>
              <a:rPr lang="en-US" altLang="zh-CN" sz="1200" b="1">
                <a:solidFill>
                  <a:schemeClr val="tx1"/>
                </a:solidFill>
              </a:rPr>
              <a:t>AI</a:t>
            </a:r>
            <a:r>
              <a:rPr lang="zh-CN" altLang="en-US" sz="1200" b="1">
                <a:solidFill>
                  <a:schemeClr val="tx1"/>
                </a:solidFill>
              </a:rPr>
              <a:t>手机），资金量小且分歧大。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791210"/>
            <a:ext cx="5745480" cy="55283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锂电池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5114290"/>
            <a:ext cx="1142301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探底回升过程中形成两大主攻方向：商业航天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延续热度，机器人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轮动。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​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其余热点均以零散进攻为主，缺乏明确的联动效应与持续爆发力。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6390" y="581025"/>
            <a:ext cx="8322945" cy="4224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4305935" cy="272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354705"/>
            <a:ext cx="3886200" cy="3286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WPS 演示</Application>
  <PresentationFormat>宽屏</PresentationFormat>
  <Paragraphs>100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方正宝黑体 简 Medium</vt:lpstr>
      <vt:lpstr>方正大黑体_GBK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211</cp:revision>
  <dcterms:created xsi:type="dcterms:W3CDTF">2019-06-19T02:08:00Z</dcterms:created>
  <dcterms:modified xsi:type="dcterms:W3CDTF">2025-12-04T12:34:34Z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77FF825C6B814E8AAF1F8D0B461822E2_13</vt:lpwstr>
  </property>
</Properties>
</file>