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2"/>
  </p:notesMasterIdLst>
  <p:handoutMasterIdLst>
    <p:handoutMasterId r:id="rId23"/>
  </p:handoutMasterIdLst>
  <p:sldIdLst>
    <p:sldId id="4166" r:id="rId4"/>
    <p:sldId id="4167" r:id="rId5"/>
    <p:sldId id="4168" r:id="rId6"/>
    <p:sldId id="4283" r:id="rId7"/>
    <p:sldId id="4297" r:id="rId8"/>
    <p:sldId id="4288" r:id="rId9"/>
    <p:sldId id="4309" r:id="rId10"/>
    <p:sldId id="4302" r:id="rId11"/>
    <p:sldId id="4229" r:id="rId12"/>
    <p:sldId id="4277" r:id="rId13"/>
    <p:sldId id="4307" r:id="rId14"/>
    <p:sldId id="4310" r:id="rId15"/>
    <p:sldId id="4183" r:id="rId16"/>
    <p:sldId id="4209" r:id="rId17"/>
    <p:sldId id="4184" r:id="rId18"/>
    <p:sldId id="4189" r:id="rId19"/>
    <p:sldId id="4241" r:id="rId20"/>
    <p:sldId id="4230" r:id="rId21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23B253"/>
    <a:srgbClr val="E123DA"/>
    <a:srgbClr val="D7000F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6"/>
        <p:guide pos="388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5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7.xml"/><Relationship Id="rId6" Type="http://schemas.openxmlformats.org/officeDocument/2006/relationships/image" Target="../media/image39.png"/><Relationship Id="rId5" Type="http://schemas.openxmlformats.org/officeDocument/2006/relationships/tags" Target="../tags/tag146.xml"/><Relationship Id="rId4" Type="http://schemas.openxmlformats.org/officeDocument/2006/relationships/image" Target="../media/image3.png"/><Relationship Id="rId3" Type="http://schemas.openxmlformats.org/officeDocument/2006/relationships/tags" Target="../tags/tag145.xml"/><Relationship Id="rId2" Type="http://schemas.openxmlformats.org/officeDocument/2006/relationships/image" Target="../media/image1.png"/><Relationship Id="rId1" Type="http://schemas.openxmlformats.org/officeDocument/2006/relationships/tags" Target="../tags/tag144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image" Target="../media/image3.png"/><Relationship Id="rId3" Type="http://schemas.openxmlformats.org/officeDocument/2006/relationships/tags" Target="../tags/tag149.xml"/><Relationship Id="rId2" Type="http://schemas.openxmlformats.org/officeDocument/2006/relationships/image" Target="../media/image1.png"/><Relationship Id="rId1" Type="http://schemas.openxmlformats.org/officeDocument/2006/relationships/tags" Target="../tags/tag14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看点一：注意本周反弹控盘降低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20" y="824230"/>
            <a:ext cx="4152900" cy="29552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17641"/>
          <a:stretch>
            <a:fillRect/>
          </a:stretch>
        </p:blipFill>
        <p:spPr>
          <a:xfrm>
            <a:off x="3619500" y="973455"/>
            <a:ext cx="3281680" cy="3131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230" y="1281430"/>
            <a:ext cx="3041015" cy="32346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495" y="2285365"/>
            <a:ext cx="3527425" cy="3476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120" y="3779520"/>
            <a:ext cx="3745865" cy="28384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看点二：今日控盘进攻方向选股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160" y="806450"/>
            <a:ext cx="5240020" cy="5245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580" y="1075055"/>
            <a:ext cx="3895090" cy="3228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055" y="2382520"/>
            <a:ext cx="3761105" cy="2976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215380" y="5466080"/>
            <a:ext cx="3512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航天类筹码锁仓的还有反复，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筹码松动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上引线注意承压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看点三：今日控盘进攻方向选股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149" t="208" r="-149" b="-208"/>
          <a:stretch>
            <a:fillRect/>
          </a:stretch>
        </p:blipFill>
        <p:spPr>
          <a:xfrm>
            <a:off x="107315" y="890905"/>
            <a:ext cx="5541645" cy="39763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290" y="1323340"/>
            <a:ext cx="3507740" cy="3543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870" y="2106930"/>
            <a:ext cx="3338830" cy="3940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565" y="2777490"/>
            <a:ext cx="2774315" cy="34442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81840" cy="68586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指数震荡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聚焦控盘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2025.12.15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中期：控盘状态，持续强势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878840"/>
            <a:ext cx="10361930" cy="5570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年末即使急跌也是黄金坑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262" t="311" r="-262" b="44523"/>
          <a:stretch>
            <a:fillRect/>
          </a:stretch>
        </p:blipFill>
        <p:spPr>
          <a:xfrm>
            <a:off x="107315" y="826135"/>
            <a:ext cx="6295390" cy="2929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855" y="875665"/>
            <a:ext cx="5073015" cy="4676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769100" y="3859530"/>
            <a:ext cx="1314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2024</a:t>
            </a:r>
            <a:r>
              <a:rPr lang="zh-CN" altLang="en-US">
                <a:highlight>
                  <a:srgbClr val="FFFF00"/>
                </a:highlight>
              </a:rPr>
              <a:t>过年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116185" y="3244850"/>
            <a:ext cx="1637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2025</a:t>
            </a:r>
            <a:r>
              <a:rPr lang="zh-CN" altLang="en-US">
                <a:highlight>
                  <a:srgbClr val="FFFF00"/>
                </a:highlight>
              </a:rPr>
              <a:t>过年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b="53851"/>
          <a:stretch>
            <a:fillRect/>
          </a:stretch>
        </p:blipFill>
        <p:spPr>
          <a:xfrm>
            <a:off x="549275" y="4054475"/>
            <a:ext cx="5197475" cy="2019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329055" y="55651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当下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65035" y="5754370"/>
            <a:ext cx="2914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过去多年统计年前年后往往有一波春季躁动行情。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短期市场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预留仓位低吸布局）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" y="1029970"/>
            <a:ext cx="7974965" cy="5271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505190" y="1952625"/>
            <a:ext cx="338074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315F3"/>
                </a:solidFill>
              </a:rPr>
              <a:t>指数控盘大背景：</a:t>
            </a:r>
            <a:endParaRPr lang="en-US" altLang="zh-CN" sz="2000">
              <a:solidFill>
                <a:srgbClr val="F315F3"/>
              </a:solidFill>
            </a:endParaRPr>
          </a:p>
          <a:p>
            <a:r>
              <a:rPr lang="en-US" altLang="zh-CN" sz="2000"/>
              <a:t>1.</a:t>
            </a:r>
            <a:r>
              <a:rPr lang="zh-CN" altLang="en-US" sz="2000"/>
              <a:t>市场基本趋势为</a:t>
            </a:r>
            <a:r>
              <a:rPr lang="zh-CN" altLang="en-US" sz="2000">
                <a:solidFill>
                  <a:srgbClr val="0029DA"/>
                </a:solidFill>
              </a:rPr>
              <a:t>震荡</a:t>
            </a:r>
            <a:endParaRPr lang="zh-CN" altLang="en-US" sz="2000"/>
          </a:p>
          <a:p>
            <a:r>
              <a:rPr lang="en-US" altLang="zh-CN" sz="2000"/>
              <a:t>2.</a:t>
            </a:r>
            <a:r>
              <a:rPr lang="zh-CN" altLang="en-US" sz="2000"/>
              <a:t>捕捞季节波段</a:t>
            </a:r>
            <a:r>
              <a:rPr lang="zh-CN" altLang="en-US" sz="2000">
                <a:solidFill>
                  <a:srgbClr val="0029DA"/>
                </a:solidFill>
              </a:rPr>
              <a:t>死叉末期</a:t>
            </a:r>
            <a:endParaRPr lang="zh-CN" altLang="en-US" sz="2000"/>
          </a:p>
          <a:p>
            <a:r>
              <a:rPr lang="en-US" altLang="zh-CN" sz="2000"/>
              <a:t>3.</a:t>
            </a:r>
            <a:r>
              <a:rPr lang="zh-CN" altLang="en-US" sz="2000"/>
              <a:t>涨跌难持续，</a:t>
            </a:r>
            <a:r>
              <a:rPr lang="zh-CN" altLang="en-US" sz="2000">
                <a:solidFill>
                  <a:srgbClr val="FF0000"/>
                </a:solidFill>
              </a:rPr>
              <a:t>买阴卖阳</a:t>
            </a:r>
            <a:endParaRPr lang="zh-CN" altLang="en-US" sz="2000">
              <a:solidFill>
                <a:srgbClr val="FF0000"/>
              </a:solidFill>
            </a:endParaRPr>
          </a:p>
          <a:p>
            <a:r>
              <a:rPr lang="en-US" altLang="zh-CN" sz="2000"/>
              <a:t>4.</a:t>
            </a:r>
            <a:r>
              <a:rPr lang="zh-CN" altLang="en-US" sz="2000">
                <a:solidFill>
                  <a:srgbClr val="FF0000"/>
                </a:solidFill>
              </a:rPr>
              <a:t>急跌是机会</a:t>
            </a:r>
            <a:r>
              <a:rPr lang="zh-CN" altLang="en-US" sz="2000"/>
              <a:t>（指数</a:t>
            </a:r>
            <a:r>
              <a:rPr lang="en-US" altLang="zh-CN" sz="2000"/>
              <a:t>ETF)</a:t>
            </a:r>
            <a:endParaRPr lang="en-US" altLang="zh-CN" sz="2000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墓碑量判断当下的控盘股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5" y="844550"/>
            <a:ext cx="7078345" cy="5302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7730490" y="5177155"/>
            <a:ext cx="3869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①墓碑量会形成压力，目前还没出现</a:t>
            </a:r>
            <a:endParaRPr lang="zh-CN" altLang="en-US"/>
          </a:p>
          <a:p>
            <a:r>
              <a:rPr lang="zh-CN" altLang="en-US"/>
              <a:t>②控盘降低的反抽是纠错立场机会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490" y="844550"/>
            <a:ext cx="3493770" cy="4122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4726940" y="2414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缩量跌走势相对健康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权重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题材（轮动）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330" y="875665"/>
            <a:ext cx="6939915" cy="5676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7487920" y="1068705"/>
            <a:ext cx="2454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权重轮动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热点（航天）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390" y="1917065"/>
            <a:ext cx="5353050" cy="43700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894</Words>
  <Application>WPS 演示</Application>
  <PresentationFormat>宽屏</PresentationFormat>
  <Paragraphs>114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1106</cp:revision>
  <dcterms:created xsi:type="dcterms:W3CDTF">2019-06-19T02:08:00Z</dcterms:created>
  <dcterms:modified xsi:type="dcterms:W3CDTF">2025-12-15T09:12:18Z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67F8E99CA25843CDBAFD0150A9FB820A</vt:lpwstr>
  </property>
</Properties>
</file>