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60" r:id="rId3"/>
    <p:sldId id="306" r:id="rId4"/>
    <p:sldId id="312" r:id="rId5"/>
    <p:sldId id="310" r:id="rId7"/>
    <p:sldId id="313" r:id="rId8"/>
    <p:sldId id="314" r:id="rId9"/>
    <p:sldId id="315" r:id="rId10"/>
    <p:sldId id="317" r:id="rId11"/>
    <p:sldId id="264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0"/>
  <p:cmAuthor id="2" name="十二 猪肠" initials="十二" lastIdx="0" clrIdx="1"/>
  <p:cmAuthor id="3" name="Administrat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3626485" y="65811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3" name="文本框 2"/>
          <p:cNvSpPr txBox="1"/>
          <p:nvPr userDrawn="1"/>
        </p:nvSpPr>
        <p:spPr>
          <a:xfrm>
            <a:off x="298450" y="6499225"/>
            <a:ext cx="104120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【经传多赢投资顾问曾文龙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(A1120620070001)</a:t>
            </a:r>
            <a:r>
              <a:rPr lang="zh-CN" altLang="en-US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，观点基于软件数据和理论模型分析，仅供参考，不构成投资建议，市场有风险，投资需谨</a:t>
            </a:r>
            <a:r>
              <a:rPr lang="en-US" altLang="zh-CN" sz="12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!</a:t>
            </a:r>
            <a:endParaRPr lang="en-US" altLang="zh-CN" sz="12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51.xml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59.xml"/><Relationship Id="rId8" Type="http://schemas.openxmlformats.org/officeDocument/2006/relationships/tags" Target="../tags/tag58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8.png"/><Relationship Id="rId14" Type="http://schemas.openxmlformats.org/officeDocument/2006/relationships/slideLayout" Target="../slideLayouts/slideLayout6.xml"/><Relationship Id="rId13" Type="http://schemas.openxmlformats.org/officeDocument/2006/relationships/tags" Target="../tags/tag60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tags" Target="../tags/tag5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Relationship Id="rId3" Type="http://schemas.openxmlformats.org/officeDocument/2006/relationships/tags" Target="../tags/tag62.xml"/><Relationship Id="rId2" Type="http://schemas.openxmlformats.org/officeDocument/2006/relationships/image" Target="../media/image13.png"/><Relationship Id="rId1" Type="http://schemas.openxmlformats.org/officeDocument/2006/relationships/tags" Target="../tags/tag6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tags" Target="../tags/tag66.xml"/><Relationship Id="rId4" Type="http://schemas.openxmlformats.org/officeDocument/2006/relationships/tags" Target="../tags/tag65.xml"/><Relationship Id="rId3" Type="http://schemas.openxmlformats.org/officeDocument/2006/relationships/tags" Target="../tags/tag64.xml"/><Relationship Id="rId2" Type="http://schemas.openxmlformats.org/officeDocument/2006/relationships/image" Target="../media/image8.png"/><Relationship Id="rId13" Type="http://schemas.openxmlformats.org/officeDocument/2006/relationships/slideLayout" Target="../slideLayouts/slideLayout6.xml"/><Relationship Id="rId12" Type="http://schemas.openxmlformats.org/officeDocument/2006/relationships/tags" Target="../tags/tag71.xml"/><Relationship Id="rId11" Type="http://schemas.openxmlformats.org/officeDocument/2006/relationships/image" Target="../media/image14.png"/><Relationship Id="rId10" Type="http://schemas.openxmlformats.org/officeDocument/2006/relationships/image" Target="../media/image10.png"/><Relationship Id="rId1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3.xml"/><Relationship Id="rId2" Type="http://schemas.openxmlformats.org/officeDocument/2006/relationships/image" Target="../media/image15.png"/><Relationship Id="rId1" Type="http://schemas.openxmlformats.org/officeDocument/2006/relationships/tags" Target="../tags/tag7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75.xml"/><Relationship Id="rId2" Type="http://schemas.openxmlformats.org/officeDocument/2006/relationships/image" Target="../media/image16.png"/><Relationship Id="rId1" Type="http://schemas.openxmlformats.org/officeDocument/2006/relationships/tags" Target="../tags/tag74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image" Target="../media/image19.png"/><Relationship Id="rId7" Type="http://schemas.openxmlformats.org/officeDocument/2006/relationships/tags" Target="../tags/tag80.xml"/><Relationship Id="rId6" Type="http://schemas.openxmlformats.org/officeDocument/2006/relationships/image" Target="../media/image18.png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image" Target="../media/image17.png"/><Relationship Id="rId2" Type="http://schemas.openxmlformats.org/officeDocument/2006/relationships/tags" Target="../tags/tag77.xml"/><Relationship Id="rId15" Type="http://schemas.openxmlformats.org/officeDocument/2006/relationships/slideLayout" Target="../slideLayouts/slideLayout4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image" Target="../media/image20.png"/><Relationship Id="rId1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openxmlformats.org/officeDocument/2006/relationships/tags" Target="../tags/tag8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8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波段先锋营</a:t>
            </a:r>
            <a:endParaRPr 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>
            <p:custDataLst>
              <p:tags r:id="rId1"/>
            </p:custDataLst>
          </p:nvPr>
        </p:nvGrpSpPr>
        <p:grpSpPr>
          <a:xfrm>
            <a:off x="2176145" y="3871595"/>
            <a:ext cx="804227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>
              <p:custDataLst>
                <p:tags r:id="rId2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经传多赢投资投顾：曾文龙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3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A1120620070001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758825" y="1525270"/>
            <a:ext cx="10667365" cy="1368425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altLang="en-US" sz="83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神秘力量出手</a:t>
            </a:r>
            <a:endParaRPr lang="zh-CN" altLang="en-US" sz="83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grpSp>
        <p:nvGrpSpPr>
          <p:cNvPr id="9" name="组合 8"/>
          <p:cNvGrpSpPr/>
          <p:nvPr>
            <p:custDataLst>
              <p:tags r:id="rId6"/>
            </p:custDataLst>
          </p:nvPr>
        </p:nvGrpSpPr>
        <p:grpSpPr>
          <a:xfrm>
            <a:off x="2176145" y="4511040"/>
            <a:ext cx="8042275" cy="398780"/>
            <a:chOff x="4869" y="6097"/>
            <a:chExt cx="9097" cy="628"/>
          </a:xfrm>
        </p:grpSpPr>
        <p:sp>
          <p:nvSpPr>
            <p:cNvPr id="11" name="文本框 10"/>
            <p:cNvSpPr txBox="1"/>
            <p:nvPr>
              <p:custDataLst>
                <p:tags r:id="rId7"/>
              </p:custDataLst>
            </p:nvPr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经传多赢基金从业人员：曾文龙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3" name="文本框 12"/>
            <p:cNvSpPr txBox="1"/>
            <p:nvPr>
              <p:custDataLst>
                <p:tags r:id="rId8"/>
              </p:custDataLst>
            </p:nvPr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no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  <a:sym typeface="+mn-ea"/>
                </a:rPr>
                <a:t>执业证书编号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A20250619007559</a:t>
              </a:r>
              <a:endParaRPr lang="en-US" altLang="zh-CN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</p:spTree>
    <p:custDataLst>
      <p:tags r:id="rId9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0" y="-171450"/>
            <a:ext cx="1219136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大盘分析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0" y="4713605"/>
            <a:ext cx="12191365" cy="14770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周三市场成交总量定格在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1.79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万亿附近，近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900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亿的量能增量主要来自午后，非市场性的神秘力量介入下，权重板块被集中拉动，进而释放出阶段性量能。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不过从盘面整体表现来看，呈现出明显的托而不举特征：早盘至午前，市场氛围持续弱势，权重板块虽有护盘动作，但小盘股群体延续阴跌态势；午后，沪深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300ETF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、中证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500ETF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等迎来暴力拉升，短期恐慌情绪得到一定缓解，但这并不意味着底部已完全确认，预计后续市场仍需通过反复震荡来完成底部验证。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横向样本统计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黄线上攻向下对应跌停榜上，基本是近期强势股补跌。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5105" y="632460"/>
            <a:ext cx="5835650" cy="3893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25285" y="632460"/>
            <a:ext cx="4552950" cy="2981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0" y="1"/>
            <a:ext cx="12191364" cy="7315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defRPr/>
            </a:pPr>
            <a:r>
              <a:rPr lang="zh-CN" sz="44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板块龙虎</a:t>
            </a:r>
            <a:endParaRPr lang="zh-CN" sz="44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153150" y="1946275"/>
            <a:ext cx="5433695" cy="35966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zh-CN" altLang="en-US" sz="1200" b="1">
                <a:solidFill>
                  <a:schemeClr val="tx1"/>
                </a:solidFill>
              </a:rPr>
              <a:t>商业航天是当前游资焦点板块，资金动作：章盟主、炒股养家买入航天机电（</a:t>
            </a:r>
            <a:r>
              <a:rPr lang="en-US" altLang="zh-CN" sz="1200" b="1">
                <a:solidFill>
                  <a:schemeClr val="tx1"/>
                </a:solidFill>
              </a:rPr>
              <a:t>1.43</a:t>
            </a:r>
            <a:r>
              <a:rPr lang="zh-CN" altLang="en-US" sz="1200" b="1">
                <a:solidFill>
                  <a:schemeClr val="tx1"/>
                </a:solidFill>
              </a:rPr>
              <a:t>亿）、顺灏股份（</a:t>
            </a:r>
            <a:r>
              <a:rPr lang="en-US" altLang="zh-CN" sz="1200" b="1">
                <a:solidFill>
                  <a:schemeClr val="tx1"/>
                </a:solidFill>
              </a:rPr>
              <a:t>6739</a:t>
            </a:r>
            <a:r>
              <a:rPr lang="zh-CN" altLang="en-US" sz="1200" b="1">
                <a:solidFill>
                  <a:schemeClr val="tx1"/>
                </a:solidFill>
              </a:rPr>
              <a:t>万）；成都系卖出华菱线缆（</a:t>
            </a:r>
            <a:r>
              <a:rPr lang="en-US" altLang="zh-CN" sz="1200" b="1">
                <a:solidFill>
                  <a:schemeClr val="tx1"/>
                </a:solidFill>
              </a:rPr>
              <a:t>9859</a:t>
            </a:r>
            <a:r>
              <a:rPr lang="zh-CN" altLang="en-US" sz="1200" b="1">
                <a:solidFill>
                  <a:schemeClr val="tx1"/>
                </a:solidFill>
              </a:rPr>
              <a:t>万）。该板块呈现多买少卖的分歧状态，有大资金（章盟主）主动进场，也有资金获利了结，但整体买盘力度更强，属于当前市场的热门主线之一。</a:t>
            </a:r>
            <a:endParaRPr lang="zh-CN" altLang="en-US" sz="1200" b="1">
              <a:solidFill>
                <a:schemeClr val="tx1"/>
              </a:solidFill>
            </a:endParaRPr>
          </a:p>
          <a:p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其他板块以卖出为主，热度偏弱：智能电网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陈小群卖出太阳电缆（</a:t>
            </a:r>
            <a:r>
              <a:rPr lang="en-US" altLang="zh-CN" sz="1200" b="1">
                <a:solidFill>
                  <a:schemeClr val="tx1"/>
                </a:solidFill>
              </a:rPr>
              <a:t>1.51</a:t>
            </a:r>
            <a:r>
              <a:rPr lang="zh-CN" altLang="en-US" sz="1200" b="1">
                <a:solidFill>
                  <a:schemeClr val="tx1"/>
                </a:solidFill>
              </a:rPr>
              <a:t>亿），板块资金离场，热度降温；液冷</a:t>
            </a:r>
            <a:r>
              <a:rPr lang="en-US" altLang="zh-CN" sz="1200" b="1">
                <a:solidFill>
                  <a:schemeClr val="tx1"/>
                </a:solidFill>
              </a:rPr>
              <a:t>/</a:t>
            </a:r>
            <a:r>
              <a:rPr lang="zh-CN" altLang="en-US" sz="1200" b="1">
                <a:solidFill>
                  <a:schemeClr val="tx1"/>
                </a:solidFill>
              </a:rPr>
              <a:t>无人驾驶</a:t>
            </a:r>
            <a:r>
              <a:rPr lang="en-US" altLang="zh-CN" sz="1200" b="1">
                <a:solidFill>
                  <a:schemeClr val="tx1"/>
                </a:solidFill>
              </a:rPr>
              <a:t>--</a:t>
            </a:r>
            <a:r>
              <a:rPr lang="zh-CN" altLang="en-US" sz="1200" b="1">
                <a:solidFill>
                  <a:schemeClr val="tx1"/>
                </a:solidFill>
              </a:rPr>
              <a:t>上塘路、宁波桑田路均为卖出（仅宁波桑田路小仓位买入浙江世宝），这两个板块属于局部活跃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资金兑现；数字货币</a:t>
            </a:r>
            <a:r>
              <a:rPr lang="en-US" altLang="zh-CN" sz="1200" b="1">
                <a:solidFill>
                  <a:schemeClr val="tx1"/>
                </a:solidFill>
              </a:rPr>
              <a:t>/ CPO/AI</a:t>
            </a:r>
            <a:r>
              <a:rPr lang="zh-CN" altLang="en-US" sz="1200" b="1">
                <a:solidFill>
                  <a:schemeClr val="tx1"/>
                </a:solidFill>
              </a:rPr>
              <a:t>医疗：中山东路呈现买卖交织</a:t>
            </a:r>
            <a:r>
              <a:rPr lang="en-US" altLang="zh-CN" sz="1200" b="1">
                <a:solidFill>
                  <a:schemeClr val="tx1"/>
                </a:solidFill>
              </a:rPr>
              <a:t>+</a:t>
            </a:r>
            <a:r>
              <a:rPr lang="zh-CN" altLang="en-US" sz="1200" b="1">
                <a:solidFill>
                  <a:schemeClr val="tx1"/>
                </a:solidFill>
              </a:rPr>
              <a:t>新买入，但资金量（</a:t>
            </a:r>
            <a:r>
              <a:rPr lang="en-US" altLang="zh-CN" sz="1200" b="1">
                <a:solidFill>
                  <a:schemeClr val="tx1"/>
                </a:solidFill>
              </a:rPr>
              <a:t>6000</a:t>
            </a:r>
            <a:r>
              <a:rPr lang="zh-CN" altLang="en-US" sz="1200" b="1">
                <a:solidFill>
                  <a:schemeClr val="tx1"/>
                </a:solidFill>
              </a:rPr>
              <a:t>万）远低于商业航天，属于小范围试错，暂未形成合力。</a:t>
            </a:r>
            <a:endParaRPr lang="zh-CN" altLang="en-US" sz="1200" b="1">
              <a:solidFill>
                <a:schemeClr val="tx1"/>
              </a:solidFill>
            </a:endParaRPr>
          </a:p>
          <a:p>
            <a:r>
              <a:rPr lang="zh-CN" altLang="en-US" sz="1200" b="1">
                <a:solidFill>
                  <a:schemeClr val="tx1"/>
                </a:solidFill>
              </a:rPr>
              <a:t>当前游资的核心注意力集中在商业航天（大资金进场、分歧中走强），其他板块以资金兑现或小仓位试错为主，市场属于主线明确、非主线偏弱的结构性行情。</a:t>
            </a:r>
            <a:endParaRPr lang="zh-CN" altLang="en-US" sz="1200" b="1">
              <a:solidFill>
                <a:schemeClr val="tx1"/>
              </a:solidFill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172845"/>
            <a:ext cx="5519420" cy="480885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27735" y="2230120"/>
            <a:ext cx="1126426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波段交易</a:t>
            </a:r>
            <a:r>
              <a:rPr lang="en-US" alt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-</a:t>
            </a:r>
            <a:r>
              <a:rPr lang="zh-CN" sz="80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趋势篇</a:t>
            </a:r>
            <a:endParaRPr lang="zh-CN" altLang="en-US" sz="80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84855" y="3999865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291205" y="3999865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246755" y="4006850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</a:t>
            </a:r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295775" y="3994785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曾文龙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 rot="0">
            <a:off x="6252210" y="4006858"/>
            <a:ext cx="3808828" cy="374408"/>
            <a:chOff x="7093" y="6616"/>
            <a:chExt cx="6695" cy="656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5446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A1120620070001</a:t>
              </a:r>
              <a:endParaRPr lang="en-US" altLang="zh-CN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0438130" y="4375785"/>
            <a:ext cx="3805555" cy="1498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47345" y="-171450"/>
            <a:ext cx="12887325" cy="7200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-124460" y="-171450"/>
            <a:ext cx="12409805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6525" y="5472430"/>
            <a:ext cx="11423015" cy="829945"/>
          </a:xfrm>
          <a:prstGeom prst="rect">
            <a:avLst/>
          </a:prstGeom>
        </p:spPr>
        <p:txBody>
          <a:bodyPr wrap="square">
            <a:spAutoFit/>
          </a:bodyPr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商业航天方向的第一波上涨周期已正式落幕，后续核心关注点在于板块是否能在调整后孕育第二波行情；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资源金属涨价主线正处于从启动向发酵的过渡阶段，其能否突破当前震荡格局、形成强势主升趋势，仍有待进一步观察；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  <a:p>
            <a:pPr defTabSz="266700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硬件板块则呈现出多次波动的上升回档结构，板块节奏并非单一趋势所能概括，难以用单波行情的逻辑来分析其后续走势。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99235" y="520065"/>
            <a:ext cx="8445500" cy="49523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71800" y="0"/>
            <a:ext cx="64401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控盘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-</a:t>
            </a: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风险！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69860" y="990600"/>
            <a:ext cx="4250055" cy="50571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1600"/>
              <a:t>抱团股如何判断走弱信号：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震荡期间，调整时间长，但是不能在时间长的基础上，</a:t>
            </a:r>
            <a:r>
              <a:rPr lang="en-US" altLang="zh-CN" sz="1600"/>
              <a:t>K</a:t>
            </a:r>
            <a:r>
              <a:rPr lang="zh-CN" altLang="en-US" sz="1600"/>
              <a:t>线越走越弱（阴多阳少），越跌越多。</a:t>
            </a:r>
            <a:endParaRPr lang="zh-CN" altLang="en-US" sz="1600"/>
          </a:p>
          <a:p>
            <a:endParaRPr lang="en-US" altLang="zh-CN" sz="1600"/>
          </a:p>
          <a:p>
            <a:r>
              <a:rPr lang="zh-CN" altLang="en-US" sz="1600"/>
              <a:t>出现缩量，已经调整充分的，尝试反弹还继续杀跌（放量长阴），意味着筹码可能松动。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持续走弱</a:t>
            </a:r>
            <a:r>
              <a:rPr lang="en-US" altLang="zh-CN" sz="1600"/>
              <a:t>--</a:t>
            </a:r>
            <a:r>
              <a:rPr lang="zh-CN" altLang="en-US" sz="1600"/>
              <a:t>控盘减少、或者流动资金持续翻绿；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确定走弱</a:t>
            </a:r>
            <a:r>
              <a:rPr lang="en-US" altLang="zh-CN" sz="1600"/>
              <a:t>--</a:t>
            </a:r>
            <a:r>
              <a:rPr lang="zh-CN" altLang="en-US" sz="1600"/>
              <a:t>跌破智能辅助</a:t>
            </a:r>
            <a:endParaRPr lang="zh-CN" altLang="en-US" sz="1600"/>
          </a:p>
          <a:p>
            <a:endParaRPr lang="zh-CN" altLang="en-US" sz="1600"/>
          </a:p>
          <a:p>
            <a:r>
              <a:rPr lang="zh-CN" altLang="en-US" sz="1600"/>
              <a:t>节奏</a:t>
            </a:r>
            <a:r>
              <a:rPr lang="en-US" altLang="zh-CN" sz="1600"/>
              <a:t>--</a:t>
            </a:r>
            <a:r>
              <a:rPr lang="zh-CN" altLang="en-US" sz="1600"/>
              <a:t>上影线是放量的，代表振幅加大，共识分歧；</a:t>
            </a:r>
            <a:endParaRPr lang="zh-CN" altLang="en-US" sz="1600"/>
          </a:p>
          <a:p>
            <a:r>
              <a:rPr lang="zh-CN" altLang="en-US" sz="1600"/>
              <a:t>十字是缩量的，代表振幅降低，共识更容易达成；</a:t>
            </a:r>
            <a:endParaRPr lang="zh-CN" altLang="en-US" sz="1600"/>
          </a:p>
          <a:p>
            <a:r>
              <a:rPr lang="zh-CN" altLang="en-US" sz="1600"/>
              <a:t>上影线都是高抛的，十字都是低吸的</a:t>
            </a:r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705" y="1121410"/>
            <a:ext cx="7222490" cy="44151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462405" y="4127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资金走弱不加仓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95" y="1040765"/>
            <a:ext cx="7898130" cy="4777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8379460" y="2212975"/>
            <a:ext cx="3564255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放量中大阴或者长上影线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流动资金</a:t>
            </a:r>
            <a:r>
              <a:rPr 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持续翻绿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绿肥红瘦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主力控盘递减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643380" y="38735"/>
            <a:ext cx="84448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L2-</a:t>
            </a:r>
            <a:r>
              <a:rPr kumimoji="0" lang="zh-CN" altLang="en-US" sz="3200" b="0" i="0" u="none" strike="noStrike" kern="1200" cap="none" spc="0" normalizeH="0" baseline="0" noProof="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主力资金</a:t>
            </a:r>
            <a:endParaRPr kumimoji="0" lang="zh-CN" altLang="en-US" sz="3200" b="0" i="0" u="none" strike="noStrike" kern="1200" cap="none" spc="0" normalizeH="0" baseline="0" noProof="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126" name="图片 123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7790" y="705485"/>
            <a:ext cx="5473065" cy="264033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</p:pic>
      <p:sp>
        <p:nvSpPr>
          <p:cNvPr id="3" name="文本框 2"/>
          <p:cNvSpPr txBox="1"/>
          <p:nvPr>
            <p:custDataLst>
              <p:tags r:id="rId4"/>
            </p:custDataLst>
          </p:nvPr>
        </p:nvSpPr>
        <p:spPr>
          <a:xfrm>
            <a:off x="369570" y="3345815"/>
            <a:ext cx="5080000" cy="398780"/>
          </a:xfrm>
          <a:prstGeom prst="rect">
            <a:avLst/>
          </a:prstGeom>
        </p:spPr>
        <p:txBody>
          <a:bodyPr>
            <a:spAutoFit/>
          </a:bodyPr>
          <a:p>
            <a:pPr marL="0" indent="0" algn="l" defTabSz="266700">
              <a:spcBef>
                <a:spcPct val="0"/>
              </a:spcBef>
              <a:spcAft>
                <a:spcPts val="1800"/>
              </a:spcAft>
            </a:pPr>
            <a:r>
              <a:rPr lang="zh-CN" altLang="en-US" sz="200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流动资金：持续翻红，交易活跃</a:t>
            </a:r>
            <a:endParaRPr lang="zh-CN" altLang="en-US" sz="200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2255" y="708025"/>
            <a:ext cx="5441315" cy="26377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62255" y="3744595"/>
            <a:ext cx="5441315" cy="2151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447790" y="3744595"/>
            <a:ext cx="5473065" cy="21520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6535420" y="5895975"/>
            <a:ext cx="626046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紫旗：净买额为正，机构游资合力拉升</a:t>
            </a:r>
            <a:endParaRPr lang="zh-CN" altLang="en-US" sz="2000"/>
          </a:p>
        </p:txBody>
      </p:sp>
      <p:sp>
        <p:nvSpPr>
          <p:cNvPr id="9" name="文本框 8"/>
          <p:cNvSpPr txBox="1"/>
          <p:nvPr>
            <p:custDataLst>
              <p:tags r:id="rId12"/>
            </p:custDataLst>
          </p:nvPr>
        </p:nvSpPr>
        <p:spPr>
          <a:xfrm>
            <a:off x="262255" y="589597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主力控盘：主力资金筹码的锁仓意愿</a:t>
            </a:r>
            <a:endParaRPr lang="zh-CN" altLang="en-US" sz="2000"/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6535420" y="3345815"/>
            <a:ext cx="6096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/>
              <a:t>主力动向紫色：主力强势进场主导拉升</a:t>
            </a:r>
            <a:endParaRPr lang="zh-CN" altLang="en-US" sz="2000"/>
          </a:p>
        </p:txBody>
      </p:sp>
    </p:spTree>
    <p:custDataLst>
      <p:tags r:id="rId1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" name="文本框 14"/>
          <p:cNvSpPr txBox="1"/>
          <p:nvPr>
            <p:custDataLst>
              <p:tags r:id="rId1"/>
            </p:custDataLst>
          </p:nvPr>
        </p:nvSpPr>
        <p:spPr>
          <a:xfrm>
            <a:off x="182880" y="0"/>
            <a:ext cx="11823065" cy="6305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波段先锋</a:t>
            </a:r>
            <a:r>
              <a:rPr lang="en-US" altLang="zh-CN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-</a:t>
            </a:r>
            <a:r>
              <a:rPr lang="zh-CN" altLang="en-US" sz="39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  <a:sym typeface="+mn-ea"/>
              </a:rPr>
              <a:t>优惠福利！全年最大！！</a:t>
            </a:r>
            <a:endParaRPr lang="zh-CN" altLang="en-US" sz="39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41f8f1691a4df0d063a637aea56d488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0980" y="3401695"/>
            <a:ext cx="7898765" cy="307848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6025" y="630555"/>
            <a:ext cx="5909310" cy="28054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80" y="630555"/>
            <a:ext cx="4305935" cy="2724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" y="3354705"/>
            <a:ext cx="3761740" cy="312547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6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7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8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49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81.75,&quot;left&quot;:148.8,&quot;top&quot;:304.85,&quot;width&quot;:655.8}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8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79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1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2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3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4.xml><?xml version="1.0" encoding="utf-8"?>
<p:tagLst xmlns:p="http://schemas.openxmlformats.org/presentationml/2006/main">
  <p:tag name="KSO_WM_DIAGRAM_VIRTUALLY_FRAME" val="{&quot;height&quot;:440.1,&quot;left&quot;:20.65,&quot;top&quot;:55.55,&quot;width&quot;:986.9}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1260</Words>
  <Application>WPS 演示</Application>
  <PresentationFormat>宽屏</PresentationFormat>
  <Paragraphs>96</Paragraphs>
  <Slides>9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36" baseType="lpstr">
      <vt:lpstr>Arial</vt:lpstr>
      <vt:lpstr>宋体</vt:lpstr>
      <vt:lpstr>Wingdings</vt:lpstr>
      <vt:lpstr>Wingdings</vt:lpstr>
      <vt:lpstr>微软雅黑</vt:lpstr>
      <vt:lpstr>思源黑体 Medium</vt:lpstr>
      <vt:lpstr>黑体</vt:lpstr>
      <vt:lpstr>思源黑体 CN Regular</vt:lpstr>
      <vt:lpstr>思源黑体 CN Light</vt:lpstr>
      <vt:lpstr>思源黑体 CN Bold</vt:lpstr>
      <vt:lpstr>思源黑体 CN Medium</vt:lpstr>
      <vt:lpstr>思源黑体 CN Heavy</vt:lpstr>
      <vt:lpstr>思源黑体 CN Normal</vt:lpstr>
      <vt:lpstr>Arial Unicode MS</vt:lpstr>
      <vt:lpstr>Calibri</vt:lpstr>
      <vt:lpstr>思源黑体 CN Bold</vt:lpstr>
      <vt:lpstr>思源黑体 CN Heavy</vt:lpstr>
      <vt:lpstr>思源黑体 CN Light</vt:lpstr>
      <vt:lpstr>思源黑体 CN Medium</vt:lpstr>
      <vt:lpstr>思源黑体 CN Normal</vt:lpstr>
      <vt:lpstr>思源黑体 CN Regular</vt:lpstr>
      <vt:lpstr>思源黑体 Medium</vt:lpstr>
      <vt:lpstr>方正宝黑体 简 Medium</vt:lpstr>
      <vt:lpstr>方正大黑体_GBK</vt:lpstr>
      <vt:lpstr>方正宝黑体 简 Light</vt:lpstr>
      <vt:lpstr>文道潮黑体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曾文龙</cp:lastModifiedBy>
  <cp:revision>219</cp:revision>
  <dcterms:created xsi:type="dcterms:W3CDTF">2019-06-19T02:08:00Z</dcterms:created>
  <dcterms:modified xsi:type="dcterms:W3CDTF">2025-12-17T12:44:21Z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237F611BA9D04758875C7995C63C9C67_13</vt:lpwstr>
  </property>
</Properties>
</file>