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3"/>
    <p:sldId id="306" r:id="rId4"/>
    <p:sldId id="312" r:id="rId5"/>
    <p:sldId id="310" r:id="rId7"/>
    <p:sldId id="313" r:id="rId8"/>
    <p:sldId id="314" r:id="rId9"/>
    <p:sldId id="315" r:id="rId10"/>
    <p:sldId id="317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62.xml"/><Relationship Id="rId2" Type="http://schemas.openxmlformats.org/officeDocument/2006/relationships/image" Target="../media/image12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1.xml"/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3.xml"/><Relationship Id="rId2" Type="http://schemas.openxmlformats.org/officeDocument/2006/relationships/image" Target="../media/image14.png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5.xml"/><Relationship Id="rId2" Type="http://schemas.openxmlformats.org/officeDocument/2006/relationships/image" Target="../media/image15.png"/><Relationship Id="rId1" Type="http://schemas.openxmlformats.org/officeDocument/2006/relationships/tags" Target="../tags/tag7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18.png"/><Relationship Id="rId7" Type="http://schemas.openxmlformats.org/officeDocument/2006/relationships/tags" Target="../tags/tag80.xml"/><Relationship Id="rId6" Type="http://schemas.openxmlformats.org/officeDocument/2006/relationships/image" Target="../media/image17.png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16.png"/><Relationship Id="rId2" Type="http://schemas.openxmlformats.org/officeDocument/2006/relationships/tags" Target="../tags/tag77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image" Target="../media/image19.png"/><Relationship Id="rId1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8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熊线上移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4185" y="4695190"/>
            <a:ext cx="10106025" cy="1953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大盘层面，周三市场量能稳固维持在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1.87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万亿，流动资金连续三日翻红，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横向样本统计的短线上攻和中线上攻向上，其中中线上攻占优，优选主力控盘递增，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平均股价成功突破小箱体整理区间，熊线同步触发上移，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伴随大盘重心持续抬高，当前市场环境已形成趋势向上延伸的有利基础。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5050" y="586740"/>
            <a:ext cx="7200265" cy="40424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75020" y="2101850"/>
            <a:ext cx="5433695" cy="35966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 b="1">
                <a:solidFill>
                  <a:schemeClr val="tx1"/>
                </a:solidFill>
              </a:rPr>
              <a:t>锂电池：成都系、宁波桑田路、中山东路均买入天际股份，分别买入</a:t>
            </a:r>
            <a:r>
              <a:rPr lang="en-US" altLang="zh-CN" sz="1200" b="1">
                <a:solidFill>
                  <a:schemeClr val="tx1"/>
                </a:solidFill>
              </a:rPr>
              <a:t>1.05</a:t>
            </a:r>
            <a:r>
              <a:rPr lang="zh-CN" altLang="en-US" sz="1200" b="1">
                <a:solidFill>
                  <a:schemeClr val="tx1"/>
                </a:solidFill>
              </a:rPr>
              <a:t>亿</a:t>
            </a:r>
            <a:r>
              <a:rPr lang="en-US" altLang="zh-CN" sz="1200" b="1">
                <a:solidFill>
                  <a:schemeClr val="tx1"/>
                </a:solidFill>
              </a:rPr>
              <a:t>+9919</a:t>
            </a:r>
            <a:r>
              <a:rPr lang="zh-CN" altLang="en-US" sz="1200" b="1">
                <a:solidFill>
                  <a:schemeClr val="tx1"/>
                </a:solidFill>
              </a:rPr>
              <a:t>万</a:t>
            </a:r>
            <a:r>
              <a:rPr lang="en-US" altLang="zh-CN" sz="1200" b="1">
                <a:solidFill>
                  <a:schemeClr val="tx1"/>
                </a:solidFill>
              </a:rPr>
              <a:t>+2792</a:t>
            </a:r>
            <a:r>
              <a:rPr lang="zh-CN" altLang="en-US" sz="1200" b="1">
                <a:solidFill>
                  <a:schemeClr val="tx1"/>
                </a:solidFill>
              </a:rPr>
              <a:t>万，资金集中且多家游资参与，说明锂电池是当前资金共识度较高的方向。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航天：消闲派、陈小群、章盟主均布局该板块，买入</a:t>
            </a:r>
            <a:r>
              <a:rPr lang="en-US" altLang="zh-CN" sz="1200" b="1">
                <a:solidFill>
                  <a:schemeClr val="tx1"/>
                </a:solidFill>
              </a:rPr>
              <a:t>1.17</a:t>
            </a:r>
            <a:r>
              <a:rPr lang="zh-CN" altLang="en-US" sz="1200" b="1">
                <a:solidFill>
                  <a:schemeClr val="tx1"/>
                </a:solidFill>
              </a:rPr>
              <a:t>亿（天通股份</a:t>
            </a:r>
            <a:r>
              <a:rPr lang="en-US" altLang="zh-CN" sz="1200" b="1">
                <a:solidFill>
                  <a:schemeClr val="tx1"/>
                </a:solidFill>
              </a:rPr>
              <a:t>+1.01</a:t>
            </a:r>
            <a:r>
              <a:rPr lang="zh-CN" altLang="en-US" sz="1200" b="1">
                <a:solidFill>
                  <a:schemeClr val="tx1"/>
                </a:solidFill>
              </a:rPr>
              <a:t>亿（南京熊猫）</a:t>
            </a:r>
            <a:r>
              <a:rPr lang="en-US" altLang="zh-CN" sz="1200" b="1">
                <a:solidFill>
                  <a:schemeClr val="tx1"/>
                </a:solidFill>
              </a:rPr>
              <a:t>+7472</a:t>
            </a:r>
            <a:r>
              <a:rPr lang="zh-CN" altLang="en-US" sz="1200" b="1">
                <a:solidFill>
                  <a:schemeClr val="tx1"/>
                </a:solidFill>
              </a:rPr>
              <a:t>万（鲁信创投）</a:t>
            </a:r>
            <a:r>
              <a:rPr lang="en-US" altLang="zh-CN" sz="1200" b="1">
                <a:solidFill>
                  <a:schemeClr val="tx1"/>
                </a:solidFill>
              </a:rPr>
              <a:t>+4536</a:t>
            </a:r>
            <a:r>
              <a:rPr lang="zh-CN" altLang="en-US" sz="1200" b="1">
                <a:solidFill>
                  <a:schemeClr val="tx1"/>
                </a:solidFill>
              </a:rPr>
              <a:t>万（通宇通讯）</a:t>
            </a:r>
            <a:r>
              <a:rPr lang="en-US" altLang="zh-CN" sz="1200" b="1">
                <a:solidFill>
                  <a:schemeClr val="tx1"/>
                </a:solidFill>
              </a:rPr>
              <a:t>+1.96</a:t>
            </a:r>
            <a:r>
              <a:rPr lang="zh-CN" altLang="en-US" sz="1200" b="1">
                <a:solidFill>
                  <a:schemeClr val="tx1"/>
                </a:solidFill>
              </a:rPr>
              <a:t>亿（航天动力），资金量级大（章盟主单次买入近</a:t>
            </a:r>
            <a:r>
              <a:rPr lang="en-US" altLang="zh-CN" sz="1200" b="1">
                <a:solidFill>
                  <a:schemeClr val="tx1"/>
                </a:solidFill>
              </a:rPr>
              <a:t>2</a:t>
            </a:r>
            <a:r>
              <a:rPr lang="zh-CN" altLang="en-US" sz="1200" b="1">
                <a:solidFill>
                  <a:schemeClr val="tx1"/>
                </a:solidFill>
              </a:rPr>
              <a:t>亿），属于当前强主线。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其他活跃板块：海南概念：成都系买海南发展（</a:t>
            </a:r>
            <a:r>
              <a:rPr lang="en-US" altLang="zh-CN" sz="1200" b="1">
                <a:solidFill>
                  <a:schemeClr val="tx1"/>
                </a:solidFill>
              </a:rPr>
              <a:t>7340</a:t>
            </a:r>
            <a:r>
              <a:rPr lang="zh-CN" altLang="en-US" sz="1200" b="1">
                <a:solidFill>
                  <a:schemeClr val="tx1"/>
                </a:solidFill>
              </a:rPr>
              <a:t>万）、中山东路买海南发展（</a:t>
            </a:r>
            <a:r>
              <a:rPr lang="en-US" altLang="zh-CN" sz="1200" b="1">
                <a:solidFill>
                  <a:schemeClr val="tx1"/>
                </a:solidFill>
              </a:rPr>
              <a:t>4705</a:t>
            </a:r>
            <a:r>
              <a:rPr lang="zh-CN" altLang="en-US" sz="1200" b="1">
                <a:solidFill>
                  <a:schemeClr val="tx1"/>
                </a:solidFill>
              </a:rPr>
              <a:t>万），宁波桑田路卖海南瑞泽（</a:t>
            </a:r>
            <a:r>
              <a:rPr lang="en-US" altLang="zh-CN" sz="1200" b="1">
                <a:solidFill>
                  <a:schemeClr val="tx1"/>
                </a:solidFill>
              </a:rPr>
              <a:t>4845</a:t>
            </a:r>
            <a:r>
              <a:rPr lang="zh-CN" altLang="en-US" sz="1200" b="1">
                <a:solidFill>
                  <a:schemeClr val="tx1"/>
                </a:solidFill>
              </a:rPr>
              <a:t>万）</a:t>
            </a:r>
            <a:r>
              <a:rPr lang="en-US" altLang="zh-CN" sz="1200" b="1">
                <a:solidFill>
                  <a:schemeClr val="tx1"/>
                </a:solidFill>
              </a:rPr>
              <a:t>--</a:t>
            </a:r>
            <a:r>
              <a:rPr lang="zh-CN" altLang="en-US" sz="1200" b="1">
                <a:solidFill>
                  <a:schemeClr val="tx1"/>
                </a:solidFill>
              </a:rPr>
              <a:t>资金有分歧，但仍有资金流入，属于局部活跃。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光通信：成都系、中山东路买入英唐智控（分别买入</a:t>
            </a:r>
            <a:r>
              <a:rPr lang="en-US" altLang="zh-CN" sz="1200" b="1">
                <a:solidFill>
                  <a:schemeClr val="tx1"/>
                </a:solidFill>
              </a:rPr>
              <a:t>8027</a:t>
            </a:r>
            <a:r>
              <a:rPr lang="zh-CN" altLang="en-US" sz="1200" b="1">
                <a:solidFill>
                  <a:schemeClr val="tx1"/>
                </a:solidFill>
              </a:rPr>
              <a:t>万</a:t>
            </a:r>
            <a:r>
              <a:rPr lang="en-US" altLang="zh-CN" sz="1200" b="1">
                <a:solidFill>
                  <a:schemeClr val="tx1"/>
                </a:solidFill>
              </a:rPr>
              <a:t>+4476</a:t>
            </a:r>
            <a:r>
              <a:rPr lang="zh-CN" altLang="en-US" sz="1200" b="1">
                <a:solidFill>
                  <a:schemeClr val="tx1"/>
                </a:solidFill>
              </a:rPr>
              <a:t>万），属于小范围资金布局。</a:t>
            </a:r>
            <a:endParaRPr lang="zh-CN" altLang="en-US" sz="1200" b="1">
              <a:solidFill>
                <a:schemeClr val="tx1"/>
              </a:solidFill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85" y="731520"/>
            <a:ext cx="5400040" cy="56508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-124460" y="-171450"/>
            <a:ext cx="1240980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6525" y="5472430"/>
            <a:ext cx="11423015" cy="82994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高位航天系个股突破新高，开启二波上涨形态；低位补涨行情多点开花，日内涨停家数接近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30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家，使得航天系成为当前市场最具号召力的主题方向。需要警惕的是，商业航天板块此番暴涨或由量化资金推动形成联动效应，并非市场真实情绪的充分反映，因此板块行情的持续性仍存不确定性。后续操作建议以控制仓位为前提，采取快进快出的短线策略参与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33575" y="520065"/>
            <a:ext cx="8127365" cy="46412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优惠福利！全年最大！！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41f8f1691a4df0d063a637aea56d48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80" y="3401695"/>
            <a:ext cx="7898765" cy="30784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25" y="630555"/>
            <a:ext cx="5909310" cy="28054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" y="630555"/>
            <a:ext cx="4305935" cy="2724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40" y="3354705"/>
            <a:ext cx="3761740" cy="31254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1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2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1087</Words>
  <Application>WPS 演示</Application>
  <PresentationFormat>宽屏</PresentationFormat>
  <Paragraphs>99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6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Arial Unicode MS</vt:lpstr>
      <vt:lpstr>Calibri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思源黑体 Medium</vt:lpstr>
      <vt:lpstr>方正宝黑体 简 Medium</vt:lpstr>
      <vt:lpstr>方正大黑体_GBK</vt:lpstr>
      <vt:lpstr>方正宝黑体 简 Light</vt:lpstr>
      <vt:lpstr>文道潮黑体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222</cp:revision>
  <dcterms:created xsi:type="dcterms:W3CDTF">2019-06-19T02:08:00Z</dcterms:created>
  <dcterms:modified xsi:type="dcterms:W3CDTF">2025-12-24T12:42:10Z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459ACCC64C064148916CE75836ADBEFF_13</vt:lpwstr>
  </property>
</Properties>
</file>