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3"/>
    <p:sldId id="306" r:id="rId4"/>
    <p:sldId id="312" r:id="rId5"/>
    <p:sldId id="310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0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2.xml"/><Relationship Id="rId2" Type="http://schemas.openxmlformats.org/officeDocument/2006/relationships/image" Target="../media/image12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1.xml"/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3.xml"/><Relationship Id="rId2" Type="http://schemas.openxmlformats.org/officeDocument/2006/relationships/image" Target="../media/image14.png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5.xml"/><Relationship Id="rId2" Type="http://schemas.openxmlformats.org/officeDocument/2006/relationships/image" Target="../media/image15.png"/><Relationship Id="rId1" Type="http://schemas.openxmlformats.org/officeDocument/2006/relationships/tags" Target="../tags/tag7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18.png"/><Relationship Id="rId7" Type="http://schemas.openxmlformats.org/officeDocument/2006/relationships/tags" Target="../tags/tag80.xml"/><Relationship Id="rId6" Type="http://schemas.openxmlformats.org/officeDocument/2006/relationships/image" Target="../media/image17.pn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16.png"/><Relationship Id="rId2" Type="http://schemas.openxmlformats.org/officeDocument/2006/relationships/tags" Target="../tags/tag77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image" Target="../media/image19.png"/><Relationship Id="rId1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8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熊线再次上移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4185" y="4695190"/>
            <a:ext cx="10106025" cy="1953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指数层面，上证指数强势走出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连阳，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市场量能显著放量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余亿，总量攀升至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1.92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万亿附近，在陆股通关闭的背景下，量能仍实现持续放大，流动资金连续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日翻红。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平均股价熊线再度上移，横向样本统计的短线上攻与中线上攻（聚焦控盘个股回档机会）均保持趋势向上，明确指向当前市场重心稳步抬高、整体趋势向好的格局。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1100" y="520065"/>
            <a:ext cx="8999855" cy="423354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75020" y="2101850"/>
            <a:ext cx="5433695" cy="35966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 b="1">
                <a:solidFill>
                  <a:schemeClr val="tx1"/>
                </a:solidFill>
              </a:rPr>
              <a:t>航天：作手新一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消闲派在金风科技合计买入超</a:t>
            </a:r>
            <a:r>
              <a:rPr lang="en-US" altLang="zh-CN" sz="1200" b="1">
                <a:solidFill>
                  <a:schemeClr val="tx1"/>
                </a:solidFill>
              </a:rPr>
              <a:t>6.8</a:t>
            </a:r>
            <a:r>
              <a:rPr lang="zh-CN" altLang="en-US" sz="1200" b="1">
                <a:solidFill>
                  <a:schemeClr val="tx1"/>
                </a:solidFill>
              </a:rPr>
              <a:t>亿（</a:t>
            </a:r>
            <a:r>
              <a:rPr lang="en-US" altLang="zh-CN" sz="1200" b="1">
                <a:solidFill>
                  <a:schemeClr val="tx1"/>
                </a:solidFill>
              </a:rPr>
              <a:t>4.63</a:t>
            </a:r>
            <a:r>
              <a:rPr lang="zh-CN" altLang="en-US" sz="1200" b="1">
                <a:solidFill>
                  <a:schemeClr val="tx1"/>
                </a:solidFill>
              </a:rPr>
              <a:t>亿</a:t>
            </a:r>
            <a:r>
              <a:rPr lang="en-US" altLang="zh-CN" sz="1200" b="1">
                <a:solidFill>
                  <a:schemeClr val="tx1"/>
                </a:solidFill>
              </a:rPr>
              <a:t>+2.22</a:t>
            </a:r>
            <a:r>
              <a:rPr lang="zh-CN" altLang="en-US" sz="1200" b="1">
                <a:solidFill>
                  <a:schemeClr val="tx1"/>
                </a:solidFill>
              </a:rPr>
              <a:t>亿）；徐晓同时布局西部材料、超捷股份（合计</a:t>
            </a:r>
            <a:r>
              <a:rPr lang="en-US" altLang="zh-CN" sz="1200" b="1">
                <a:solidFill>
                  <a:schemeClr val="tx1"/>
                </a:solidFill>
              </a:rPr>
              <a:t>1.57</a:t>
            </a:r>
            <a:r>
              <a:rPr lang="zh-CN" altLang="en-US" sz="1200" b="1">
                <a:solidFill>
                  <a:schemeClr val="tx1"/>
                </a:solidFill>
              </a:rPr>
              <a:t>亿）；陈小群、炒股养家也覆盖航天概念（通宇通讯、顺灏股份）。全市场游资对航天的买入规模</a:t>
            </a:r>
            <a:r>
              <a:rPr lang="en-US" altLang="zh-CN" sz="1200" b="1">
                <a:solidFill>
                  <a:schemeClr val="tx1"/>
                </a:solidFill>
              </a:rPr>
              <a:t>10</a:t>
            </a:r>
            <a:r>
              <a:rPr lang="zh-CN" altLang="en-US" sz="1200" b="1">
                <a:solidFill>
                  <a:schemeClr val="tx1"/>
                </a:solidFill>
              </a:rPr>
              <a:t>亿级，航天是当前量化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游资主导，属于强主线，情绪处于加速阶段。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锂电池：陈小群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宁波桑田路在天际股份合计买入近</a:t>
            </a:r>
            <a:r>
              <a:rPr lang="en-US" altLang="zh-CN" sz="1200" b="1">
                <a:solidFill>
                  <a:schemeClr val="tx1"/>
                </a:solidFill>
              </a:rPr>
              <a:t>3</a:t>
            </a:r>
            <a:r>
              <a:rPr lang="zh-CN" altLang="en-US" sz="1200" b="1">
                <a:solidFill>
                  <a:schemeClr val="tx1"/>
                </a:solidFill>
              </a:rPr>
              <a:t>亿（</a:t>
            </a:r>
            <a:r>
              <a:rPr lang="en-US" altLang="zh-CN" sz="1200" b="1">
                <a:solidFill>
                  <a:schemeClr val="tx1"/>
                </a:solidFill>
              </a:rPr>
              <a:t>2.3 </a:t>
            </a:r>
            <a:r>
              <a:rPr lang="zh-CN" altLang="en-US" sz="1200" b="1">
                <a:solidFill>
                  <a:schemeClr val="tx1"/>
                </a:solidFill>
              </a:rPr>
              <a:t>亿</a:t>
            </a:r>
            <a:r>
              <a:rPr lang="en-US" altLang="zh-CN" sz="1200" b="1">
                <a:solidFill>
                  <a:schemeClr val="tx1"/>
                </a:solidFill>
              </a:rPr>
              <a:t>+5946</a:t>
            </a:r>
            <a:r>
              <a:rPr lang="zh-CN" altLang="en-US" sz="1200" b="1">
                <a:solidFill>
                  <a:schemeClr val="tx1"/>
                </a:solidFill>
              </a:rPr>
              <a:t>万），属于主线外的局部套利，持续性弱于航天。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造纸：成都系买入合兴包装（</a:t>
            </a:r>
            <a:r>
              <a:rPr lang="en-US" altLang="zh-CN" sz="1200" b="1">
                <a:solidFill>
                  <a:schemeClr val="tx1"/>
                </a:solidFill>
              </a:rPr>
              <a:t>4051</a:t>
            </a:r>
            <a:r>
              <a:rPr lang="zh-CN" altLang="en-US" sz="1200" b="1">
                <a:solidFill>
                  <a:schemeClr val="tx1"/>
                </a:solidFill>
              </a:rPr>
              <a:t>万），但宁波桑田路卖出青山纸业（</a:t>
            </a:r>
            <a:r>
              <a:rPr lang="en-US" altLang="zh-CN" sz="1200" b="1">
                <a:solidFill>
                  <a:schemeClr val="tx1"/>
                </a:solidFill>
              </a:rPr>
              <a:t>8994</a:t>
            </a:r>
            <a:r>
              <a:rPr lang="zh-CN" altLang="en-US" sz="1200" b="1">
                <a:solidFill>
                  <a:schemeClr val="tx1"/>
                </a:solidFill>
              </a:rPr>
              <a:t>万）；属于低位补涨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短期资金轮动。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海南</a:t>
            </a:r>
            <a:r>
              <a:rPr lang="en-US" altLang="zh-CN" sz="1200" b="1">
                <a:solidFill>
                  <a:schemeClr val="tx1"/>
                </a:solidFill>
              </a:rPr>
              <a:t>/</a:t>
            </a:r>
            <a:r>
              <a:rPr lang="zh-CN" altLang="en-US" sz="1200" b="1">
                <a:solidFill>
                  <a:schemeClr val="tx1"/>
                </a:solidFill>
              </a:rPr>
              <a:t>福建板块：成都系卖出海南发展（</a:t>
            </a:r>
            <a:r>
              <a:rPr lang="en-US" altLang="zh-CN" sz="1200" b="1">
                <a:solidFill>
                  <a:schemeClr val="tx1"/>
                </a:solidFill>
              </a:rPr>
              <a:t>1.53</a:t>
            </a:r>
            <a:r>
              <a:rPr lang="zh-CN" altLang="en-US" sz="1200" b="1">
                <a:solidFill>
                  <a:schemeClr val="tx1"/>
                </a:solidFill>
              </a:rPr>
              <a:t>亿），同时买入厦门国贸（</a:t>
            </a:r>
            <a:r>
              <a:rPr lang="en-US" altLang="zh-CN" sz="1200" b="1">
                <a:solidFill>
                  <a:schemeClr val="tx1"/>
                </a:solidFill>
              </a:rPr>
              <a:t>8249</a:t>
            </a:r>
            <a:r>
              <a:rPr lang="zh-CN" altLang="en-US" sz="1200" b="1">
                <a:solidFill>
                  <a:schemeClr val="tx1"/>
                </a:solidFill>
              </a:rPr>
              <a:t>万）；属于炒地图行情，情绪进入兑现期。</a:t>
            </a:r>
            <a:endParaRPr lang="zh-CN" altLang="en-US" sz="1200" b="1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" y="806133"/>
            <a:ext cx="5400000" cy="524474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124460" y="-171450"/>
            <a:ext cx="124098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6525" y="4694555"/>
            <a:ext cx="11423015" cy="1607820"/>
          </a:xfrm>
          <a:prstGeom prst="rect">
            <a:avLst/>
          </a:prstGeom>
        </p:spPr>
        <p:txBody>
          <a:bodyPr wrap="square">
            <a:noAutofit/>
          </a:bodyPr>
          <a:p>
            <a:pPr defTabSz="266700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商业航天板块强度再升级，午后核心标的集体涨停，低位补涨全面开花，日内涨停近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30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家。板块连续两日高潮，阵型完整，高位人气股持续新高打开空间，低位补涨此起彼伏。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只有主升阶段的板块才能走出连续高潮走势，非主升板块高潮次日必分歧，两日连高潮则可确认商业航天已进入主升。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短期获利盘丰厚，明后日大概率迎来休整，此为主升中的良性分歧，不改板块主升结构。分歧阶段正是切换聚焦前排核心的最佳时机。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7900" y="858520"/>
            <a:ext cx="7200000" cy="349837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优惠福利！全年最大！！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80" y="3401695"/>
            <a:ext cx="7898765" cy="30784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25" y="630555"/>
            <a:ext cx="5909310" cy="28054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" y="630555"/>
            <a:ext cx="4305935" cy="2724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40" y="3354705"/>
            <a:ext cx="3761740" cy="31254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1130</Words>
  <Application>WPS 演示</Application>
  <PresentationFormat>宽屏</PresentationFormat>
  <Paragraphs>99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6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Arial Unicode MS</vt:lpstr>
      <vt:lpstr>Calibri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方正宝黑体 简 Medium</vt:lpstr>
      <vt:lpstr>方正大黑体_GBK</vt:lpstr>
      <vt:lpstr>方正宝黑体 简 Light</vt:lpstr>
      <vt:lpstr>文道潮黑体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224</cp:revision>
  <dcterms:created xsi:type="dcterms:W3CDTF">2019-06-19T02:08:00Z</dcterms:created>
  <dcterms:modified xsi:type="dcterms:W3CDTF">2025-12-25T12:43:16Z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055D69D916AE4304964C68A5B42E59D1_13</vt:lpwstr>
  </property>
</Properties>
</file>