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8"/>
  </p:notesMasterIdLst>
  <p:sldIdLst>
    <p:sldId id="383" r:id="rId5"/>
    <p:sldId id="266" r:id="rId6"/>
    <p:sldId id="267" r:id="rId7"/>
    <p:sldId id="408" r:id="rId8"/>
    <p:sldId id="447" r:id="rId9"/>
    <p:sldId id="425" r:id="rId10"/>
    <p:sldId id="475" r:id="rId11"/>
    <p:sldId id="424" r:id="rId12"/>
    <p:sldId id="413" r:id="rId13"/>
    <p:sldId id="414" r:id="rId14"/>
    <p:sldId id="415" r:id="rId15"/>
    <p:sldId id="417" r:id="rId16"/>
    <p:sldId id="418" r:id="rId17"/>
    <p:sldId id="416" r:id="rId18"/>
    <p:sldId id="421" r:id="rId19"/>
    <p:sldId id="420" r:id="rId20"/>
    <p:sldId id="426" r:id="rId21"/>
    <p:sldId id="422" r:id="rId22"/>
    <p:sldId id="471" r:id="rId23"/>
    <p:sldId id="468" r:id="rId24"/>
    <p:sldId id="441" r:id="rId25"/>
    <p:sldId id="491" r:id="rId26"/>
    <p:sldId id="492" r:id="rId27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Administrat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08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tags" Target="tags/tag69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11-07T13:56:04.324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//192.168.10.86/素材/营销策划/7.课程/炒股进阶班课程项目/2023年11月（第十期）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吴镇鸿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/192.168.10.86/素材/营销策划/7.课程/炒股进阶班课程项目/2023年11月（第十期）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50.xml"/><Relationship Id="rId5" Type="http://schemas.openxmlformats.org/officeDocument/2006/relationships/image" Target="../media/image23.jpeg"/><Relationship Id="rId4" Type="http://schemas.openxmlformats.org/officeDocument/2006/relationships/tags" Target="../tags/tag49.xml"/><Relationship Id="rId3" Type="http://schemas.openxmlformats.org/officeDocument/2006/relationships/image" Target="../media/image22.jpeg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54.xml"/><Relationship Id="rId5" Type="http://schemas.openxmlformats.org/officeDocument/2006/relationships/image" Target="../media/image25.jpeg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image" Target="../media/image24.png"/><Relationship Id="rId1" Type="http://schemas.openxmlformats.org/officeDocument/2006/relationships/tags" Target="../tags/tag51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57.xml"/><Relationship Id="rId4" Type="http://schemas.openxmlformats.org/officeDocument/2006/relationships/image" Target="../media/image27.png"/><Relationship Id="rId3" Type="http://schemas.openxmlformats.org/officeDocument/2006/relationships/tags" Target="../tags/tag56.xml"/><Relationship Id="rId2" Type="http://schemas.openxmlformats.org/officeDocument/2006/relationships/image" Target="../media/image26.png"/><Relationship Id="rId1" Type="http://schemas.openxmlformats.org/officeDocument/2006/relationships/tags" Target="../tags/tag5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0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4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13.png"/><Relationship Id="rId16" Type="http://schemas.openxmlformats.org/officeDocument/2006/relationships/comments" Target="../comments/comment1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5.xml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6.xml"/><Relationship Id="rId1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7.xml"/><Relationship Id="rId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image" Target="../media/image14.png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0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image" Target="../media/image21.png"/><Relationship Id="rId1" Type="http://schemas.openxmlformats.org/officeDocument/2006/relationships/tags" Target="../tags/tag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7637" y="1027561"/>
            <a:ext cx="8484054" cy="191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6600" b="1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主题为王</a:t>
            </a:r>
            <a:endParaRPr sz="6600" b="1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sz="6600" b="1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挖掘价值牛</a:t>
            </a:r>
            <a:endParaRPr sz="6600" b="1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价值的核心是创造价值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231595" y="5689501"/>
            <a:ext cx="7378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长期持股不等于价值投资，长期被套更不等于价值投资</a:t>
            </a:r>
            <a:endParaRPr lang="zh-CN" altLang="en-US" sz="20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936" y="1344737"/>
            <a:ext cx="2908705" cy="416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180" y="1344737"/>
            <a:ext cx="3415552" cy="416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绩优股的错杀机会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87746" y="970600"/>
            <a:ext cx="9416507" cy="5100608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267870" y="5869116"/>
            <a:ext cx="7285986" cy="61555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寻找安全边际（长期下跌之后）</a:t>
            </a:r>
            <a:r>
              <a:rPr lang="en-US" altLang="zh-CN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趋势启动买入</a:t>
            </a:r>
            <a:r>
              <a:rPr lang="en-US" altLang="zh-CN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股价兑现价值（涨幅过高）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绩优股的错杀机会</a:t>
            </a:r>
            <a:endParaRPr lang="zh-CN" altLang="en-US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82" y="2308912"/>
            <a:ext cx="4093271" cy="242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价投的意义：长期发展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2100" y="894080"/>
            <a:ext cx="4754245" cy="56883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46345" y="894080"/>
            <a:ext cx="6847205" cy="56889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4" y="2071370"/>
            <a:ext cx="3502241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当前主题价投思路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跟对主题，价投才有价值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56590"/>
            <a:ext cx="12192000" cy="59340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主题，绩优，游资三共振出击牛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925" y="791210"/>
            <a:ext cx="6006465" cy="58235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135" y="790575"/>
            <a:ext cx="5814060" cy="58248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4" y="2071370"/>
            <a:ext cx="3502241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跟庄优选价值牛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跟庄优选短线业绩牛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1675"/>
            <a:ext cx="12192000" cy="5867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420" y="3824605"/>
            <a:ext cx="7030720" cy="16383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677545"/>
            <a:ext cx="12191365" cy="594296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跟庄优选主题绩优价值牛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380" y="2246630"/>
            <a:ext cx="5722620" cy="1438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6435" y="737235"/>
            <a:ext cx="6193155" cy="583692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短线跟庄优选主题绩优启动双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B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牛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5" y="737235"/>
            <a:ext cx="5521960" cy="58375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430" y="3960495"/>
            <a:ext cx="7252970" cy="12725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15335" y="145732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01135" y="234188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15335" y="322643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01135" y="41109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4869815" y="124015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注册制的市场环境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7"/>
            </p:custDataLst>
          </p:nvPr>
        </p:nvSpPr>
        <p:spPr>
          <a:xfrm>
            <a:off x="4077335" y="115697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4077335" y="292354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4077335" y="204025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4077335" y="382841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4869815" y="212344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挖掘价投核心逻辑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4869815" y="300672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当前主题价投思路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4869815" y="391160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跟庄优选价值牛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AI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猎手助力未来投资选股思路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585" y="737235"/>
            <a:ext cx="11712575" cy="58750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1365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注册制的市场环境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注册制的市场环境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8990" y="737235"/>
            <a:ext cx="10574020" cy="527685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670685" y="3773805"/>
            <a:ext cx="89852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注册制成为环境大势，个股数量激增，物竞天择</a:t>
            </a:r>
            <a:endParaRPr lang="zh-CN" altLang="en-US" b="1" dirty="0">
              <a:solidFill>
                <a:srgbClr val="FF0000"/>
              </a:solidFill>
              <a:highlight>
                <a:srgbClr val="FFFF00"/>
              </a:highlight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</a:t>
            </a: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资金才有机会，坚守资金推动论，资金流向主题龙头，资金青睐绩优价值牛（好公司）</a:t>
            </a:r>
            <a:endParaRPr lang="zh-CN" altLang="en-US" b="1" dirty="0">
              <a:solidFill>
                <a:srgbClr val="FF0000"/>
              </a:solidFill>
              <a:highlight>
                <a:srgbClr val="FFFF00"/>
              </a:highlight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20010" y="601408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sz="32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注册制后变的是资金流向</a:t>
            </a:r>
            <a:endParaRPr lang="zh-CN" altLang="en-US" sz="32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zh-CN" altLang="en-US" sz="3600" b="1" spc="-2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市场方向：</a:t>
            </a:r>
            <a:r>
              <a:rPr lang="zh-CN" sz="3600" b="1" spc="-2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超跌反弹，迎接新年！</a:t>
            </a:r>
            <a:endParaRPr lang="zh-CN" altLang="en-US" sz="3600" b="1" spc="-20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415" y="711200"/>
            <a:ext cx="12210415" cy="59188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0" y="6214745"/>
            <a:ext cx="99644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/>
              <a:t>【风险提示】个别情况不代表普遍实际收益率，过往收益亦不代表未来收益的承诺，股市有风险，投资需谨慎！</a:t>
            </a:r>
            <a:endParaRPr lang="zh-CN" altLang="en-US" sz="1600"/>
          </a:p>
        </p:txBody>
      </p:sp>
      <p:sp>
        <p:nvSpPr>
          <p:cNvPr id="7" name="文本框 6"/>
          <p:cNvSpPr txBox="1"/>
          <p:nvPr/>
        </p:nvSpPr>
        <p:spPr>
          <a:xfrm>
            <a:off x="4121150" y="86360"/>
            <a:ext cx="5251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/>
                </a:solidFill>
              </a:rPr>
              <a:t>业绩增长带来的价值体现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" y="795020"/>
            <a:ext cx="5754370" cy="5365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735" y="811530"/>
            <a:ext cx="5933440" cy="54070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0" y="6214745"/>
            <a:ext cx="99644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/>
              <a:t>【风险提示】个别情况不代表普遍实际收益率，过往收益亦不代表未来收益的承诺，股市有风险，投资需谨慎！</a:t>
            </a:r>
            <a:endParaRPr lang="zh-CN" altLang="en-US" sz="1600"/>
          </a:p>
        </p:txBody>
      </p:sp>
      <p:sp>
        <p:nvSpPr>
          <p:cNvPr id="7" name="文本框 6"/>
          <p:cNvSpPr txBox="1"/>
          <p:nvPr/>
        </p:nvSpPr>
        <p:spPr>
          <a:xfrm>
            <a:off x="4121150" y="86360"/>
            <a:ext cx="5251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/>
                </a:solidFill>
              </a:rPr>
              <a:t>业绩增长带来的价值体现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350" y="729615"/>
            <a:ext cx="5344795" cy="55232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145" y="730250"/>
            <a:ext cx="6343650" cy="552323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156845" y="3816350"/>
            <a:ext cx="5448935" cy="19145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跟庄操作：一图尽收眼底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3720" y="1242060"/>
            <a:ext cx="4743450" cy="46482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355715" y="1245870"/>
            <a:ext cx="4572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如图所示，主力状态有</a:t>
            </a:r>
            <a:r>
              <a:rPr lang="zh-CN" altLang="en-US">
                <a:solidFill>
                  <a:srgbClr val="0070C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蓝色</a:t>
            </a:r>
            <a:r>
              <a:rPr lang="zh-CN" altLang="en-US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</a:t>
            </a:r>
            <a:r>
              <a:rPr lang="zh-CN" altLang="en-US">
                <a:solidFill>
                  <a:srgbClr val="00B05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绿色</a:t>
            </a:r>
            <a:r>
              <a:rPr lang="zh-CN" altLang="en-US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红色</a:t>
            </a:r>
            <a:r>
              <a:rPr lang="zh-CN" altLang="en-US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、</a:t>
            </a:r>
            <a:r>
              <a:rPr lang="zh-CN" altLang="en-US">
                <a:solidFill>
                  <a:srgbClr val="F900F9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紫色、</a:t>
            </a:r>
            <a:r>
              <a:rPr lang="zh-CN" altLang="en-US" b="1">
                <a:solidFill>
                  <a:srgbClr val="F0E378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黄色</a:t>
            </a:r>
            <a:r>
              <a:rPr lang="zh-CN" altLang="en-US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等几种不同的颜色</a:t>
            </a:r>
            <a:endParaRPr lang="zh-CN" altLang="en-US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295390" y="2676525"/>
            <a:ext cx="5062220" cy="32518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6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红色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代表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中线主力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，一般是基金机构，保险资金、前十大股东等中长线资金</a:t>
            </a:r>
            <a:endParaRPr lang="zh-CN" altLang="en-US" sz="160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rgbClr val="F900F9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紫色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代表短线主力，一般是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游资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，大户等喜欢炒作短线的资金</a:t>
            </a:r>
            <a:endParaRPr lang="zh-CN" altLang="en-US" sz="160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蓝色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和</a:t>
            </a:r>
            <a:r>
              <a:rPr lang="zh-CN" altLang="en-US" sz="1600">
                <a:solidFill>
                  <a:srgbClr val="00B05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绿色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代表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套牢资金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，区别是蓝色是短期套牢资金，绿色是长期套牢资金，这一块绝大多数时候是散户居多</a:t>
            </a:r>
            <a:endParaRPr lang="zh-CN" altLang="en-US" sz="160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solidFill>
                  <a:srgbClr val="F0E378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黄色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是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控盘资金</a:t>
            </a:r>
            <a:r>
              <a:rPr lang="zh-CN" altLang="en-US" sz="16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，也就是我们的主力控盘，主力控盘也属于主力状态的一种，代表的是中线资金筹码收集到了一定程度才会有控盘</a:t>
            </a:r>
            <a:endParaRPr lang="zh-CN" altLang="en-US" sz="160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4" y="2071370"/>
            <a:ext cx="3502241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挖掘价投核心逻辑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23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24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25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26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27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28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29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31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32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33.xml><?xml version="1.0" encoding="utf-8"?>
<p:tagLst xmlns:p="http://schemas.openxmlformats.org/presentationml/2006/main">
  <p:tag name="KSO_WM_DIAGRAM_VIRTUALLY_FRAME" val="{&quot;height&quot;:296.05,&quot;left&quot;:261.05,&quot;top&quot;:91.1,&quot;width&quot;:599.5}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M0MzIzOGExY2RmNDFkZTQ5ZTE4NzVmNjNiZTY4MWE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858</Words>
  <Application>WPS 演示</Application>
  <PresentationFormat>宽屏</PresentationFormat>
  <Paragraphs>93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思源黑体 CN Bold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318</cp:revision>
  <dcterms:created xsi:type="dcterms:W3CDTF">2019-06-19T02:08:00Z</dcterms:created>
  <dcterms:modified xsi:type="dcterms:W3CDTF">2024-12-30T11:50:22Z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3A80F0ACB630454D9B23D94B0A181F66_13</vt:lpwstr>
  </property>
</Properties>
</file>