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4"/>
  </p:handoutMasterIdLst>
  <p:sldIdLst>
    <p:sldId id="868" r:id="rId3"/>
    <p:sldId id="877" r:id="rId5"/>
    <p:sldId id="869" r:id="rId6"/>
    <p:sldId id="878" r:id="rId7"/>
    <p:sldId id="1131" r:id="rId8"/>
    <p:sldId id="1188" r:id="rId9"/>
    <p:sldId id="1132" r:id="rId10"/>
    <p:sldId id="1236" r:id="rId11"/>
    <p:sldId id="1238" r:id="rId12"/>
    <p:sldId id="1231" r:id="rId13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盘面环境" id="{0FAB2159-73A3-4A3D-BF11-FAB3EBC96C18}">
          <p14:sldIdLst>
            <p14:sldId id="877"/>
            <p14:sldId id="869"/>
          </p14:sldIdLst>
        </p14:section>
        <p14:section name="市场节奏" id="{D8B0A2C5-1F55-4F56-9B21-CF550DA541C3}">
          <p14:sldIdLst>
            <p14:sldId id="878"/>
            <p14:sldId id="1131"/>
            <p14:sldId id="1188"/>
            <p14:sldId id="1132"/>
            <p14:sldId id="1236"/>
            <p14:sldId id="1238"/>
          </p14:sldIdLst>
        </p14:section>
        <p14:section name="无标题节" id="{5F52EC0A-C796-4C5F-8D81-8C50DD54411E}">
          <p14:sldIdLst>
            <p14:sldId id="1231"/>
          </p14:sldIdLst>
        </p14:section>
      </p14:sectionLst>
    </p:ext>
    <p:ext uri="{EFAFB233-063F-42B5-8137-9DF3F51BA10A}">
      <p15:sldGuideLst xmlns:p15="http://schemas.microsoft.com/office/powerpoint/2012/main">
        <p15:guide id="1" pos="6959" userDrawn="1">
          <p15:clr>
            <a:srgbClr val="A4A3A4"/>
          </p15:clr>
        </p15:guide>
        <p15:guide id="4" pos="696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  <p:cmAuthor id="2" name="Administrat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452"/>
    <a:srgbClr val="FFFA9D"/>
    <a:srgbClr val="FFFFFF"/>
    <a:srgbClr val="ED000E"/>
    <a:srgbClr val="4E83FA"/>
    <a:srgbClr val="FF4E00"/>
    <a:srgbClr val="FF7900"/>
    <a:srgbClr val="0089CF"/>
    <a:srgbClr val="F31BF3"/>
    <a:srgbClr val="8ED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1436" autoAdjust="0"/>
  </p:normalViewPr>
  <p:slideViewPr>
    <p:cSldViewPr snapToGrid="0" showGuides="1">
      <p:cViewPr varScale="1">
        <p:scale>
          <a:sx n="97" d="100"/>
          <a:sy n="97" d="100"/>
        </p:scale>
        <p:origin x="516" y="90"/>
      </p:cViewPr>
      <p:guideLst>
        <p:guide pos="6959"/>
        <p:guide pos="696"/>
        <p:guide orient="horz"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7.xml"/><Relationship Id="rId18" Type="http://schemas.openxmlformats.org/officeDocument/2006/relationships/commentAuthors" Target="commentAuthors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3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\Users\Administrator\Desktop\图片2.png图片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239713" y="271780"/>
            <a:ext cx="11739880" cy="6456680"/>
          </a:xfrm>
          <a:prstGeom prst="rect">
            <a:avLst/>
          </a:prstGeom>
        </p:spPr>
      </p:pic>
      <p:pic>
        <p:nvPicPr>
          <p:cNvPr id="2" name="图片 1" descr="C:\Users\Administrator\Desktop\背景.png背景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标签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  <p:sp>
        <p:nvSpPr>
          <p:cNvPr id="9" name="圆角矩形 8"/>
          <p:cNvSpPr/>
          <p:nvPr userDrawn="1"/>
        </p:nvSpPr>
        <p:spPr>
          <a:xfrm>
            <a:off x="0" y="737870"/>
            <a:ext cx="12193200" cy="61207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>
            <p:custDataLst>
              <p:tags r:id="rId6"/>
            </p:custDataLst>
          </p:nvPr>
        </p:nvSpPr>
        <p:spPr>
          <a:xfrm>
            <a:off x="1270" y="6597650"/>
            <a:ext cx="1219073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经传多赢资深投顾：罗雪奎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(A1120616080001)观点基于软件数据和理论模型分析，仅供参考，不构成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投资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建议，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市场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有风险，投资需谨慎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！</a:t>
            </a:r>
            <a:endParaRPr lang="zh-CN" altLang="en-US" sz="1100">
              <a:solidFill>
                <a:srgbClr val="9D9C97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  <a:endParaRPr lang="zh-CN" altLang="en-US" sz="10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290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787435" y="-750208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5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image" Target="../media/image17.png"/><Relationship Id="rId3" Type="http://schemas.openxmlformats.org/officeDocument/2006/relationships/tags" Target="../tags/tag24.xml"/><Relationship Id="rId2" Type="http://schemas.openxmlformats.org/officeDocument/2006/relationships/image" Target="../media/image16.png"/><Relationship Id="rId1" Type="http://schemas.openxmlformats.org/officeDocument/2006/relationships/tags" Target="../tags/tag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tags" Target="../tags/tag18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tags" Target="../tags/tag17.xml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ags" Target="../tags/tag20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tags" Target="../tags/tag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1" Type="http://schemas.openxmlformats.org/officeDocument/2006/relationships/tags" Target="../tags/tag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1" Type="http://schemas.openxmlformats.org/officeDocument/2006/relationships/tags" Target="../tags/tag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实盘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阿里巴巴和七个小矮人" panose="0000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55043" y="1425594"/>
            <a:ext cx="8081914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涨停复盘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4146550"/>
            <a:ext cx="4509135" cy="899739"/>
            <a:chOff x="3498844" y="5502275"/>
            <a:chExt cx="4509135" cy="899739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4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5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6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陈定柱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3536944" y="6027606"/>
              <a:ext cx="4471035" cy="374408"/>
              <a:chOff x="7093" y="6616"/>
              <a:chExt cx="7859" cy="656"/>
            </a:xfrm>
          </p:grpSpPr>
          <p:sp>
            <p:nvSpPr>
              <p:cNvPr id="31" name="矩形 30"/>
              <p:cNvSpPr/>
              <p:nvPr>
                <p:custDataLst>
                  <p:tags r:id="rId7"/>
                </p:custDataLst>
              </p:nvPr>
            </p:nvSpPr>
            <p:spPr>
              <a:xfrm>
                <a:off x="7093" y="6626"/>
                <a:ext cx="7859" cy="62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>
                <p:custDataLst>
                  <p:tags r:id="rId8"/>
                </p:custDataLst>
              </p:nvPr>
            </p:nvSpPr>
            <p:spPr>
              <a:xfrm>
                <a:off x="7105" y="6626"/>
                <a:ext cx="2519" cy="6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文本框 32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7360" y="6627"/>
                <a:ext cx="2009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  <a:endPara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34" name="文本框 33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10001" y="6616"/>
                <a:ext cx="4318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800" dirty="0">
                    <a:solidFill>
                      <a:srgbClr val="FFFFFF"/>
                    </a:solidFill>
                    <a:latin typeface="+mn-ea"/>
                  </a:rPr>
                  <a:t>A1120621060007</a:t>
                </a:r>
                <a:endParaRPr lang="en-US" altLang="zh-CN" sz="1800" dirty="0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  <p:sp>
          <p:nvSpPr>
            <p:cNvPr id="36" name="矩形 35"/>
            <p:cNvSpPr/>
            <p:nvPr>
              <p:custDataLst>
                <p:tags r:id="rId11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12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13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我司所有工作人员均不允许推荐股票、不允许承诺收益、不允许代客理财、不允许合作分成、不允许私下收款，如您发现有任何违规行为，请立即拨打400-9088-988向我们举报！</a:t>
            </a:r>
            <a:endParaRPr lang="zh-CN" altLang="en-US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顶级游资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dirty="0"/>
              <a:t>方新侠</a:t>
            </a:r>
            <a:endParaRPr dirty="0"/>
          </a:p>
        </p:txBody>
      </p:sp>
      <p:sp>
        <p:nvSpPr>
          <p:cNvPr id="6" name="文本占位符 5"/>
          <p:cNvSpPr/>
          <p:nvPr>
            <p:ph type="body" sz="quarter" idx="11"/>
          </p:nvPr>
        </p:nvSpPr>
        <p:spPr>
          <a:xfrm>
            <a:off x="1485900" y="5857875"/>
            <a:ext cx="4194175" cy="544195"/>
          </a:xfrm>
        </p:spPr>
        <p:txBody>
          <a:bodyPr/>
          <a:p>
            <a:r>
              <a:rPr lang="zh-CN" altLang="en-US" b="1">
                <a:solidFill>
                  <a:srgbClr val="FF0000"/>
                </a:solidFill>
              </a:rPr>
              <a:t>潍柴重机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1570" y="1678305"/>
            <a:ext cx="4903470" cy="41795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2195" y="1678305"/>
            <a:ext cx="5120005" cy="4179570"/>
          </a:xfrm>
          <a:prstGeom prst="rect">
            <a:avLst/>
          </a:prstGeom>
        </p:spPr>
      </p:pic>
      <p:sp>
        <p:nvSpPr>
          <p:cNvPr id="7" name="文本占位符 5"/>
          <p:cNvSpPr/>
          <p:nvPr/>
        </p:nvSpPr>
        <p:spPr>
          <a:xfrm>
            <a:off x="6595110" y="585787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>
                <a:solidFill>
                  <a:srgbClr val="FF0000"/>
                </a:solidFill>
              </a:rPr>
              <a:t>露笑科技</a:t>
            </a:r>
            <a:endParaRPr lang="en-US" altLang="zh-CN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一线游资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  </a:t>
            </a:r>
            <a:r>
              <a:rPr lang="zh-CN" altLang="en-US" dirty="0"/>
              <a:t>成都系</a:t>
            </a:r>
            <a:endParaRPr dirty="0"/>
          </a:p>
        </p:txBody>
      </p:sp>
      <p:sp>
        <p:nvSpPr>
          <p:cNvPr id="7" name="文本占位符 5"/>
          <p:cNvSpPr/>
          <p:nvPr/>
        </p:nvSpPr>
        <p:spPr>
          <a:xfrm>
            <a:off x="1179195" y="568325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>
                <a:solidFill>
                  <a:srgbClr val="FF0000"/>
                </a:solidFill>
              </a:rPr>
              <a:t>金信诺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5360" y="1774825"/>
            <a:ext cx="4966970" cy="37903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6475" y="1774825"/>
            <a:ext cx="5252720" cy="3783330"/>
          </a:xfrm>
          <a:prstGeom prst="rect">
            <a:avLst/>
          </a:prstGeom>
        </p:spPr>
      </p:pic>
      <p:sp>
        <p:nvSpPr>
          <p:cNvPr id="6" name="文本占位符 5"/>
          <p:cNvSpPr/>
          <p:nvPr/>
        </p:nvSpPr>
        <p:spPr>
          <a:xfrm>
            <a:off x="6355715" y="575437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>
                <a:solidFill>
                  <a:srgbClr val="FF0000"/>
                </a:solidFill>
              </a:rPr>
              <a:t>潍柴重机</a:t>
            </a:r>
            <a:endParaRPr lang="en-US" altLang="zh-CN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上塘路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4845" y="1687830"/>
            <a:ext cx="5782945" cy="4278630"/>
          </a:xfrm>
          <a:prstGeom prst="rect">
            <a:avLst/>
          </a:prstGeom>
        </p:spPr>
      </p:pic>
      <p:sp>
        <p:nvSpPr>
          <p:cNvPr id="6" name="文本占位符 5"/>
          <p:cNvSpPr/>
          <p:nvPr>
            <p:custDataLst>
              <p:tags r:id="rId2"/>
            </p:custDataLst>
          </p:nvPr>
        </p:nvSpPr>
        <p:spPr>
          <a:xfrm>
            <a:off x="1078865" y="578231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1">
                <a:solidFill>
                  <a:srgbClr val="FF0000"/>
                </a:solidFill>
              </a:rPr>
              <a:t>雷柏科技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885" y="1753235"/>
            <a:ext cx="4995545" cy="393573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7430" y="1753235"/>
            <a:ext cx="5163820" cy="3875405"/>
          </a:xfrm>
          <a:prstGeom prst="rect">
            <a:avLst/>
          </a:prstGeom>
        </p:spPr>
      </p:pic>
      <p:sp>
        <p:nvSpPr>
          <p:cNvPr id="8" name="文本占位符 5"/>
          <p:cNvSpPr/>
          <p:nvPr>
            <p:custDataLst>
              <p:tags r:id="rId5"/>
            </p:custDataLst>
          </p:nvPr>
        </p:nvSpPr>
        <p:spPr>
          <a:xfrm>
            <a:off x="6342380" y="580326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1">
                <a:solidFill>
                  <a:srgbClr val="FF0000"/>
                </a:solidFill>
              </a:rPr>
              <a:t>兆龙互联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消闲派</a:t>
            </a:r>
            <a:endParaRPr dirty="0"/>
          </a:p>
        </p:txBody>
      </p:sp>
      <p:sp>
        <p:nvSpPr>
          <p:cNvPr id="9" name="文本占位符 5"/>
          <p:cNvSpPr/>
          <p:nvPr>
            <p:custDataLst>
              <p:tags r:id="rId1"/>
            </p:custDataLst>
          </p:nvPr>
        </p:nvSpPr>
        <p:spPr>
          <a:xfrm>
            <a:off x="982345" y="565594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露笑科技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345" y="1957070"/>
            <a:ext cx="4942205" cy="35115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1870" y="1957070"/>
            <a:ext cx="5203825" cy="3444875"/>
          </a:xfrm>
          <a:prstGeom prst="rect">
            <a:avLst/>
          </a:prstGeom>
        </p:spPr>
      </p:pic>
      <p:sp>
        <p:nvSpPr>
          <p:cNvPr id="6" name="文本占位符 5"/>
          <p:cNvSpPr/>
          <p:nvPr>
            <p:custDataLst>
              <p:tags r:id="rId4"/>
            </p:custDataLst>
          </p:nvPr>
        </p:nvSpPr>
        <p:spPr>
          <a:xfrm>
            <a:off x="6410960" y="565594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博创科技</a:t>
            </a:r>
            <a:endParaRPr lang="en-US" altLang="zh-CN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消闲派</a:t>
            </a:r>
            <a:endParaRPr dirty="0"/>
          </a:p>
        </p:txBody>
      </p:sp>
      <p:sp>
        <p:nvSpPr>
          <p:cNvPr id="9" name="文本占位符 5"/>
          <p:cNvSpPr/>
          <p:nvPr>
            <p:custDataLst>
              <p:tags r:id="rId1"/>
            </p:custDataLst>
          </p:nvPr>
        </p:nvSpPr>
        <p:spPr>
          <a:xfrm>
            <a:off x="3471545" y="596646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       </a:t>
            </a:r>
            <a:r>
              <a:rPr lang="zh-CN" altLang="en-US" b="1">
                <a:solidFill>
                  <a:srgbClr val="FF0000"/>
                </a:solidFill>
              </a:rPr>
              <a:t>瑞斯康达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4010" y="1646555"/>
            <a:ext cx="6065520" cy="426275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越王大道</a:t>
            </a:r>
            <a:endParaRPr dirty="0"/>
          </a:p>
        </p:txBody>
      </p:sp>
      <p:sp>
        <p:nvSpPr>
          <p:cNvPr id="9" name="文本占位符 5"/>
          <p:cNvSpPr/>
          <p:nvPr>
            <p:custDataLst>
              <p:tags r:id="rId1"/>
            </p:custDataLst>
          </p:nvPr>
        </p:nvSpPr>
        <p:spPr>
          <a:xfrm>
            <a:off x="3471545" y="596646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       </a:t>
            </a:r>
            <a:r>
              <a:rPr lang="zh-CN" altLang="en-US" b="1">
                <a:solidFill>
                  <a:srgbClr val="FF0000"/>
                </a:solidFill>
              </a:rPr>
              <a:t>兆龙互联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345" y="1578610"/>
            <a:ext cx="7392035" cy="438785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7.xml><?xml version="1.0" encoding="utf-8"?>
<p:tagLst xmlns:p="http://schemas.openxmlformats.org/presentationml/2006/main">
  <p:tag name="KSO_WM_DIAGRAM_VIRTUALLY_FRAME" val="{&quot;height&quot;:345.55,&quot;left&quot;:70.25,&quot;top&quot;:147.25,&quot;width&quot;:814.25}"/>
</p:tagLst>
</file>

<file path=ppt/tags/tag18.xml><?xml version="1.0" encoding="utf-8"?>
<p:tagLst xmlns:p="http://schemas.openxmlformats.org/presentationml/2006/main">
  <p:tag name="KSO_WM_DIAGRAM_VIRTUALLY_FRAME" val="{&quot;height&quot;:345.55,&quot;left&quot;:70.25,&quot;top&quot;:147.25,&quot;width&quot;:814.25}"/>
</p:tagLst>
</file>

<file path=ppt/tags/tag19.xml><?xml version="1.0" encoding="utf-8"?>
<p:tagLst xmlns:p="http://schemas.openxmlformats.org/presentationml/2006/main">
  <p:tag name="KSO_WM_DIAGRAM_VIRTUALLY_FRAME" val="{&quot;height&quot;:345.55,&quot;left&quot;:70.25,&quot;top&quot;:147.25,&quot;width&quot;:814.2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DIAGRAM_VIRTUALLY_FRAME" val="{&quot;height&quot;:345.55,&quot;left&quot;:70.25,&quot;top&quot;:147.25,&quot;width&quot;:814.25}"/>
</p:tagLst>
</file>

<file path=ppt/tags/tag21.xml><?xml version="1.0" encoding="utf-8"?>
<p:tagLst xmlns:p="http://schemas.openxmlformats.org/presentationml/2006/main">
  <p:tag name="KSO_WM_DIAGRAM_VIRTUALLY_FRAME" val="{&quot;height&quot;:345.55,&quot;left&quot;:70.25,&quot;top&quot;:147.25,&quot;width&quot;:814.25}"/>
</p:tagLst>
</file>

<file path=ppt/tags/tag22.xml><?xml version="1.0" encoding="utf-8"?>
<p:tagLst xmlns:p="http://schemas.openxmlformats.org/presentationml/2006/main">
  <p:tag name="KSO_WM_DIAGRAM_VIRTUALLY_FRAME" val="{&quot;height&quot;:345.55,&quot;left&quot;:70.25,&quot;top&quot;:147.25,&quot;width&quot;:814.25}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7.xml><?xml version="1.0" encoding="utf-8"?>
<p:tagLst xmlns:p="http://schemas.openxmlformats.org/presentationml/2006/main">
  <p:tag name="KSO_DOCER_TEMPLATE_OPEN_ONCE_MARK" val="1"/>
  <p:tag name="COMMONDATA" val="eyJoZGlkIjoiY2VjMWU5MTk5OGQyZDRjNDI5M2FkMjMzMDk5YzdjNmIifQ=="/>
  <p:tag name="commondata" val="eyJoZGlkIjoiMWQzNzk0NzIxMmRmN2I0NTcxNTczN2Y2ODJlMTE3YjE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342</Words>
  <Application>WPS 演示</Application>
  <PresentationFormat>宽屏</PresentationFormat>
  <Paragraphs>58</Paragraphs>
  <Slides>10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32" baseType="lpstr">
      <vt:lpstr>Arial</vt:lpstr>
      <vt:lpstr>宋体</vt:lpstr>
      <vt:lpstr>Wingdings</vt:lpstr>
      <vt:lpstr>Arial</vt:lpstr>
      <vt:lpstr>微软雅黑</vt:lpstr>
      <vt:lpstr>思源黑体 CN Normal</vt:lpstr>
      <vt:lpstr>黑体</vt:lpstr>
      <vt:lpstr>Wingdings</vt:lpstr>
      <vt:lpstr>Roboto</vt:lpstr>
      <vt:lpstr>汉仪旗黑-55简</vt:lpstr>
      <vt:lpstr>思源黑体 CN Medium</vt:lpstr>
      <vt:lpstr>Noto Sans S Chinese Bold</vt:lpstr>
      <vt:lpstr>思源黑体 CN Regular</vt:lpstr>
      <vt:lpstr>Noto Sans S Chinese Medium</vt:lpstr>
      <vt:lpstr>阿里巴巴和七个小矮人</vt:lpstr>
      <vt:lpstr>思源黑体 CN Heavy</vt:lpstr>
      <vt:lpstr>思源黑体 CN Light</vt:lpstr>
      <vt:lpstr>思源黑体 CN Bold</vt:lpstr>
      <vt:lpstr>Arial Unicode MS</vt:lpstr>
      <vt:lpstr>等线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1317</cp:revision>
  <dcterms:created xsi:type="dcterms:W3CDTF">2019-06-19T02:08:00Z</dcterms:created>
  <dcterms:modified xsi:type="dcterms:W3CDTF">2024-12-26T08:50:32Z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2052-12.1.0.19302</vt:lpwstr>
  </property>
  <property fmtid="{D5CDD505-2E9C-101B-9397-08002B2CF9AE}" pid="3" name="ICV">
    <vt:lpwstr>14DC13E8A2F24BA69AC995F4408FF6C7_13</vt:lpwstr>
  </property>
</Properties>
</file>