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938" r:id="rId3"/>
    <p:sldId id="602" r:id="rId4"/>
    <p:sldId id="603" r:id="rId5"/>
    <p:sldId id="1205" r:id="rId6"/>
    <p:sldId id="1229" r:id="rId8"/>
    <p:sldId id="894" r:id="rId9"/>
    <p:sldId id="607" r:id="rId10"/>
    <p:sldId id="1235" r:id="rId11"/>
    <p:sldId id="1204" r:id="rId12"/>
    <p:sldId id="1233" r:id="rId13"/>
    <p:sldId id="1200" r:id="rId14"/>
    <p:sldId id="1240" r:id="rId15"/>
    <p:sldId id="614" r:id="rId16"/>
    <p:sldId id="1219" r:id="rId17"/>
    <p:sldId id="1237" r:id="rId18"/>
    <p:sldId id="1231" r:id="rId19"/>
    <p:sldId id="1232" r:id="rId20"/>
    <p:sldId id="1236" r:id="rId21"/>
    <p:sldId id="1238" r:id="rId22"/>
    <p:sldId id="1239" r:id="rId23"/>
    <p:sldId id="1029"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2" userDrawn="1">
          <p15:clr>
            <a:srgbClr val="A4A3A4"/>
          </p15:clr>
        </p15:guide>
        <p15:guide id="2" pos="3913" userDrawn="1">
          <p15:clr>
            <a:srgbClr val="A4A3A4"/>
          </p15:clr>
        </p15:guide>
        <p15:guide id="3" pos="49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2" clrIdx="1"/>
  <p:cmAuthor id="255442523" name="婵&amp;HO" initials="婵"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75"/>
    <a:srgbClr val="B34500"/>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9901" autoAdjust="0"/>
    <p:restoredTop sz="99761" autoAdjust="0"/>
  </p:normalViewPr>
  <p:slideViewPr>
    <p:cSldViewPr snapToGrid="0" showGuides="1">
      <p:cViewPr varScale="1">
        <p:scale>
          <a:sx n="111" d="100"/>
          <a:sy n="111" d="100"/>
        </p:scale>
        <p:origin x="882" y="102"/>
      </p:cViewPr>
      <p:guideLst>
        <p:guide orient="horz" pos="2292"/>
        <p:guide pos="3913"/>
        <p:guide pos="492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56.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latin typeface="楷体" panose="02010609060101010101" charset="-122"/>
                <a:ea typeface="楷体" panose="02010609060101010101" charset="-122"/>
                <a:sym typeface="+mn-ea"/>
              </a:rPr>
              <a:t>甘肃、宁夏等地推出容量电价补偿（最高330元/kW/年），显著提升项目经济性（IRR达7%-15%）</a:t>
            </a:r>
            <a:r>
              <a:rPr lang="zh-CN" altLang="en-US"/>
              <a:t>中信建投电新首席分析师朱玥朋友圈发文高呼“储能海啸将至”，在旺盛的需求下，明年锂电池总需求有望超过2700GWh，同比增速30%以上，多个环节均可能出现短缺。</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b="1">
                <a:latin typeface="楷体" panose="02010609060101010101" charset="-122"/>
                <a:ea typeface="楷体" panose="02010609060101010101" charset="-122"/>
                <a:sym typeface="+mn-ea"/>
              </a:rPr>
              <a:t>甘肃、宁夏等地推出容量电价补偿（最高330元/kW/年），显著提升项目经济性（IRR达7%-15%）</a:t>
            </a:r>
            <a:r>
              <a:rPr lang="zh-CN" altLang="en-US"/>
              <a:t>中信建投电新首席分析师朱玥朋友圈发文高呼“储能海啸将至”，在旺盛的需求下，明年锂电池总需求有望超过2700GWh，同比增速30%以上，多个环节均可能出现短缺。</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2.png"/><Relationship Id="rId7" Type="http://schemas.openxmlformats.org/officeDocument/2006/relationships/image" Target="../media/image4.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image" Target="../media/image5.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2.png"/><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35" y="800100"/>
            <a:ext cx="12192635" cy="605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622300" y="6431915"/>
            <a:ext cx="10888345" cy="442595"/>
          </a:xfrm>
          <a:prstGeom prst="rect">
            <a:avLst/>
          </a:prstGeom>
          <a:noFill/>
        </p:spPr>
        <p:txBody>
          <a:bodyPr wrap="square" rtlCol="0">
            <a:noAutofit/>
          </a:bodyPr>
          <a:lstStyle/>
          <a:p>
            <a:pPr algn="ctr"/>
            <a:r>
              <a:rPr 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经传多赢投资顾问:</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何灶婵</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编号:A1120622050001 </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A20211117003798</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风险提示:观点基于软件数据和理论模型分析，仅供参考，不构成</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建议，股市有风险，投资需谨慎。</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5.xml"/><Relationship Id="rId3" Type="http://schemas.openxmlformats.org/officeDocument/2006/relationships/image" Target="../media/image10.png"/><Relationship Id="rId2" Type="http://schemas.openxmlformats.org/officeDocument/2006/relationships/tags" Target="../tags/tag34.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xml"/><Relationship Id="rId3" Type="http://schemas.openxmlformats.org/officeDocument/2006/relationships/tags" Target="../tags/tag49.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2.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4.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tags" Target="../tags/tag39.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image" Target="../media/image16.pn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12</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28</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2" name="文本框 1"/>
          <p:cNvSpPr txBox="1"/>
          <p:nvPr/>
        </p:nvSpPr>
        <p:spPr>
          <a:xfrm>
            <a:off x="709295" y="1771650"/>
            <a:ext cx="8692515" cy="1434465"/>
          </a:xfrm>
          <a:prstGeom prst="rect">
            <a:avLst/>
          </a:prstGeom>
          <a:noFill/>
        </p:spPr>
        <p:txBody>
          <a:bodyPr wrap="square" rtlCol="0">
            <a:noAutofit/>
          </a:bodyPr>
          <a:lstStyle/>
          <a:p>
            <a:pPr algn="l">
              <a:lnSpc>
                <a:spcPct val="100000"/>
              </a:lnSpc>
            </a:pPr>
            <a:r>
              <a:rPr lang="zh-CN"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跨年行情</a:t>
            </a:r>
            <a:r>
              <a:rPr lang="en-US" altLang="zh-CN"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 </a:t>
            </a:r>
            <a:r>
              <a:rPr lang="zh-CN" altLang="en-US"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布局主线②</a:t>
            </a:r>
            <a:endParaRPr lang="zh-CN" altLang="en-US"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sp>
        <p:nvSpPr>
          <p:cNvPr id="7" name="文本框 6"/>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何灶婵</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10" name="文本框 9"/>
          <p:cNvSpPr txBox="1"/>
          <p:nvPr/>
        </p:nvSpPr>
        <p:spPr>
          <a:xfrm>
            <a:off x="2553970" y="4074160"/>
            <a:ext cx="3497580" cy="368300"/>
          </a:xfrm>
          <a:prstGeom prst="rect">
            <a:avLst/>
          </a:prstGeom>
          <a:noFill/>
        </p:spPr>
        <p:txBody>
          <a:bodyPr wrap="square" rtlCol="0">
            <a:spAutoFit/>
          </a:bodyPr>
          <a:lstStyle/>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:A1120622050001</a:t>
            </a:r>
            <a:endPar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15" name="图片 14"/>
          <p:cNvPicPr>
            <a:picLocks noChangeAspect="1"/>
          </p:cNvPicPr>
          <p:nvPr/>
        </p:nvPicPr>
        <p:blipFill>
          <a:blip r:embed="rId1"/>
          <a:stretch>
            <a:fillRect/>
          </a:stretch>
        </p:blipFill>
        <p:spPr>
          <a:xfrm>
            <a:off x="977265" y="4033520"/>
            <a:ext cx="314325" cy="619125"/>
          </a:xfrm>
          <a:prstGeom prst="rect">
            <a:avLst/>
          </a:prstGeom>
        </p:spPr>
      </p:pic>
      <p:sp>
        <p:nvSpPr>
          <p:cNvPr id="4" name="文本框 3"/>
          <p:cNvSpPr txBox="1"/>
          <p:nvPr>
            <p:custDataLst>
              <p:tags r:id="rId2"/>
            </p:custDataLst>
          </p:nvPr>
        </p:nvSpPr>
        <p:spPr>
          <a:xfrm>
            <a:off x="1254760" y="4544695"/>
            <a:ext cx="5708015" cy="1228725"/>
          </a:xfrm>
          <a:prstGeom prst="rect">
            <a:avLst/>
          </a:prstGeom>
          <a:noFill/>
        </p:spPr>
        <p:txBody>
          <a:bodyPr wrap="square" rtlCol="0">
            <a:noAutofit/>
          </a:bodyPr>
          <a:lstStyle/>
          <a:p>
            <a:pPr algn="just" fontAlgn="auto">
              <a:lnSpc>
                <a:spcPct val="130000"/>
              </a:lnSpc>
              <a:spcBef>
                <a:spcPts val="0"/>
              </a:spcBef>
              <a:spcAft>
                <a:spcPts val="0"/>
              </a:spcAft>
            </a:pP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资深投顾，金融专业出身，专注研究市场</a:t>
            </a:r>
            <a:r>
              <a:rPr lang="en-US" altLang="zh-CN"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10</a:t>
            </a: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余年。对大盘研判有独特自我见解。独创翻倍超跌战法、龙头回马枪，方法实用易懂，服务专业用心，深受用户朋友的喜欢。</a:t>
            </a:r>
            <a:endPar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1" name="图片 10" descr="132_1725773815120"/>
          <p:cNvPicPr>
            <a:picLocks noChangeAspect="1"/>
          </p:cNvPicPr>
          <p:nvPr/>
        </p:nvPicPr>
        <p:blipFill>
          <a:blip r:embed="rId3"/>
          <a:stretch>
            <a:fillRect/>
          </a:stretch>
        </p:blipFill>
        <p:spPr>
          <a:xfrm>
            <a:off x="7161530" y="727710"/>
            <a:ext cx="3937635" cy="685800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59050" y="68580"/>
            <a:ext cx="7049770" cy="788670"/>
          </a:xfrm>
          <a:prstGeom prst="rect">
            <a:avLst/>
          </a:prstGeom>
          <a:noFill/>
        </p:spPr>
        <p:txBody>
          <a:bodyPr wrap="square" rtlCol="0">
            <a:noAutofit/>
          </a:bodyPr>
          <a:p>
            <a:r>
              <a:rPr lang="en-US" altLang="zh-CN"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r>
              <a:rPr lang="zh-CN" altLang="en-US"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当前主线热点</a:t>
            </a:r>
            <a:endParaRPr lang="zh-CN" altLang="en-US"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endParaRPr>
          </a:p>
        </p:txBody>
      </p:sp>
      <p:sp>
        <p:nvSpPr>
          <p:cNvPr id="5" name="文本框 4"/>
          <p:cNvSpPr txBox="1"/>
          <p:nvPr/>
        </p:nvSpPr>
        <p:spPr>
          <a:xfrm>
            <a:off x="640080" y="5534025"/>
            <a:ext cx="11024235" cy="920115"/>
          </a:xfrm>
          <a:prstGeom prst="rect">
            <a:avLst/>
          </a:prstGeom>
          <a:noFill/>
        </p:spPr>
        <p:txBody>
          <a:bodyPr wrap="square" rtlCol="0">
            <a:noAutofit/>
          </a:bodyPr>
          <a:p>
            <a:r>
              <a:rPr lang="zh-CN" altLang="en-US" sz="2800" b="1">
                <a:solidFill>
                  <a:schemeClr val="tx1"/>
                </a:solidFill>
                <a:latin typeface="楷体" panose="02010609060101010101" charset="-122"/>
                <a:ea typeface="楷体" panose="02010609060101010101" charset="-122"/>
              </a:rPr>
              <a:t>主线热点：军工航天（碳纤维）、机器人、大消费</a:t>
            </a:r>
            <a:endParaRPr lang="zh-CN" altLang="en-US" sz="2800" b="1">
              <a:solidFill>
                <a:schemeClr val="tx1"/>
              </a:solidFill>
              <a:latin typeface="楷体" panose="02010609060101010101" charset="-122"/>
              <a:ea typeface="楷体" panose="02010609060101010101" charset="-122"/>
            </a:endParaRPr>
          </a:p>
          <a:p>
            <a:r>
              <a:rPr lang="zh-CN" altLang="en-US" sz="2800" b="1">
                <a:solidFill>
                  <a:schemeClr val="tx1"/>
                </a:solidFill>
                <a:latin typeface="楷体" panose="02010609060101010101" charset="-122"/>
                <a:ea typeface="楷体" panose="02010609060101010101" charset="-122"/>
              </a:rPr>
              <a:t>近期异动：数字货币、光伏</a:t>
            </a:r>
            <a:endParaRPr lang="zh-CN" altLang="en-US" sz="2800" b="1">
              <a:solidFill>
                <a:schemeClr val="tx1"/>
              </a:solidFill>
              <a:latin typeface="楷体" panose="02010609060101010101" charset="-122"/>
              <a:ea typeface="楷体" panose="02010609060101010101" charset="-122"/>
            </a:endParaRPr>
          </a:p>
        </p:txBody>
      </p:sp>
      <p:sp>
        <p:nvSpPr>
          <p:cNvPr id="6" name="文本框 5"/>
          <p:cNvSpPr txBox="1"/>
          <p:nvPr/>
        </p:nvSpPr>
        <p:spPr>
          <a:xfrm>
            <a:off x="9794240" y="1221105"/>
            <a:ext cx="2200275" cy="4554855"/>
          </a:xfrm>
          <a:prstGeom prst="rect">
            <a:avLst/>
          </a:prstGeom>
        </p:spPr>
        <p:txBody>
          <a:bodyPr>
            <a:noAutofit/>
          </a:bodyPr>
          <a:p>
            <a:pPr algn="l"/>
            <a:endParaRPr lang="zh-CN" altLang="en-US" sz="1800">
              <a:latin typeface="Arial" panose="020B0604020202020204" pitchFamily="34" charset="0"/>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40080" y="857250"/>
            <a:ext cx="11096625" cy="467677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碳纤维异动</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8" name="文本框 7"/>
          <p:cNvSpPr txBox="1"/>
          <p:nvPr/>
        </p:nvSpPr>
        <p:spPr>
          <a:xfrm>
            <a:off x="598805" y="5920105"/>
            <a:ext cx="10363835" cy="473710"/>
          </a:xfrm>
          <a:prstGeom prst="rect">
            <a:avLst/>
          </a:prstGeom>
          <a:noFill/>
        </p:spPr>
        <p:txBody>
          <a:bodyPr wrap="square" rtlCol="0">
            <a:noAutofit/>
          </a:bodyPr>
          <a:p>
            <a:pPr algn="ctr"/>
            <a:r>
              <a:rPr lang="zh-CN" altLang="en-US" sz="2800" b="1" dirty="0" smtClean="0">
                <a:solidFill>
                  <a:srgbClr val="FF0000"/>
                </a:solidFill>
                <a:latin typeface="楷体" panose="02010609060101010101" charset="-122"/>
                <a:ea typeface="楷体" panose="02010609060101010101" charset="-122"/>
                <a:cs typeface="楷体" panose="02010609060101010101" charset="-122"/>
                <a:sym typeface="+mn-ea"/>
              </a:rPr>
              <a:t>股价在牛熊线之上</a:t>
            </a:r>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rgbClr val="FF0000"/>
                </a:solidFill>
                <a:latin typeface="楷体" panose="02010609060101010101" charset="-122"/>
                <a:ea typeface="楷体" panose="02010609060101010101" charset="-122"/>
                <a:cs typeface="楷体" panose="02010609060101010101" charset="-122"/>
                <a:sym typeface="+mn-ea"/>
              </a:rPr>
              <a:t>资金持续翻红</a:t>
            </a:r>
            <a:r>
              <a:rPr lang="en-US" altLang="zh-CN" sz="2800" b="1" dirty="0" smtClean="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smtClean="0">
                <a:solidFill>
                  <a:srgbClr val="FF0000"/>
                </a:solidFill>
                <a:latin typeface="楷体" panose="02010609060101010101" charset="-122"/>
                <a:ea typeface="楷体" panose="02010609060101010101" charset="-122"/>
                <a:cs typeface="楷体" panose="02010609060101010101" charset="-122"/>
                <a:sym typeface="+mn-ea"/>
              </a:rPr>
              <a:t>资金异动</a:t>
            </a:r>
            <a:endParaRPr lang="zh-CN" altLang="en-US" sz="2800" b="1" dirty="0" smtClean="0">
              <a:solidFill>
                <a:srgbClr val="FF0000"/>
              </a:solidFill>
              <a:latin typeface="楷体" panose="02010609060101010101" charset="-122"/>
              <a:ea typeface="楷体" panose="02010609060101010101" charset="-122"/>
              <a:cs typeface="楷体" panose="02010609060101010101" charset="-122"/>
              <a:sym typeface="+mn-ea"/>
            </a:endParaRPr>
          </a:p>
        </p:txBody>
      </p:sp>
      <p:pic>
        <p:nvPicPr>
          <p:cNvPr id="5" name="图片 4"/>
          <p:cNvPicPr>
            <a:picLocks noChangeAspect="1"/>
          </p:cNvPicPr>
          <p:nvPr/>
        </p:nvPicPr>
        <p:blipFill>
          <a:blip r:embed="rId1"/>
          <a:stretch>
            <a:fillRect/>
          </a:stretch>
        </p:blipFill>
        <p:spPr>
          <a:xfrm>
            <a:off x="254000" y="974725"/>
            <a:ext cx="6217285" cy="4799330"/>
          </a:xfrm>
          <a:prstGeom prst="rect">
            <a:avLst/>
          </a:prstGeom>
        </p:spPr>
      </p:pic>
      <p:sp>
        <p:nvSpPr>
          <p:cNvPr id="7" name="文本框 6"/>
          <p:cNvSpPr txBox="1"/>
          <p:nvPr/>
        </p:nvSpPr>
        <p:spPr>
          <a:xfrm>
            <a:off x="6783070" y="1037590"/>
            <a:ext cx="5200650" cy="5007610"/>
          </a:xfrm>
          <a:prstGeom prst="rect">
            <a:avLst/>
          </a:prstGeom>
          <a:noFill/>
        </p:spPr>
        <p:txBody>
          <a:bodyPr wrap="square" rtlCol="0">
            <a:noAutofit/>
          </a:bodyPr>
          <a:p>
            <a:r>
              <a:rPr lang="zh-CN" altLang="en-US" sz="1600"/>
              <a:t>航天板块内的重要受益细分环节之一</a:t>
            </a:r>
            <a:r>
              <a:rPr lang="en-US" altLang="zh-CN" sz="1600"/>
              <a:t>——</a:t>
            </a:r>
            <a:r>
              <a:rPr lang="zh-CN" altLang="en-US" sz="1600"/>
              <a:t>碳纤维</a:t>
            </a:r>
            <a:endParaRPr lang="zh-CN" altLang="en-US" sz="1600"/>
          </a:p>
          <a:p>
            <a:endParaRPr lang="zh-CN" altLang="en-US" sz="1600"/>
          </a:p>
          <a:p>
            <a:r>
              <a:rPr lang="zh-CN" altLang="en-US" sz="1600"/>
              <a:t>因为商业航天对材料的要求远超传统领域</a:t>
            </a:r>
            <a:r>
              <a:rPr lang="en-US" altLang="zh-CN" sz="1600"/>
              <a:t>——</a:t>
            </a:r>
            <a:endParaRPr lang="en-US" altLang="zh-CN" sz="1600"/>
          </a:p>
          <a:p>
            <a:r>
              <a:rPr lang="en-US" altLang="zh-CN" sz="1600"/>
              <a:t> 1</a:t>
            </a:r>
            <a:r>
              <a:rPr lang="zh-CN" altLang="en-US" sz="1600"/>
              <a:t>，火箭需耐受</a:t>
            </a:r>
            <a:r>
              <a:rPr lang="en-US" altLang="zh-CN" sz="1600"/>
              <a:t>-253</a:t>
            </a:r>
            <a:r>
              <a:rPr lang="en-US" altLang="en-US" sz="1600"/>
              <a:t>℃</a:t>
            </a:r>
            <a:r>
              <a:rPr lang="zh-CN" altLang="en-US" sz="1600"/>
              <a:t>（液氧）至</a:t>
            </a:r>
            <a:r>
              <a:rPr lang="en-US" altLang="zh-CN" sz="1600"/>
              <a:t>2000</a:t>
            </a:r>
            <a:r>
              <a:rPr lang="en-US" altLang="en-US" sz="1600"/>
              <a:t>℃</a:t>
            </a:r>
            <a:r>
              <a:rPr lang="zh-CN" altLang="en-US" sz="1600"/>
              <a:t>（发动机燃烧）的极端温差；</a:t>
            </a:r>
            <a:r>
              <a:rPr lang="en-US" altLang="zh-CN" sz="1600"/>
              <a:t> </a:t>
            </a:r>
            <a:endParaRPr lang="en-US" altLang="zh-CN" sz="1600"/>
          </a:p>
          <a:p>
            <a:endParaRPr lang="en-US" altLang="zh-CN" sz="1600"/>
          </a:p>
          <a:p>
            <a:r>
              <a:rPr lang="en-US" altLang="zh-CN" sz="1600"/>
              <a:t>2</a:t>
            </a:r>
            <a:r>
              <a:rPr lang="zh-CN" altLang="en-US" sz="1600"/>
              <a:t>，卫星需抵御太空原子氧侵蚀与长期微振动。</a:t>
            </a:r>
            <a:r>
              <a:rPr lang="en-US" altLang="zh-CN" sz="1600"/>
              <a:t> </a:t>
            </a:r>
            <a:endParaRPr lang="en-US" altLang="zh-CN" sz="1600"/>
          </a:p>
          <a:p>
            <a:endParaRPr lang="en-US" altLang="zh-CN" sz="1600"/>
          </a:p>
          <a:p>
            <a:r>
              <a:rPr lang="zh-CN" altLang="en-US" sz="1600"/>
              <a:t>而碳纤维恰好完美适配：</a:t>
            </a:r>
            <a:r>
              <a:rPr lang="en-US" altLang="zh-CN" sz="1600"/>
              <a:t> </a:t>
            </a:r>
            <a:r>
              <a:rPr lang="zh-CN" altLang="en-US" sz="1600"/>
              <a:t>碳纤维是轻量化的天花板，重量仅为同体积钢铁的</a:t>
            </a:r>
            <a:r>
              <a:rPr lang="en-US" altLang="zh-CN" sz="1600"/>
              <a:t>1/5</a:t>
            </a:r>
            <a:r>
              <a:rPr lang="zh-CN" altLang="en-US" sz="1600"/>
              <a:t>，强度却是钢材的</a:t>
            </a:r>
            <a:r>
              <a:rPr lang="en-US" altLang="zh-CN" sz="1600"/>
              <a:t>5-7</a:t>
            </a:r>
            <a:r>
              <a:rPr lang="zh-CN" altLang="en-US" sz="1600"/>
              <a:t>倍，一根直径</a:t>
            </a:r>
            <a:r>
              <a:rPr lang="en-US" altLang="zh-CN" sz="1600"/>
              <a:t>5mm</a:t>
            </a:r>
            <a:r>
              <a:rPr lang="zh-CN" altLang="en-US" sz="1600"/>
              <a:t>的碳纤维绳可吊起</a:t>
            </a:r>
            <a:r>
              <a:rPr lang="en-US" altLang="zh-CN" sz="1600"/>
              <a:t>2</a:t>
            </a:r>
            <a:r>
              <a:rPr lang="zh-CN" altLang="en-US" sz="1600"/>
              <a:t>辆</a:t>
            </a:r>
            <a:r>
              <a:rPr lang="en-US" altLang="zh-CN" sz="1600"/>
              <a:t>SUV</a:t>
            </a:r>
            <a:r>
              <a:rPr lang="zh-CN" altLang="en-US" sz="1600"/>
              <a:t>，是实现</a:t>
            </a:r>
            <a:r>
              <a:rPr lang="en-US" altLang="zh-CN" sz="1600"/>
              <a:t>“</a:t>
            </a:r>
            <a:r>
              <a:rPr lang="zh-CN" altLang="en-US" sz="1600"/>
              <a:t>火箭运力提升、卫星发射成本下降</a:t>
            </a:r>
            <a:r>
              <a:rPr lang="en-US" altLang="zh-CN" sz="1600"/>
              <a:t>”</a:t>
            </a:r>
            <a:r>
              <a:rPr lang="zh-CN" altLang="en-US" sz="1600"/>
              <a:t>的核心手段；</a:t>
            </a:r>
            <a:r>
              <a:rPr lang="en-US" altLang="zh-CN" sz="1600"/>
              <a:t> </a:t>
            </a:r>
            <a:r>
              <a:rPr lang="zh-CN" altLang="en-US" sz="1600"/>
              <a:t>而且极端环境耐受能力非常强悍，在惰性环境下可耐受</a:t>
            </a:r>
            <a:r>
              <a:rPr lang="en-US" altLang="zh-CN" sz="1600"/>
              <a:t>2000</a:t>
            </a:r>
            <a:r>
              <a:rPr lang="en-US" altLang="en-US" sz="1600"/>
              <a:t>℃</a:t>
            </a:r>
            <a:r>
              <a:rPr lang="zh-CN" altLang="en-US" sz="1600"/>
              <a:t>以上高温，空气中耐受</a:t>
            </a:r>
            <a:r>
              <a:rPr lang="en-US" altLang="zh-CN" sz="1600"/>
              <a:t>400</a:t>
            </a:r>
            <a:r>
              <a:rPr lang="en-US" altLang="en-US" sz="1600"/>
              <a:t>℃</a:t>
            </a:r>
            <a:r>
              <a:rPr lang="zh-CN" altLang="en-US" sz="1600"/>
              <a:t>，抗辐射剂量达</a:t>
            </a:r>
            <a:r>
              <a:rPr lang="en-US" altLang="zh-CN" sz="1600"/>
              <a:t>100krad</a:t>
            </a:r>
            <a:r>
              <a:rPr lang="zh-CN" altLang="en-US" sz="1600"/>
              <a:t>以上，适配火箭发动机喷管、卫星深空探测设备等核心场景；</a:t>
            </a:r>
            <a:r>
              <a:rPr lang="en-US" altLang="zh-CN" sz="1600"/>
              <a:t> </a:t>
            </a:r>
            <a:r>
              <a:rPr lang="zh-CN" altLang="en-US" sz="1600"/>
              <a:t>在设计上也具有灵活性优势，可制成复杂异形结构（如火箭整流罩、卫星桁架），替代传统金属部件时，能减少</a:t>
            </a:r>
            <a:r>
              <a:rPr lang="en-US" altLang="zh-CN" sz="1600"/>
              <a:t>30%</a:t>
            </a:r>
            <a:r>
              <a:rPr lang="zh-CN" altLang="en-US" sz="1600"/>
              <a:t>以上的零件数量，显著提升装配效率。</a:t>
            </a:r>
            <a:r>
              <a:rPr lang="en-US" altLang="zh-CN" sz="1600"/>
              <a:t> </a:t>
            </a:r>
            <a:r>
              <a:rPr lang="zh-CN" altLang="en-US" sz="1600"/>
              <a:t>正因为有这么多优点，碳纤维在商业航天产业链中属于</a:t>
            </a:r>
            <a:r>
              <a:rPr lang="en-US" altLang="zh-CN" sz="1600"/>
              <a:t>“</a:t>
            </a:r>
            <a:r>
              <a:rPr lang="zh-CN" altLang="en-US" sz="1600"/>
              <a:t>高价值、高弹性</a:t>
            </a:r>
            <a:r>
              <a:rPr lang="en-US" altLang="zh-CN" sz="1600"/>
              <a:t>”</a:t>
            </a:r>
            <a:r>
              <a:rPr lang="zh-CN" altLang="en-US" sz="1600"/>
              <a:t>环节，未来前景非常广阔。</a:t>
            </a:r>
            <a:endParaRPr lang="zh-CN" altLang="en-US" sz="160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506855" y="2926715"/>
            <a:ext cx="9512300" cy="1106805"/>
          </a:xfrm>
          <a:prstGeom prst="rect">
            <a:avLst/>
          </a:prstGeom>
          <a:noFill/>
        </p:spPr>
        <p:txBody>
          <a:bodyPr wrap="square" rtlCol="0">
            <a:spAutoFit/>
          </a:bodyPr>
          <a:lstStyle/>
          <a:p>
            <a:pPr algn="ctr"/>
            <a:r>
              <a:rPr 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选股策略</a:t>
            </a:r>
            <a:endParaRPr 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12190" y="5875655"/>
            <a:ext cx="10168255" cy="769620"/>
          </a:xfrm>
          <a:prstGeom prst="rect">
            <a:avLst/>
          </a:prstGeom>
          <a:noFill/>
        </p:spPr>
        <p:txBody>
          <a:bodyPr wrap="square" rtlCol="0" anchor="t">
            <a:noAutofit/>
          </a:bodyPr>
          <a:p>
            <a:r>
              <a:rPr lang="en-US" altLang="zh-CN" sz="2400">
                <a:latin typeface="楷体" panose="02010609060101010101" charset="-122"/>
                <a:ea typeface="楷体" panose="02010609060101010101" charset="-122"/>
                <a:sym typeface="+mn-ea"/>
              </a:rPr>
              <a:t>    </a:t>
            </a:r>
            <a:endParaRPr lang="zh-CN" altLang="en-US" sz="2400">
              <a:latin typeface="楷体" panose="02010609060101010101" charset="-122"/>
              <a:ea typeface="楷体" panose="02010609060101010101" charset="-122"/>
              <a:sym typeface="+mn-ea"/>
            </a:endParaRPr>
          </a:p>
        </p:txBody>
      </p:sp>
      <p:sp>
        <p:nvSpPr>
          <p:cNvPr id="4" name="文本框 3"/>
          <p:cNvSpPr txBox="1"/>
          <p:nvPr/>
        </p:nvSpPr>
        <p:spPr>
          <a:xfrm>
            <a:off x="3292475" y="147955"/>
            <a:ext cx="6000750" cy="782955"/>
          </a:xfrm>
          <a:prstGeom prst="rect">
            <a:avLst/>
          </a:prstGeom>
          <a:noFill/>
        </p:spPr>
        <p:txBody>
          <a:bodyPr wrap="square" rtlCol="0">
            <a:noAutofit/>
          </a:bodyPr>
          <a:p>
            <a:r>
              <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热点</a:t>
            </a:r>
            <a:r>
              <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a:t>
            </a: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龙回头</a:t>
            </a:r>
            <a:endPar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5" name="图片 4"/>
          <p:cNvPicPr>
            <a:picLocks noChangeAspect="1"/>
          </p:cNvPicPr>
          <p:nvPr/>
        </p:nvPicPr>
        <p:blipFill>
          <a:blip r:embed="rId1"/>
          <a:stretch>
            <a:fillRect/>
          </a:stretch>
        </p:blipFill>
        <p:spPr>
          <a:xfrm>
            <a:off x="1503045" y="930910"/>
            <a:ext cx="8889365" cy="551307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8785" y="5499735"/>
            <a:ext cx="6569710" cy="1145540"/>
          </a:xfrm>
          <a:prstGeom prst="rect">
            <a:avLst/>
          </a:prstGeom>
          <a:noFill/>
        </p:spPr>
        <p:txBody>
          <a:bodyPr wrap="square" rtlCol="0" anchor="t">
            <a:noAutofit/>
          </a:bodyPr>
          <a:p>
            <a:r>
              <a:rPr lang="zh-CN" altLang="en-US" sz="1600" b="1">
                <a:solidFill>
                  <a:srgbClr val="FF0000"/>
                </a:solidFill>
                <a:sym typeface="+mn-ea"/>
              </a:rPr>
              <a:t>符合</a:t>
            </a:r>
            <a:r>
              <a:rPr lang="en-US" altLang="zh-CN" sz="1600" b="1">
                <a:solidFill>
                  <a:srgbClr val="FF0000"/>
                </a:solidFill>
                <a:sym typeface="+mn-ea"/>
              </a:rPr>
              <a:t>20cm</a:t>
            </a:r>
            <a:r>
              <a:rPr lang="zh-CN" altLang="en-US" sz="1600" b="1">
                <a:solidFill>
                  <a:srgbClr val="FF0000"/>
                </a:solidFill>
                <a:sym typeface="+mn-ea"/>
              </a:rPr>
              <a:t>首板紫旗的，是【昊志机电】</a:t>
            </a:r>
            <a:endParaRPr lang="zh-CN" altLang="en-US" sz="1600" b="1">
              <a:solidFill>
                <a:srgbClr val="FF0000"/>
              </a:solidFill>
            </a:endParaRPr>
          </a:p>
          <a:p>
            <a:r>
              <a:rPr lang="zh-CN" altLang="en-US" sz="1600" b="1">
                <a:solidFill>
                  <a:srgbClr val="FF0000"/>
                </a:solidFill>
                <a:sym typeface="+mn-ea"/>
              </a:rPr>
              <a:t>符合双紫回踩的是【万向钱潮、香山股份、越剑智能】</a:t>
            </a:r>
            <a:endParaRPr lang="zh-CN" altLang="en-US" sz="1600" b="1">
              <a:solidFill>
                <a:srgbClr val="FF0000"/>
              </a:solidFill>
            </a:endParaRPr>
          </a:p>
          <a:p>
            <a:r>
              <a:rPr lang="zh-CN" altLang="en-US" sz="1600" b="1">
                <a:solidFill>
                  <a:srgbClr val="FF0000"/>
                </a:solidFill>
                <a:sym typeface="+mn-ea"/>
              </a:rPr>
              <a:t>符合底部双</a:t>
            </a:r>
            <a:r>
              <a:rPr lang="en-US" altLang="zh-CN" sz="1600" b="1">
                <a:solidFill>
                  <a:srgbClr val="FF0000"/>
                </a:solidFill>
                <a:sym typeface="+mn-ea"/>
              </a:rPr>
              <a:t>B</a:t>
            </a:r>
            <a:r>
              <a:rPr lang="zh-CN" altLang="en-US" sz="1600" b="1">
                <a:solidFill>
                  <a:srgbClr val="FF0000"/>
                </a:solidFill>
                <a:sym typeface="+mn-ea"/>
              </a:rPr>
              <a:t>控盘启动的，是【首开股份、浙江荣泰、方正电机】</a:t>
            </a:r>
            <a:endParaRPr lang="zh-CN" altLang="en-US" sz="1600" b="1">
              <a:solidFill>
                <a:srgbClr val="FF0000"/>
              </a:solidFill>
            </a:endParaRPr>
          </a:p>
          <a:p>
            <a:r>
              <a:rPr lang="zh-CN" altLang="en-US" sz="1600" b="1">
                <a:solidFill>
                  <a:srgbClr val="FF0000"/>
                </a:solidFill>
                <a:sym typeface="+mn-ea"/>
              </a:rPr>
              <a:t>符合强势突破形态的，是【云中马、精达股份】</a:t>
            </a:r>
            <a:endParaRPr lang="zh-CN" altLang="en-US" sz="1600" b="1">
              <a:solidFill>
                <a:srgbClr val="FF0000"/>
              </a:solidFill>
              <a:latin typeface="楷体" panose="02010609060101010101" charset="-122"/>
              <a:ea typeface="楷体" panose="02010609060101010101" charset="-122"/>
              <a:sym typeface="+mn-ea"/>
            </a:endParaRPr>
          </a:p>
        </p:txBody>
      </p:sp>
      <p:sp>
        <p:nvSpPr>
          <p:cNvPr id="4" name="文本框 3"/>
          <p:cNvSpPr txBox="1"/>
          <p:nvPr/>
        </p:nvSpPr>
        <p:spPr>
          <a:xfrm>
            <a:off x="3292475" y="99695"/>
            <a:ext cx="6000750" cy="831215"/>
          </a:xfrm>
          <a:prstGeom prst="rect">
            <a:avLst/>
          </a:prstGeom>
          <a:noFill/>
        </p:spPr>
        <p:txBody>
          <a:bodyPr wrap="square" rtlCol="0">
            <a:noAutofit/>
          </a:bodyPr>
          <a:p>
            <a:r>
              <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12.25</a:t>
            </a: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涨停棱镜</a:t>
            </a:r>
            <a:r>
              <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T+3</a:t>
            </a: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选股</a:t>
            </a:r>
            <a:endPar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3" name="图片 2"/>
          <p:cNvPicPr>
            <a:picLocks noChangeAspect="1"/>
          </p:cNvPicPr>
          <p:nvPr/>
        </p:nvPicPr>
        <p:blipFill>
          <a:blip r:embed="rId1"/>
          <a:stretch>
            <a:fillRect/>
          </a:stretch>
        </p:blipFill>
        <p:spPr>
          <a:xfrm>
            <a:off x="741045" y="952500"/>
            <a:ext cx="6822440" cy="4606925"/>
          </a:xfrm>
          <a:prstGeom prst="rect">
            <a:avLst/>
          </a:prstGeom>
        </p:spPr>
      </p:pic>
      <p:sp>
        <p:nvSpPr>
          <p:cNvPr id="6" name="文本框 5"/>
          <p:cNvSpPr txBox="1"/>
          <p:nvPr/>
        </p:nvSpPr>
        <p:spPr>
          <a:xfrm>
            <a:off x="7483475" y="930275"/>
            <a:ext cx="4570095" cy="4866640"/>
          </a:xfrm>
          <a:prstGeom prst="rect">
            <a:avLst/>
          </a:prstGeom>
          <a:noFill/>
        </p:spPr>
        <p:txBody>
          <a:bodyPr wrap="square" rtlCol="0">
            <a:noAutofit/>
          </a:bodyPr>
          <a:p>
            <a:r>
              <a:rPr lang="zh-CN" altLang="en-US"/>
              <a:t>人形机器人消息</a:t>
            </a:r>
            <a:endParaRPr lang="zh-CN" altLang="en-US"/>
          </a:p>
          <a:p>
            <a:r>
              <a:rPr lang="zh-CN" altLang="en-US"/>
              <a:t>（</a:t>
            </a:r>
            <a:r>
              <a:rPr lang="en-US" altLang="zh-CN"/>
              <a:t>1</a:t>
            </a:r>
            <a:r>
              <a:rPr lang="zh-CN" altLang="en-US"/>
              <a:t>）外交部回应</a:t>
            </a:r>
            <a:r>
              <a:rPr lang="en-US" altLang="zh-CN"/>
              <a:t>“</a:t>
            </a:r>
            <a:r>
              <a:rPr lang="zh-CN" altLang="en-US"/>
              <a:t>中国在人形机器人领域优势突出</a:t>
            </a:r>
            <a:r>
              <a:rPr lang="en-US" altLang="zh-CN"/>
              <a:t>”</a:t>
            </a:r>
            <a:r>
              <a:rPr lang="zh-CN" altLang="en-US"/>
              <a:t>：科技创新成果惊艳世界。</a:t>
            </a:r>
            <a:endParaRPr lang="zh-CN" altLang="en-US"/>
          </a:p>
          <a:p>
            <a:r>
              <a:rPr lang="zh-CN" altLang="en-US"/>
              <a:t>（</a:t>
            </a:r>
            <a:r>
              <a:rPr lang="en-US" altLang="zh-CN"/>
              <a:t>2</a:t>
            </a:r>
            <a:r>
              <a:rPr lang="zh-CN" altLang="en-US"/>
              <a:t>）</a:t>
            </a:r>
            <a:r>
              <a:rPr lang="en-US" altLang="zh-CN"/>
              <a:t>26</a:t>
            </a:r>
            <a:r>
              <a:rPr lang="zh-CN" altLang="en-US"/>
              <a:t>日，优必选第</a:t>
            </a:r>
            <a:r>
              <a:rPr lang="en-US" altLang="zh-CN"/>
              <a:t>1000</a:t>
            </a:r>
            <a:r>
              <a:rPr lang="zh-CN" altLang="en-US"/>
              <a:t>台工业人形机器人</a:t>
            </a:r>
            <a:r>
              <a:rPr lang="en-US" altLang="zh-CN"/>
              <a:t>Walker S2</a:t>
            </a:r>
            <a:r>
              <a:rPr lang="zh-CN" altLang="en-US"/>
              <a:t>下线仪式暨广西壮族自治区人民政府与优必选战略合作协议签约仪式举行。</a:t>
            </a:r>
            <a:endParaRPr lang="zh-CN" altLang="en-US"/>
          </a:p>
          <a:p>
            <a:r>
              <a:rPr lang="zh-CN" altLang="en-US"/>
              <a:t>（</a:t>
            </a:r>
            <a:r>
              <a:rPr lang="en-US" altLang="zh-CN"/>
              <a:t>3</a:t>
            </a:r>
            <a:r>
              <a:rPr lang="zh-CN" altLang="en-US"/>
              <a:t>）工业和信息化部人形机器人与具身智能标准化技术委员会成立。</a:t>
            </a:r>
            <a:endParaRPr lang="zh-CN" altLang="en-US"/>
          </a:p>
          <a:p>
            <a:endParaRPr lang="zh-CN" altLang="en-US"/>
          </a:p>
          <a:p>
            <a:endParaRPr lang="zh-CN" altLang="en-US"/>
          </a:p>
          <a:p>
            <a:r>
              <a:rPr lang="en-US" altLang="zh-CN"/>
              <a:t>12</a:t>
            </a:r>
            <a:r>
              <a:rPr lang="zh-CN" altLang="en-US"/>
              <a:t>月</a:t>
            </a:r>
            <a:r>
              <a:rPr lang="en-US" altLang="zh-CN"/>
              <a:t>29</a:t>
            </a:r>
            <a:r>
              <a:rPr lang="zh-CN" altLang="en-US"/>
              <a:t>日，当天资金流入</a:t>
            </a:r>
            <a:r>
              <a:rPr lang="en-US" altLang="zh-CN"/>
              <a:t>283</a:t>
            </a:r>
            <a:r>
              <a:rPr lang="zh-CN" altLang="en-US"/>
              <a:t>亿</a:t>
            </a:r>
            <a:endParaRPr lang="zh-CN" altLang="en-US"/>
          </a:p>
          <a:p>
            <a:r>
              <a:rPr lang="zh-CN" altLang="en-US"/>
              <a:t>涨停家数</a:t>
            </a:r>
            <a:r>
              <a:rPr lang="en-US" altLang="zh-CN"/>
              <a:t>22</a:t>
            </a:r>
            <a:r>
              <a:rPr lang="zh-CN" altLang="en-US"/>
              <a:t>家</a:t>
            </a:r>
            <a:endParaRPr lang="zh-CN" altLang="en-US"/>
          </a:p>
          <a:p>
            <a:r>
              <a:rPr lang="zh-CN" altLang="en-US"/>
              <a:t>近期三日反复上榜</a:t>
            </a:r>
            <a:endParaRPr lang="zh-CN" altLang="en-US"/>
          </a:p>
          <a:p>
            <a:r>
              <a:rPr lang="zh-CN" altLang="en-US"/>
              <a:t>符合近期主线条件</a:t>
            </a:r>
            <a:endParaRPr lang="zh-CN" altLang="en-US"/>
          </a:p>
        </p:txBody>
      </p:sp>
      <p:pic>
        <p:nvPicPr>
          <p:cNvPr id="7" name="图片 6"/>
          <p:cNvPicPr>
            <a:picLocks noChangeAspect="1"/>
          </p:cNvPicPr>
          <p:nvPr/>
        </p:nvPicPr>
        <p:blipFill>
          <a:blip r:embed="rId2"/>
          <a:stretch>
            <a:fillRect/>
          </a:stretch>
        </p:blipFill>
        <p:spPr>
          <a:xfrm>
            <a:off x="9618345" y="4630420"/>
            <a:ext cx="2296795" cy="170307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04875" y="943610"/>
            <a:ext cx="10382250" cy="5219700"/>
          </a:xfrm>
          <a:prstGeom prst="rect">
            <a:avLst/>
          </a:prstGeom>
        </p:spPr>
      </p:pic>
      <p:sp>
        <p:nvSpPr>
          <p:cNvPr id="3" name="文本框 2"/>
          <p:cNvSpPr txBox="1"/>
          <p:nvPr/>
        </p:nvSpPr>
        <p:spPr>
          <a:xfrm>
            <a:off x="4087495" y="201930"/>
            <a:ext cx="4250690" cy="744855"/>
          </a:xfrm>
          <a:prstGeom prst="rect">
            <a:avLst/>
          </a:prstGeom>
          <a:noFill/>
        </p:spPr>
        <p:txBody>
          <a:bodyPr wrap="square" rtlCol="0">
            <a:noAutofit/>
          </a:bodyPr>
          <a:p>
            <a:pPr algn="l">
              <a:buClrTx/>
              <a:buSzTx/>
              <a:buFontTx/>
            </a:pP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龙头回档操作细节</a:t>
            </a:r>
            <a:endPar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17805" y="0"/>
            <a:ext cx="1175639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6645" y="1549400"/>
            <a:ext cx="5437505" cy="2897505"/>
          </a:xfrm>
          <a:prstGeom prst="rect">
            <a:avLst/>
          </a:prstGeom>
          <a:noFill/>
        </p:spPr>
        <p:txBody>
          <a:bodyPr wrap="square" rtlCol="0">
            <a:spAutoFit/>
          </a:bodyPr>
          <a:lstStyle/>
          <a:p>
            <a:pPr>
              <a:lnSpc>
                <a:spcPct val="190000"/>
              </a:lnSpc>
            </a:pPr>
            <a:r>
              <a:rPr lang="zh-CN" sz="3200" dirty="0">
                <a:solidFill>
                  <a:schemeClr val="tx1">
                    <a:lumMod val="75000"/>
                    <a:lumOff val="25000"/>
                  </a:schemeClr>
                </a:solidFill>
                <a:latin typeface="思源黑体 CN Medium" panose="020B0600000000000000" charset="-122"/>
                <a:ea typeface="思源黑体 CN Medium" panose="020B0600000000000000" charset="-122"/>
                <a:cs typeface="+mn-ea"/>
              </a:rPr>
              <a:t>行情要点</a:t>
            </a:r>
            <a:endParaRPr lang="en-US" altLang="zh-CN"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a:p>
            <a:pPr>
              <a:lnSpc>
                <a:spcPct val="190000"/>
              </a:lnSpc>
            </a:pPr>
            <a:r>
              <a:rPr lang="en-US" altLang="zh-CN" sz="3200" dirty="0">
                <a:solidFill>
                  <a:schemeClr val="tx1">
                    <a:lumMod val="75000"/>
                    <a:lumOff val="25000"/>
                  </a:schemeClr>
                </a:solidFill>
                <a:latin typeface="思源黑体 CN Medium" panose="020B0600000000000000" charset="-122"/>
                <a:ea typeface="思源黑体 CN Medium" panose="020B0600000000000000" charset="-122"/>
                <a:cs typeface="+mn-ea"/>
              </a:rPr>
              <a:t>2026</a:t>
            </a:r>
            <a:r>
              <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rPr>
              <a:t>年主线</a:t>
            </a:r>
            <a:endPar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a:p>
            <a:pPr>
              <a:lnSpc>
                <a:spcPct val="190000"/>
              </a:lnSpc>
            </a:pPr>
            <a:r>
              <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rPr>
              <a:t>选股策略</a:t>
            </a:r>
            <a:endPar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p:txBody>
      </p:sp>
      <p:sp>
        <p:nvSpPr>
          <p:cNvPr id="3" name="文本框 2"/>
          <p:cNvSpPr txBox="1"/>
          <p:nvPr/>
        </p:nvSpPr>
        <p:spPr>
          <a:xfrm>
            <a:off x="5137785" y="1588453"/>
            <a:ext cx="955040" cy="45904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17805" y="0"/>
            <a:ext cx="1175639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983105" y="3011170"/>
            <a:ext cx="8473440" cy="1106805"/>
          </a:xfrm>
          <a:prstGeom prst="rect">
            <a:avLst/>
          </a:prstGeom>
          <a:noFill/>
        </p:spPr>
        <p:txBody>
          <a:bodyPr wrap="square" rtlCol="0">
            <a:spAutoFit/>
          </a:bodyPr>
          <a:lstStyle/>
          <a:p>
            <a:pPr algn="ctr"/>
            <a:r>
              <a:rPr lang="zh-CN" sz="66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行情要点</a:t>
            </a:r>
            <a:endParaRPr lang="zh-CN" sz="66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死叉震荡</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调整低吸</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5" name="TextBox 4"/>
          <p:cNvSpPr txBox="1"/>
          <p:nvPr/>
        </p:nvSpPr>
        <p:spPr>
          <a:xfrm>
            <a:off x="8490585" y="1144905"/>
            <a:ext cx="2893060" cy="819150"/>
          </a:xfrm>
          <a:prstGeom prst="rect">
            <a:avLst/>
          </a:prstGeom>
          <a:noFill/>
        </p:spPr>
        <p:txBody>
          <a:bodyPr wrap="square" rtlCol="0">
            <a:noAutofit/>
          </a:bodyPr>
          <a:p>
            <a:r>
              <a:rPr lang="en-US" altLang="zh-CN" b="1" dirty="0">
                <a:solidFill>
                  <a:srgbClr val="FF0000"/>
                </a:solidFill>
              </a:rPr>
              <a:t>     </a:t>
            </a:r>
            <a:endParaRPr lang="zh-CN" altLang="en-US" b="1" dirty="0">
              <a:solidFill>
                <a:srgbClr val="FF0000"/>
              </a:solidFill>
            </a:endParaRPr>
          </a:p>
        </p:txBody>
      </p:sp>
      <p:sp>
        <p:nvSpPr>
          <p:cNvPr id="10" name="文本框 9"/>
          <p:cNvSpPr txBox="1"/>
          <p:nvPr/>
        </p:nvSpPr>
        <p:spPr>
          <a:xfrm>
            <a:off x="1260475" y="5654040"/>
            <a:ext cx="10614660" cy="799465"/>
          </a:xfrm>
          <a:prstGeom prst="rect">
            <a:avLst/>
          </a:prstGeom>
          <a:noFill/>
        </p:spPr>
        <p:txBody>
          <a:bodyPr wrap="square" rtlCol="0">
            <a:noAutofit/>
          </a:bodyPr>
          <a:p>
            <a:r>
              <a:rPr lang="zh-CN" altLang="en-US" sz="1600" b="1">
                <a:solidFill>
                  <a:schemeClr val="tx1"/>
                </a:solidFill>
                <a:latin typeface="楷体" panose="02010609060101010101" charset="-122"/>
                <a:ea typeface="楷体" panose="02010609060101010101" charset="-122"/>
                <a:cs typeface="楷体" panose="02010609060101010101" charset="-122"/>
                <a:sym typeface="+mn-ea"/>
              </a:rPr>
              <a:t>长线：捕捞季节年线金叉第一年，</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按历史数据走势，一般至少有</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2</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年</a:t>
            </a:r>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1600" b="1">
                <a:solidFill>
                  <a:schemeClr val="tx1"/>
                </a:solidFill>
                <a:latin typeface="楷体" panose="02010609060101010101" charset="-122"/>
                <a:ea typeface="楷体" panose="02010609060101010101" charset="-122"/>
                <a:cs typeface="楷体" panose="02010609060101010101" charset="-122"/>
                <a:sym typeface="+mn-ea"/>
              </a:rPr>
              <a:t>中线：周线金叉区域，月线死叉末端，</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1</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月有逆转金叉可能</a:t>
            </a:r>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日线：黄色</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B</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点</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资金持续翻红</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死叉首日</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前期高点压力，短线有</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2-3</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条仓位，有量行情，调整是低吸机会</a:t>
            </a:r>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2" name="图片 1"/>
          <p:cNvPicPr>
            <a:picLocks noChangeAspect="1"/>
          </p:cNvPicPr>
          <p:nvPr/>
        </p:nvPicPr>
        <p:blipFill>
          <a:blip r:embed="rId1"/>
          <a:stretch>
            <a:fillRect/>
          </a:stretch>
        </p:blipFill>
        <p:spPr>
          <a:xfrm>
            <a:off x="1480820" y="865505"/>
            <a:ext cx="8923020" cy="449453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春躁红包</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行情可期</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5" name="TextBox 4"/>
          <p:cNvSpPr txBox="1"/>
          <p:nvPr/>
        </p:nvSpPr>
        <p:spPr>
          <a:xfrm>
            <a:off x="8490585" y="1144905"/>
            <a:ext cx="2893060" cy="819150"/>
          </a:xfrm>
          <a:prstGeom prst="rect">
            <a:avLst/>
          </a:prstGeom>
          <a:noFill/>
        </p:spPr>
        <p:txBody>
          <a:bodyPr wrap="square" rtlCol="0">
            <a:noAutofit/>
          </a:bodyPr>
          <a:p>
            <a:r>
              <a:rPr lang="en-US" altLang="zh-CN" b="1" dirty="0">
                <a:solidFill>
                  <a:srgbClr val="FF0000"/>
                </a:solidFill>
              </a:rPr>
              <a:t>     </a:t>
            </a:r>
            <a:endParaRPr lang="zh-CN" altLang="en-US" b="1" dirty="0">
              <a:solidFill>
                <a:srgbClr val="FF0000"/>
              </a:solidFill>
            </a:endParaRPr>
          </a:p>
        </p:txBody>
      </p:sp>
      <p:sp>
        <p:nvSpPr>
          <p:cNvPr id="10" name="文本框 9"/>
          <p:cNvSpPr txBox="1"/>
          <p:nvPr/>
        </p:nvSpPr>
        <p:spPr>
          <a:xfrm>
            <a:off x="-1127760" y="5737225"/>
            <a:ext cx="10439400" cy="651510"/>
          </a:xfrm>
          <a:prstGeom prst="rect">
            <a:avLst/>
          </a:prstGeom>
          <a:noFill/>
        </p:spPr>
        <p:txBody>
          <a:bodyPr wrap="square" rtlCol="0">
            <a:noAutofit/>
          </a:bodyPr>
          <a:p>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7005955" y="4585335"/>
            <a:ext cx="4965065" cy="1221105"/>
          </a:xfrm>
          <a:prstGeom prst="rect">
            <a:avLst/>
          </a:prstGeom>
          <a:noFill/>
        </p:spPr>
        <p:txBody>
          <a:bodyPr wrap="square" rtlCol="0">
            <a:noAutofit/>
          </a:bodyPr>
          <a:p>
            <a:r>
              <a:rPr lang="zh-CN" altLang="en-US"/>
              <a:t>摘要：利好政策频发，提振市场信心，将护航</a:t>
            </a:r>
            <a:r>
              <a:rPr lang="en-US" altLang="zh-CN"/>
              <a:t>2026</a:t>
            </a:r>
            <a:r>
              <a:rPr lang="zh-CN" altLang="en-US"/>
              <a:t>年</a:t>
            </a:r>
            <a:r>
              <a:rPr lang="en-US" altLang="zh-CN"/>
              <a:t>A</a:t>
            </a:r>
            <a:r>
              <a:rPr lang="zh-CN" altLang="en-US"/>
              <a:t>股慢牛市。短中长周期来看，尽管短期仍未摆脱震荡的格局，但行情在震荡中逐步走强是大概率事件。陪跑策略认为，春季躁动行情可期，积极逢低布局主线的机会。</a:t>
            </a:r>
            <a:endParaRPr lang="zh-CN" altLang="en-US"/>
          </a:p>
        </p:txBody>
      </p:sp>
      <p:pic>
        <p:nvPicPr>
          <p:cNvPr id="3" name="图片 2"/>
          <p:cNvPicPr>
            <a:picLocks noChangeAspect="1"/>
          </p:cNvPicPr>
          <p:nvPr/>
        </p:nvPicPr>
        <p:blipFill>
          <a:blip r:embed="rId1"/>
          <a:stretch>
            <a:fillRect/>
          </a:stretch>
        </p:blipFill>
        <p:spPr>
          <a:xfrm>
            <a:off x="274955" y="769620"/>
            <a:ext cx="6333490" cy="5176520"/>
          </a:xfrm>
          <a:prstGeom prst="rect">
            <a:avLst/>
          </a:prstGeom>
        </p:spPr>
      </p:pic>
      <p:pic>
        <p:nvPicPr>
          <p:cNvPr id="7" name="图片 6"/>
          <p:cNvPicPr>
            <a:picLocks noChangeAspect="1"/>
          </p:cNvPicPr>
          <p:nvPr/>
        </p:nvPicPr>
        <p:blipFill>
          <a:blip r:embed="rId2"/>
          <a:stretch>
            <a:fillRect/>
          </a:stretch>
        </p:blipFill>
        <p:spPr>
          <a:xfrm>
            <a:off x="6096000" y="1341120"/>
            <a:ext cx="5964555" cy="291528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商业航天深挖机会</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5" name="TextBox 4"/>
          <p:cNvSpPr txBox="1"/>
          <p:nvPr/>
        </p:nvSpPr>
        <p:spPr>
          <a:xfrm>
            <a:off x="8490585" y="1144905"/>
            <a:ext cx="2893060" cy="819150"/>
          </a:xfrm>
          <a:prstGeom prst="rect">
            <a:avLst/>
          </a:prstGeom>
          <a:noFill/>
        </p:spPr>
        <p:txBody>
          <a:bodyPr wrap="square" rtlCol="0">
            <a:noAutofit/>
          </a:bodyPr>
          <a:p>
            <a:r>
              <a:rPr lang="en-US" altLang="zh-CN" b="1" dirty="0">
                <a:solidFill>
                  <a:srgbClr val="FF0000"/>
                </a:solidFill>
              </a:rPr>
              <a:t>     </a:t>
            </a:r>
            <a:endParaRPr lang="zh-CN" altLang="en-US" b="1" dirty="0">
              <a:solidFill>
                <a:srgbClr val="FF0000"/>
              </a:solidFill>
            </a:endParaRPr>
          </a:p>
        </p:txBody>
      </p:sp>
      <p:sp>
        <p:nvSpPr>
          <p:cNvPr id="10" name="文本框 9"/>
          <p:cNvSpPr txBox="1"/>
          <p:nvPr/>
        </p:nvSpPr>
        <p:spPr>
          <a:xfrm>
            <a:off x="-967105" y="6020435"/>
            <a:ext cx="10793095" cy="426085"/>
          </a:xfrm>
          <a:prstGeom prst="rect">
            <a:avLst/>
          </a:prstGeom>
          <a:noFill/>
        </p:spPr>
        <p:txBody>
          <a:bodyPr wrap="square" rtlCol="0">
            <a:noAutofit/>
          </a:bodyPr>
          <a:p>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7" name="文本框 6"/>
          <p:cNvSpPr txBox="1"/>
          <p:nvPr/>
        </p:nvSpPr>
        <p:spPr>
          <a:xfrm>
            <a:off x="8198485" y="1144905"/>
            <a:ext cx="3879850" cy="5481320"/>
          </a:xfrm>
          <a:prstGeom prst="rect">
            <a:avLst/>
          </a:prstGeom>
          <a:noFill/>
        </p:spPr>
        <p:txBody>
          <a:bodyPr wrap="square" rtlCol="0">
            <a:noAutofit/>
          </a:bodyPr>
          <a:p>
            <a:pPr algn="l"/>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）商业航天：</a:t>
            </a:r>
            <a:r>
              <a:rPr lang="en-US" altLang="zh-CN">
                <a:latin typeface="楷体" panose="02010609060101010101" charset="-122"/>
                <a:ea typeface="楷体" panose="02010609060101010101" charset="-122"/>
                <a:cs typeface="楷体" panose="02010609060101010101" charset="-122"/>
              </a:rPr>
              <a:t>12</a:t>
            </a:r>
            <a:r>
              <a:rPr lang="zh-CN" altLang="en-US">
                <a:latin typeface="楷体" panose="02010609060101010101" charset="-122"/>
                <a:ea typeface="楷体" panose="02010609060101010101" charset="-122"/>
                <a:cs typeface="楷体" panose="02010609060101010101" charset="-122"/>
              </a:rPr>
              <a:t>月</a:t>
            </a:r>
            <a:r>
              <a:rPr lang="en-US" altLang="zh-CN">
                <a:latin typeface="楷体" panose="02010609060101010101" charset="-122"/>
                <a:ea typeface="楷体" panose="02010609060101010101" charset="-122"/>
                <a:cs typeface="楷体" panose="02010609060101010101" charset="-122"/>
              </a:rPr>
              <a:t>26</a:t>
            </a:r>
            <a:r>
              <a:rPr lang="zh-CN" altLang="en-US">
                <a:latin typeface="楷体" panose="02010609060101010101" charset="-122"/>
                <a:ea typeface="楷体" panose="02010609060101010101" charset="-122"/>
                <a:cs typeface="楷体" panose="02010609060101010101" charset="-122"/>
              </a:rPr>
              <a:t>日，上交所发布《发行上市审核规则适用指引第</a:t>
            </a:r>
            <a:r>
              <a:rPr lang="en-US" altLang="zh-CN">
                <a:latin typeface="楷体" panose="02010609060101010101" charset="-122"/>
                <a:ea typeface="楷体" panose="02010609060101010101" charset="-122"/>
                <a:cs typeface="楷体" panose="02010609060101010101" charset="-122"/>
              </a:rPr>
              <a:t>9</a:t>
            </a:r>
            <a:r>
              <a:rPr lang="zh-CN" altLang="en-US">
                <a:latin typeface="楷体" panose="02010609060101010101" charset="-122"/>
                <a:ea typeface="楷体" panose="02010609060101010101" charset="-122"/>
                <a:cs typeface="楷体" panose="02010609060101010101" charset="-122"/>
              </a:rPr>
              <a:t>号</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商业火箭企业适用科创板第五套上市标准》，并自发布之日起实施。</a:t>
            </a:r>
            <a:endParaRPr lang="zh-CN" altLang="en-US">
              <a:latin typeface="楷体" panose="02010609060101010101" charset="-122"/>
              <a:ea typeface="楷体" panose="02010609060101010101" charset="-122"/>
              <a:cs typeface="楷体" panose="02010609060101010101" charset="-122"/>
            </a:endParaRPr>
          </a:p>
          <a:p>
            <a:pPr algn="l"/>
            <a:r>
              <a:rPr lang="en-US" altLang="zh-CN">
                <a:latin typeface="楷体" panose="02010609060101010101" charset="-122"/>
                <a:ea typeface="楷体" panose="02010609060101010101" charset="-122"/>
                <a:cs typeface="楷体" panose="02010609060101010101" charset="-122"/>
              </a:rPr>
              <a:t> 2</a:t>
            </a:r>
            <a:r>
              <a:rPr lang="zh-CN" altLang="en-US">
                <a:latin typeface="楷体" panose="02010609060101010101" charset="-122"/>
                <a:ea typeface="楷体" panose="02010609060101010101" charset="-122"/>
                <a:cs typeface="楷体" panose="02010609060101010101" charset="-122"/>
              </a:rPr>
              <a:t>）人形机器人：工信部人形机器人与具身智能标准化技术委员会成立。标委会主要承担人形机器人与具身智能基础共性、关键技术等领域行业标准制修订工作。</a:t>
            </a:r>
            <a:endParaRPr lang="zh-CN" altLang="en-US">
              <a:latin typeface="楷体" panose="02010609060101010101" charset="-122"/>
              <a:ea typeface="楷体" panose="02010609060101010101" charset="-122"/>
              <a:cs typeface="楷体" panose="02010609060101010101" charset="-122"/>
            </a:endParaRPr>
          </a:p>
          <a:p>
            <a:pPr algn="l"/>
            <a:r>
              <a:rPr lang="en-US" altLang="zh-CN">
                <a:latin typeface="楷体" panose="02010609060101010101" charset="-122"/>
                <a:ea typeface="楷体" panose="02010609060101010101" charset="-122"/>
                <a:cs typeface="楷体" panose="02010609060101010101" charset="-122"/>
              </a:rPr>
              <a:t> 3</a:t>
            </a:r>
            <a:r>
              <a:rPr lang="zh-CN" altLang="en-US">
                <a:latin typeface="楷体" panose="02010609060101010101" charset="-122"/>
                <a:ea typeface="楷体" panose="02010609060101010101" charset="-122"/>
                <a:cs typeface="楷体" panose="02010609060101010101" charset="-122"/>
              </a:rPr>
              <a:t>）碳纤维：日本东丽宣布，自</a:t>
            </a:r>
            <a:r>
              <a:rPr lang="en-US" altLang="zh-CN">
                <a:latin typeface="楷体" panose="02010609060101010101" charset="-122"/>
                <a:ea typeface="楷体" panose="02010609060101010101" charset="-122"/>
                <a:cs typeface="楷体" panose="02010609060101010101" charset="-122"/>
              </a:rPr>
              <a:t>2026</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月起将上调</a:t>
            </a:r>
            <a:r>
              <a:rPr lang="en-US" altLang="zh-CN">
                <a:latin typeface="楷体" panose="02010609060101010101" charset="-122"/>
                <a:ea typeface="楷体" panose="02010609060101010101" charset="-122"/>
                <a:cs typeface="楷体" panose="02010609060101010101" charset="-122"/>
              </a:rPr>
              <a:t>TORAYCA</a:t>
            </a:r>
            <a:r>
              <a:rPr lang="zh-CN" altLang="en-US">
                <a:latin typeface="楷体" panose="02010609060101010101" charset="-122"/>
                <a:ea typeface="楷体" panose="02010609060101010101" charset="-122"/>
                <a:cs typeface="楷体" panose="02010609060101010101" charset="-122"/>
              </a:rPr>
              <a:t>品牌的碳纤维及其中间产品价格，涨幅区间为</a:t>
            </a:r>
            <a:r>
              <a:rPr lang="en-US" altLang="zh-CN">
                <a:latin typeface="楷体" panose="02010609060101010101" charset="-122"/>
                <a:ea typeface="楷体" panose="02010609060101010101" charset="-122"/>
                <a:cs typeface="楷体" panose="02010609060101010101" charset="-122"/>
              </a:rPr>
              <a:t>10%</a:t>
            </a:r>
            <a:r>
              <a:rPr lang="zh-CN" altLang="en-US">
                <a:latin typeface="楷体" panose="02010609060101010101" charset="-122"/>
                <a:ea typeface="楷体" panose="02010609060101010101" charset="-122"/>
                <a:cs typeface="楷体" panose="02010609060101010101" charset="-122"/>
              </a:rPr>
              <a:t>至</a:t>
            </a:r>
            <a:r>
              <a:rPr lang="en-US" altLang="zh-CN">
                <a:latin typeface="楷体" panose="02010609060101010101" charset="-122"/>
                <a:ea typeface="楷体" panose="02010609060101010101" charset="-122"/>
                <a:cs typeface="楷体" panose="02010609060101010101" charset="-122"/>
              </a:rPr>
              <a:t>20%</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gn="l"/>
            <a:r>
              <a:rPr lang="en-US" altLang="zh-CN">
                <a:latin typeface="楷体" panose="02010609060101010101" charset="-122"/>
                <a:ea typeface="楷体" panose="02010609060101010101" charset="-122"/>
                <a:cs typeface="楷体" panose="02010609060101010101" charset="-122"/>
              </a:rPr>
              <a:t> 4</a:t>
            </a:r>
            <a:r>
              <a:rPr lang="zh-CN" altLang="en-US">
                <a:latin typeface="楷体" panose="02010609060101010101" charset="-122"/>
                <a:ea typeface="楷体" panose="02010609060101010101" charset="-122"/>
                <a:cs typeface="楷体" panose="02010609060101010101" charset="-122"/>
              </a:rPr>
              <a:t>）数字货币：为适应跨境人民币业务发展需要，加强人民币跨境支付系统（</a:t>
            </a:r>
            <a:r>
              <a:rPr lang="en-US" altLang="zh-CN">
                <a:latin typeface="楷体" panose="02010609060101010101" charset="-122"/>
                <a:ea typeface="楷体" panose="02010609060101010101" charset="-122"/>
                <a:cs typeface="楷体" panose="02010609060101010101" charset="-122"/>
              </a:rPr>
              <a:t>CIPS</a:t>
            </a:r>
            <a:r>
              <a:rPr lang="zh-CN" altLang="en-US">
                <a:latin typeface="楷体" panose="02010609060101010101" charset="-122"/>
                <a:ea typeface="楷体" panose="02010609060101010101" charset="-122"/>
                <a:cs typeface="楷体" panose="02010609060101010101" charset="-122"/>
              </a:rPr>
              <a:t>）业务管理，中国人民银行修订了《人民币跨境支付系统业务规则》</a:t>
            </a:r>
            <a:endParaRPr lang="zh-CN" altLang="en-US">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1"/>
          <a:stretch>
            <a:fillRect/>
          </a:stretch>
        </p:blipFill>
        <p:spPr>
          <a:xfrm>
            <a:off x="681990" y="949960"/>
            <a:ext cx="6713220" cy="4958715"/>
          </a:xfrm>
          <a:prstGeom prst="rect">
            <a:avLst/>
          </a:prstGeom>
        </p:spPr>
      </p:pic>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635125" y="2559685"/>
            <a:ext cx="9072245" cy="1106805"/>
          </a:xfrm>
          <a:prstGeom prst="rect">
            <a:avLst/>
          </a:prstGeom>
          <a:noFill/>
        </p:spPr>
        <p:txBody>
          <a:bodyPr wrap="square" rtlCol="0">
            <a:spAutoFit/>
          </a:bodyPr>
          <a:lstStyle/>
          <a:p>
            <a:pPr algn="ctr"/>
            <a:r>
              <a:rPr lang="en-US"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2026</a:t>
            </a:r>
            <a:r>
              <a:rPr lang="zh-CN" altLang="en-US"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年主线方向</a:t>
            </a:r>
            <a:endParaRPr lang="zh-CN" altLang="en-US"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7505" y="5875655"/>
            <a:ext cx="11490325" cy="769620"/>
          </a:xfrm>
          <a:prstGeom prst="rect">
            <a:avLst/>
          </a:prstGeom>
          <a:noFill/>
        </p:spPr>
        <p:txBody>
          <a:bodyPr wrap="square" rtlCol="0" anchor="t">
            <a:noAutofit/>
          </a:bodyPr>
          <a:p>
            <a:r>
              <a:rPr lang="en-US" altLang="zh-CN" sz="2000">
                <a:latin typeface="楷体" panose="02010609060101010101" charset="-122"/>
                <a:ea typeface="楷体" panose="02010609060101010101" charset="-122"/>
                <a:sym typeface="+mn-ea"/>
              </a:rPr>
              <a:t>  </a:t>
            </a:r>
            <a:r>
              <a:rPr lang="zh-CN" altLang="en-US" sz="2000">
                <a:latin typeface="楷体" panose="02010609060101010101" charset="-122"/>
                <a:ea typeface="楷体" panose="02010609060101010101" charset="-122"/>
                <a:sym typeface="+mn-ea"/>
              </a:rPr>
              <a:t>近期看雪球用户投票</a:t>
            </a:r>
            <a:r>
              <a:rPr lang="en-US" altLang="zh-CN" sz="2000">
                <a:latin typeface="楷体" panose="02010609060101010101" charset="-122"/>
                <a:ea typeface="楷体" panose="02010609060101010101" charset="-122"/>
                <a:sym typeface="+mn-ea"/>
              </a:rPr>
              <a:t>2026</a:t>
            </a:r>
            <a:r>
              <a:rPr lang="zh-CN" altLang="en-US" sz="2000">
                <a:latin typeface="楷体" panose="02010609060101010101" charset="-122"/>
                <a:ea typeface="楷体" panose="02010609060101010101" charset="-122"/>
                <a:sym typeface="+mn-ea"/>
              </a:rPr>
              <a:t>年看好方向较多集中在</a:t>
            </a:r>
            <a:r>
              <a:rPr lang="en-US" altLang="zh-CN" sz="2000">
                <a:latin typeface="楷体" panose="02010609060101010101" charset="-122"/>
                <a:ea typeface="楷体" panose="02010609060101010101" charset="-122"/>
                <a:sym typeface="+mn-ea"/>
              </a:rPr>
              <a:t>AI</a:t>
            </a:r>
            <a:r>
              <a:rPr lang="zh-CN" altLang="en-US" sz="2000">
                <a:latin typeface="楷体" panose="02010609060101010101" charset="-122"/>
                <a:ea typeface="楷体" panose="02010609060101010101" charset="-122"/>
                <a:sym typeface="+mn-ea"/>
              </a:rPr>
              <a:t>、有色、先进制造、互联网</a:t>
            </a:r>
            <a:endParaRPr lang="zh-CN" altLang="en-US" sz="2000">
              <a:latin typeface="楷体" panose="02010609060101010101" charset="-122"/>
              <a:ea typeface="楷体" panose="02010609060101010101" charset="-122"/>
              <a:sym typeface="+mn-ea"/>
            </a:endParaRPr>
          </a:p>
          <a:p>
            <a:r>
              <a:rPr lang="en-US" altLang="zh-CN" sz="2000">
                <a:latin typeface="楷体" panose="02010609060101010101" charset="-122"/>
                <a:ea typeface="楷体" panose="02010609060101010101" charset="-122"/>
                <a:sym typeface="+mn-ea"/>
              </a:rPr>
              <a:t>     </a:t>
            </a:r>
            <a:r>
              <a:rPr lang="zh-CN" altLang="en-US" sz="2000">
                <a:solidFill>
                  <a:srgbClr val="FF0000"/>
                </a:solidFill>
                <a:latin typeface="楷体" panose="02010609060101010101" charset="-122"/>
                <a:ea typeface="楷体" panose="02010609060101010101" charset="-122"/>
                <a:sym typeface="+mn-ea"/>
              </a:rPr>
              <a:t>另外大消费和医药明显在增加</a:t>
            </a:r>
            <a:endParaRPr lang="zh-CN" altLang="en-US" sz="2000">
              <a:solidFill>
                <a:srgbClr val="FF0000"/>
              </a:solidFill>
              <a:latin typeface="楷体" panose="02010609060101010101" charset="-122"/>
              <a:ea typeface="楷体" panose="02010609060101010101" charset="-122"/>
              <a:sym typeface="+mn-ea"/>
            </a:endParaRPr>
          </a:p>
        </p:txBody>
      </p:sp>
      <p:sp>
        <p:nvSpPr>
          <p:cNvPr id="4" name="文本框 3"/>
          <p:cNvSpPr txBox="1"/>
          <p:nvPr/>
        </p:nvSpPr>
        <p:spPr>
          <a:xfrm>
            <a:off x="3292475" y="196850"/>
            <a:ext cx="6000750" cy="507365"/>
          </a:xfrm>
          <a:prstGeom prst="rect">
            <a:avLst/>
          </a:prstGeom>
          <a:noFill/>
        </p:spPr>
        <p:txBody>
          <a:bodyPr wrap="square" rtlCol="0">
            <a:noAutofit/>
          </a:bodyPr>
          <a:p>
            <a:r>
              <a:rPr lang="en-US" altLang="zh-CN"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投资者看好方向</a:t>
            </a:r>
            <a:endParaRPr lang="zh-CN" altLang="en-US" sz="36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3" name="文本框 2"/>
          <p:cNvSpPr txBox="1"/>
          <p:nvPr/>
        </p:nvSpPr>
        <p:spPr>
          <a:xfrm>
            <a:off x="3048000" y="3044825"/>
            <a:ext cx="6096000" cy="768350"/>
          </a:xfrm>
          <a:prstGeom prst="rect">
            <a:avLst/>
          </a:prstGeom>
          <a:noFill/>
        </p:spPr>
        <p:txBody>
          <a:bodyPr wrap="square" rtlCol="0" anchor="t">
            <a:spAutoFit/>
          </a:bodyPr>
          <a:p>
            <a:r>
              <a:rPr lang="en-US" altLang="zh-CN"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TMT</a:t>
            </a:r>
            <a:r>
              <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景气</a:t>
            </a:r>
            <a:r>
              <a:rPr lang="en-US" altLang="zh-CN"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  </a:t>
            </a:r>
            <a:r>
              <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医药消费改善</a:t>
            </a:r>
            <a:endPar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endParaRPr>
          </a:p>
        </p:txBody>
      </p:sp>
      <p:sp>
        <p:nvSpPr>
          <p:cNvPr id="5" name="文本框 4"/>
          <p:cNvSpPr txBox="1"/>
          <p:nvPr/>
        </p:nvSpPr>
        <p:spPr>
          <a:xfrm>
            <a:off x="3048000" y="3044825"/>
            <a:ext cx="6096000" cy="768350"/>
          </a:xfrm>
          <a:prstGeom prst="rect">
            <a:avLst/>
          </a:prstGeom>
          <a:noFill/>
        </p:spPr>
        <p:txBody>
          <a:bodyPr wrap="square" rtlCol="0" anchor="t">
            <a:spAutoFit/>
          </a:bodyPr>
          <a:p>
            <a:r>
              <a:rPr lang="en-US" altLang="zh-CN"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TMT</a:t>
            </a:r>
            <a:r>
              <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景气</a:t>
            </a:r>
            <a:r>
              <a:rPr lang="en-US" altLang="zh-CN"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  </a:t>
            </a:r>
            <a:r>
              <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rPr>
              <a:t>医药消费改善</a:t>
            </a:r>
            <a:endParaRPr lang="zh-CN" altLang="en-US" sz="4400" noProof="0" dirty="0" smtClean="0">
              <a:ln>
                <a:noFill/>
              </a:ln>
              <a:solidFill>
                <a:srgbClr val="FFFFFF"/>
              </a:solidFill>
              <a:effectLst/>
              <a:uLnTx/>
              <a:uFillTx/>
              <a:latin typeface="方正宝黑体 简 Medium" panose="02010600010101010101" charset="-122"/>
              <a:ea typeface="方正宝黑体 简 Medium" panose="02010600010101010101" charset="-122"/>
              <a:cs typeface="汉仪雅酷黑简" panose="00020600040101010101" charset="-122"/>
              <a:sym typeface="+mn-ea"/>
            </a:endParaRPr>
          </a:p>
        </p:txBody>
      </p:sp>
      <p:pic>
        <p:nvPicPr>
          <p:cNvPr id="7" name="图片 6"/>
          <p:cNvPicPr>
            <a:picLocks noChangeAspect="1"/>
          </p:cNvPicPr>
          <p:nvPr/>
        </p:nvPicPr>
        <p:blipFill>
          <a:blip r:embed="rId1"/>
          <a:stretch>
            <a:fillRect/>
          </a:stretch>
        </p:blipFill>
        <p:spPr>
          <a:xfrm>
            <a:off x="356870" y="934720"/>
            <a:ext cx="7082155" cy="4940935"/>
          </a:xfrm>
          <a:prstGeom prst="rect">
            <a:avLst/>
          </a:prstGeom>
        </p:spPr>
      </p:pic>
      <p:pic>
        <p:nvPicPr>
          <p:cNvPr id="8" name="图片 7"/>
          <p:cNvPicPr>
            <a:picLocks noChangeAspect="1"/>
          </p:cNvPicPr>
          <p:nvPr/>
        </p:nvPicPr>
        <p:blipFill>
          <a:blip r:embed="rId2"/>
          <a:stretch>
            <a:fillRect/>
          </a:stretch>
        </p:blipFill>
        <p:spPr>
          <a:xfrm>
            <a:off x="7619365" y="1007110"/>
            <a:ext cx="3837305" cy="4956175"/>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59050" y="68580"/>
            <a:ext cx="7049770" cy="788670"/>
          </a:xfrm>
          <a:prstGeom prst="rect">
            <a:avLst/>
          </a:prstGeom>
          <a:noFill/>
        </p:spPr>
        <p:txBody>
          <a:bodyPr wrap="square" rtlCol="0">
            <a:noAutofit/>
          </a:bodyPr>
          <a:p>
            <a:r>
              <a:rPr lang="en-US" altLang="zh-CN"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r>
              <a:rPr lang="zh-CN" altLang="en-US"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TMT景气  医药消费改善</a:t>
            </a:r>
            <a:endParaRPr lang="zh-CN" altLang="en-US" sz="40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endParaRPr>
          </a:p>
        </p:txBody>
      </p:sp>
      <p:sp>
        <p:nvSpPr>
          <p:cNvPr id="5" name="文本框 4"/>
          <p:cNvSpPr txBox="1"/>
          <p:nvPr/>
        </p:nvSpPr>
        <p:spPr>
          <a:xfrm>
            <a:off x="553085" y="5829935"/>
            <a:ext cx="7641590" cy="671830"/>
          </a:xfrm>
          <a:prstGeom prst="rect">
            <a:avLst/>
          </a:prstGeom>
          <a:noFill/>
        </p:spPr>
        <p:txBody>
          <a:bodyPr wrap="square" rtlCol="0">
            <a:noAutofit/>
          </a:bodyPr>
          <a:p>
            <a:endParaRPr lang="zh-CN" altLang="en-US" b="1">
              <a:solidFill>
                <a:srgbClr val="FF0000"/>
              </a:solidFill>
              <a:latin typeface="楷体" panose="02010609060101010101" charset="-122"/>
              <a:ea typeface="楷体" panose="02010609060101010101" charset="-122"/>
            </a:endParaRPr>
          </a:p>
        </p:txBody>
      </p:sp>
      <p:sp>
        <p:nvSpPr>
          <p:cNvPr id="6" name="文本框 5"/>
          <p:cNvSpPr txBox="1"/>
          <p:nvPr/>
        </p:nvSpPr>
        <p:spPr>
          <a:xfrm>
            <a:off x="9794240" y="1275080"/>
            <a:ext cx="2200275" cy="4554855"/>
          </a:xfrm>
          <a:prstGeom prst="rect">
            <a:avLst/>
          </a:prstGeom>
        </p:spPr>
        <p:txBody>
          <a:bodyPr>
            <a:noAutofit/>
          </a:bodyPr>
          <a:p>
            <a:pPr algn="l"/>
            <a:endParaRPr lang="zh-CN" altLang="en-US" sz="1800">
              <a:latin typeface="Arial" panose="020B0604020202020204" pitchFamily="34" charset="0"/>
              <a:ea typeface="微软雅黑" panose="020B0503020204020204" pitchFamily="34" charset="-122"/>
            </a:endParaRPr>
          </a:p>
        </p:txBody>
      </p:sp>
      <p:sp>
        <p:nvSpPr>
          <p:cNvPr id="2" name="文本框 1"/>
          <p:cNvSpPr txBox="1"/>
          <p:nvPr/>
        </p:nvSpPr>
        <p:spPr>
          <a:xfrm>
            <a:off x="6376035" y="915035"/>
            <a:ext cx="5210810" cy="6656705"/>
          </a:xfrm>
          <a:prstGeom prst="rect">
            <a:avLst/>
          </a:prstGeom>
          <a:noFill/>
        </p:spPr>
        <p:txBody>
          <a:bodyPr wrap="square" rtlCol="0">
            <a:noAutofit/>
          </a:bodyPr>
          <a:p>
            <a:r>
              <a:rPr lang="zh-CN" altLang="en-US" sz="1200"/>
              <a:t>机构对各行业</a:t>
            </a:r>
            <a:r>
              <a:rPr lang="en-US" altLang="zh-CN" sz="1200"/>
              <a:t>2026</a:t>
            </a:r>
            <a:r>
              <a:rPr lang="zh-CN" altLang="en-US" sz="1200"/>
              <a:t>年景气度的预期。其中，纵轴是</a:t>
            </a:r>
            <a:r>
              <a:rPr lang="en-US" altLang="zh-CN" sz="1200"/>
              <a:t>2025</a:t>
            </a:r>
            <a:r>
              <a:rPr lang="zh-CN" altLang="en-US" sz="1200"/>
              <a:t>年第三季度实际净利润增速，横轴是</a:t>
            </a:r>
            <a:r>
              <a:rPr lang="en-US" altLang="zh-CN" sz="1200"/>
              <a:t>2026</a:t>
            </a:r>
            <a:r>
              <a:rPr lang="zh-CN" altLang="en-US" sz="1200"/>
              <a:t>年预测净利润增速，分为四个景气度象限</a:t>
            </a:r>
            <a:endParaRPr lang="zh-CN" altLang="en-US" sz="1200"/>
          </a:p>
          <a:p>
            <a:endParaRPr lang="zh-CN" altLang="en-US" sz="1200"/>
          </a:p>
          <a:p>
            <a:endParaRPr lang="zh-CN" altLang="en-US" sz="1200"/>
          </a:p>
          <a:p>
            <a:r>
              <a:rPr lang="zh-CN" altLang="en-US" sz="1200">
                <a:solidFill>
                  <a:schemeClr val="tx1"/>
                </a:solidFill>
              </a:rPr>
              <a:t>第一象限：景气延续。这个象限里的行业就像</a:t>
            </a:r>
            <a:r>
              <a:rPr lang="en-US" altLang="zh-CN" sz="1200">
                <a:solidFill>
                  <a:schemeClr val="tx1"/>
                </a:solidFill>
              </a:rPr>
              <a:t>“</a:t>
            </a:r>
            <a:r>
              <a:rPr lang="zh-CN" altLang="en-US" sz="1200">
                <a:solidFill>
                  <a:schemeClr val="tx1"/>
                </a:solidFill>
              </a:rPr>
              <a:t>优等生</a:t>
            </a:r>
            <a:r>
              <a:rPr lang="en-US" altLang="zh-CN" sz="1200">
                <a:solidFill>
                  <a:schemeClr val="tx1"/>
                </a:solidFill>
              </a:rPr>
              <a:t>”</a:t>
            </a:r>
            <a:r>
              <a:rPr lang="zh-CN" altLang="en-US" sz="1200">
                <a:solidFill>
                  <a:schemeClr val="tx1"/>
                </a:solidFill>
              </a:rPr>
              <a:t>，今年表现很好，大家预期明年会更好（或者继续保持）。</a:t>
            </a:r>
            <a:endParaRPr lang="zh-CN" altLang="en-US" sz="1200">
              <a:solidFill>
                <a:schemeClr val="tx1"/>
              </a:solidFill>
            </a:endParaRPr>
          </a:p>
          <a:p>
            <a:endParaRPr lang="en-US" altLang="zh-CN" sz="1200"/>
          </a:p>
          <a:p>
            <a:r>
              <a:rPr lang="en-US" altLang="zh-CN" sz="1200"/>
              <a:t> </a:t>
            </a:r>
            <a:r>
              <a:rPr lang="zh-CN" altLang="en-US" sz="1200"/>
              <a:t>第二象限：景气回落。这些行业更像是后劲不足的好学生，今年表现优异，但大家担心明年可能会退步。</a:t>
            </a:r>
            <a:endParaRPr lang="zh-CN" altLang="en-US" sz="1200"/>
          </a:p>
          <a:p>
            <a:endParaRPr lang="en-US" altLang="zh-CN" sz="1200"/>
          </a:p>
          <a:p>
            <a:r>
              <a:rPr lang="en-US" altLang="zh-CN" sz="1200"/>
              <a:t> </a:t>
            </a:r>
            <a:r>
              <a:rPr lang="zh-CN" altLang="en-US" sz="1200"/>
              <a:t>第三象限：困境延续。这些行业目前的情况比较差，明年也很难有改善。</a:t>
            </a:r>
            <a:endParaRPr lang="zh-CN" altLang="en-US" sz="1200"/>
          </a:p>
          <a:p>
            <a:endParaRPr lang="en-US" altLang="zh-CN" sz="1200">
              <a:solidFill>
                <a:srgbClr val="FF0000"/>
              </a:solidFill>
            </a:endParaRPr>
          </a:p>
          <a:p>
            <a:r>
              <a:rPr lang="en-US" altLang="zh-CN" sz="1200">
                <a:solidFill>
                  <a:schemeClr val="tx1"/>
                </a:solidFill>
              </a:rPr>
              <a:t> </a:t>
            </a:r>
            <a:r>
              <a:rPr lang="zh-CN" altLang="en-US" sz="1200">
                <a:solidFill>
                  <a:schemeClr val="tx1"/>
                </a:solidFill>
              </a:rPr>
              <a:t>第四象限：困境反转。这是最具想象空间的象限，更像是</a:t>
            </a:r>
            <a:r>
              <a:rPr lang="en-US" altLang="zh-CN" sz="1200">
                <a:solidFill>
                  <a:schemeClr val="tx1"/>
                </a:solidFill>
              </a:rPr>
              <a:t>“</a:t>
            </a:r>
            <a:r>
              <a:rPr lang="zh-CN" altLang="en-US" sz="1200">
                <a:solidFill>
                  <a:schemeClr val="tx1"/>
                </a:solidFill>
              </a:rPr>
              <a:t>潜力股</a:t>
            </a:r>
            <a:r>
              <a:rPr lang="en-US" altLang="zh-CN" sz="1200">
                <a:solidFill>
                  <a:schemeClr val="tx1"/>
                </a:solidFill>
              </a:rPr>
              <a:t>”</a:t>
            </a:r>
            <a:r>
              <a:rPr lang="zh-CN" altLang="en-US" sz="1200">
                <a:solidFill>
                  <a:schemeClr val="tx1"/>
                </a:solidFill>
              </a:rPr>
              <a:t>。这些行业虽然现在表现差，但市场预期在明年会有大幅改善。</a:t>
            </a:r>
            <a:endParaRPr lang="zh-CN" altLang="en-US" sz="1200">
              <a:solidFill>
                <a:schemeClr val="tx1"/>
              </a:solidFill>
            </a:endParaRPr>
          </a:p>
          <a:p>
            <a:endParaRPr lang="en-US" altLang="zh-CN" sz="1200">
              <a:solidFill>
                <a:srgbClr val="FF0000"/>
              </a:solidFill>
            </a:endParaRPr>
          </a:p>
          <a:p>
            <a:r>
              <a:rPr lang="en-US" altLang="zh-CN" sz="1200">
                <a:solidFill>
                  <a:srgbClr val="FF0000"/>
                </a:solidFill>
              </a:rPr>
              <a:t> </a:t>
            </a:r>
            <a:r>
              <a:rPr lang="zh-CN" altLang="en-US" sz="1200">
                <a:solidFill>
                  <a:srgbClr val="FF0000"/>
                </a:solidFill>
              </a:rPr>
              <a:t>科技、媒体、通信行业集中在第一象限，无论是在</a:t>
            </a:r>
            <a:r>
              <a:rPr lang="en-US" altLang="zh-CN" sz="1200">
                <a:solidFill>
                  <a:srgbClr val="FF0000"/>
                </a:solidFill>
              </a:rPr>
              <a:t>2025</a:t>
            </a:r>
            <a:r>
              <a:rPr lang="zh-CN" altLang="en-US" sz="1200">
                <a:solidFill>
                  <a:srgbClr val="FF0000"/>
                </a:solidFill>
              </a:rPr>
              <a:t>年三季度还是</a:t>
            </a:r>
            <a:r>
              <a:rPr lang="en-US" altLang="zh-CN" sz="1200">
                <a:solidFill>
                  <a:srgbClr val="FF0000"/>
                </a:solidFill>
              </a:rPr>
              <a:t>2026</a:t>
            </a:r>
            <a:r>
              <a:rPr lang="zh-CN" altLang="en-US" sz="1200">
                <a:solidFill>
                  <a:srgbClr val="FF0000"/>
                </a:solidFill>
              </a:rPr>
              <a:t>年预测中，净利润增速都表现亮眼，处于</a:t>
            </a:r>
            <a:r>
              <a:rPr lang="en-US" altLang="zh-CN" sz="1200">
                <a:solidFill>
                  <a:srgbClr val="FF0000"/>
                </a:solidFill>
              </a:rPr>
              <a:t>“</a:t>
            </a:r>
            <a:r>
              <a:rPr lang="zh-CN" altLang="en-US" sz="1200">
                <a:solidFill>
                  <a:srgbClr val="FF0000"/>
                </a:solidFill>
              </a:rPr>
              <a:t>高景气</a:t>
            </a:r>
            <a:r>
              <a:rPr lang="en-US" altLang="zh-CN" sz="1200">
                <a:solidFill>
                  <a:srgbClr val="FF0000"/>
                </a:solidFill>
              </a:rPr>
              <a:t>”</a:t>
            </a:r>
            <a:r>
              <a:rPr lang="zh-CN" altLang="en-US" sz="1200">
                <a:solidFill>
                  <a:srgbClr val="FF0000"/>
                </a:solidFill>
              </a:rPr>
              <a:t>通道</a:t>
            </a:r>
            <a:r>
              <a:rPr lang="zh-CN" altLang="en-US" sz="1200"/>
              <a:t>。</a:t>
            </a:r>
            <a:r>
              <a:rPr lang="en-US" altLang="zh-CN" sz="1200"/>
              <a:t> </a:t>
            </a:r>
            <a:endParaRPr lang="en-US" altLang="zh-CN" sz="1200"/>
          </a:p>
          <a:p>
            <a:endParaRPr lang="en-US" altLang="zh-CN" sz="1200"/>
          </a:p>
          <a:p>
            <a:r>
              <a:rPr lang="zh-CN" altLang="en-US" sz="1200"/>
              <a:t>制造业景气度出现分化，部分落在</a:t>
            </a:r>
            <a:r>
              <a:rPr lang="en-US" altLang="zh-CN" sz="1200"/>
              <a:t>“</a:t>
            </a:r>
            <a:r>
              <a:rPr lang="zh-CN" altLang="en-US" sz="1200"/>
              <a:t>景气延续</a:t>
            </a:r>
            <a:r>
              <a:rPr lang="en-US" altLang="zh-CN" sz="1200"/>
              <a:t>”</a:t>
            </a:r>
            <a:r>
              <a:rPr lang="zh-CN" altLang="en-US" sz="1200"/>
              <a:t>区；但也有一些落入</a:t>
            </a:r>
            <a:r>
              <a:rPr lang="en-US" altLang="zh-CN" sz="1200"/>
              <a:t>“</a:t>
            </a:r>
            <a:r>
              <a:rPr lang="zh-CN" altLang="en-US" sz="1200"/>
              <a:t>景气降速</a:t>
            </a:r>
            <a:r>
              <a:rPr lang="en-US" altLang="zh-CN" sz="1200"/>
              <a:t>”</a:t>
            </a:r>
            <a:r>
              <a:rPr lang="zh-CN" altLang="en-US" sz="1200"/>
              <a:t>，比如家电板块。</a:t>
            </a:r>
            <a:r>
              <a:rPr lang="en-US" altLang="zh-CN" sz="1200"/>
              <a:t> </a:t>
            </a:r>
            <a:endParaRPr lang="en-US" altLang="zh-CN" sz="1200"/>
          </a:p>
          <a:p>
            <a:endParaRPr lang="en-US" altLang="zh-CN" sz="1200"/>
          </a:p>
          <a:p>
            <a:r>
              <a:rPr lang="zh-CN" altLang="en-US" sz="1200">
                <a:solidFill>
                  <a:srgbClr val="FF0000"/>
                </a:solidFill>
              </a:rPr>
              <a:t>消费医药行业</a:t>
            </a:r>
            <a:r>
              <a:rPr lang="en-US" altLang="zh-CN" sz="1200">
                <a:solidFill>
                  <a:srgbClr val="FF0000"/>
                </a:solidFill>
              </a:rPr>
              <a:t>2026</a:t>
            </a:r>
            <a:r>
              <a:rPr lang="zh-CN" altLang="en-US" sz="1200">
                <a:solidFill>
                  <a:srgbClr val="FF0000"/>
                </a:solidFill>
              </a:rPr>
              <a:t>年的预测增速普遍不错，部分公司可能呈现</a:t>
            </a:r>
            <a:r>
              <a:rPr lang="en-US" altLang="zh-CN" sz="1200">
                <a:solidFill>
                  <a:srgbClr val="FF0000"/>
                </a:solidFill>
              </a:rPr>
              <a:t> “</a:t>
            </a:r>
            <a:r>
              <a:rPr lang="zh-CN" altLang="en-US" sz="1200">
                <a:solidFill>
                  <a:srgbClr val="FF0000"/>
                </a:solidFill>
              </a:rPr>
              <a:t>困境改善</a:t>
            </a:r>
            <a:r>
              <a:rPr lang="en-US" altLang="zh-CN" sz="1200">
                <a:solidFill>
                  <a:srgbClr val="FF0000"/>
                </a:solidFill>
              </a:rPr>
              <a:t>”</a:t>
            </a:r>
            <a:r>
              <a:rPr lang="zh-CN" altLang="en-US" sz="1200">
                <a:solidFill>
                  <a:srgbClr val="FF0000"/>
                </a:solidFill>
              </a:rPr>
              <a:t>。</a:t>
            </a:r>
            <a:r>
              <a:rPr lang="en-US" altLang="zh-CN" sz="1200"/>
              <a:t> </a:t>
            </a:r>
            <a:r>
              <a:rPr lang="zh-CN" altLang="en-US" sz="1200"/>
              <a:t>周期行业与金融地产板块承压明显，</a:t>
            </a:r>
            <a:endParaRPr lang="zh-CN" altLang="en-US" sz="1200"/>
          </a:p>
          <a:p>
            <a:endParaRPr lang="en-US" altLang="zh-CN" sz="1200"/>
          </a:p>
          <a:p>
            <a:r>
              <a:rPr lang="zh-CN" altLang="en-US" sz="1200"/>
              <a:t>当前业绩和未来预期都相对疲弱，意味着地产大链条的复苏还需要时间。</a:t>
            </a:r>
            <a:r>
              <a:rPr lang="en-US" altLang="zh-CN" sz="1200"/>
              <a:t> </a:t>
            </a:r>
            <a:r>
              <a:rPr lang="zh-CN" altLang="en-US" sz="1200"/>
              <a:t>整体来看，预期改善的两个象限（第一和第四象限），里面挤得满满当当，而景气回落和延续困境的，稀疏很多。这也许说明，如果明年市场继续上行，是有基本面支撑的。</a:t>
            </a:r>
            <a:endParaRPr lang="zh-CN" altLang="en-US" sz="1200"/>
          </a:p>
        </p:txBody>
      </p:sp>
      <p:pic>
        <p:nvPicPr>
          <p:cNvPr id="7" name="图片 6"/>
          <p:cNvPicPr>
            <a:picLocks noChangeAspect="1"/>
          </p:cNvPicPr>
          <p:nvPr/>
        </p:nvPicPr>
        <p:blipFill>
          <a:blip r:embed="rId1"/>
          <a:stretch>
            <a:fillRect/>
          </a:stretch>
        </p:blipFill>
        <p:spPr>
          <a:xfrm>
            <a:off x="641985" y="1134745"/>
            <a:ext cx="5034915" cy="482282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4.xml><?xml version="1.0" encoding="utf-8"?>
<p:tagLst xmlns:p="http://schemas.openxmlformats.org/presentationml/2006/main">
  <p:tag name="KSO_WM_UNIT_PLACING_PICTURE_USER_VIEWPORT" val="{&quot;height&quot;:2082,&quot;width&quot;:10544}"/>
  <p:tag name="KSO_WM_BEAUTIFY_FLAG" val=""/>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wm#"/>
  <p:tag name="KSO_WM_TEMPLATE_CATEGORY" val="custom"/>
  <p:tag name="KSO_WM_TEMPLATE_INDEX" val="20205176"/>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wm#"/>
  <p:tag name="KSO_WM_TEMPLATE_CATEGORY" val="custom"/>
  <p:tag name="KSO_WM_TEMPLATE_INDEX" val="20205176"/>
</p:tagLst>
</file>

<file path=ppt/tags/tag55.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COMMONDATA" val="eyJoZGlkIjoiNjJjNmZlMjNkOTJmNDA2NmIwMGRiZmY5MDY5NzA4NDgifQ=="/>
  <p:tag name="KSO_WPP_MARK_KEY" val="257877f6-fe8c-4c47-ab4c-274c99a6a791"/>
  <p:tag name="commondata" val="eyJoZGlkIjoiY2NjMjc2YTM3OTU3MDczMTg5NGExODc2MDBmZmJkNzM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2125</Words>
  <Application>WPS 演示</Application>
  <PresentationFormat>宽屏</PresentationFormat>
  <Paragraphs>127</Paragraphs>
  <Slides>21</Slides>
  <Notes>1</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21</vt:i4>
      </vt:variant>
    </vt:vector>
  </HeadingPairs>
  <TitlesOfParts>
    <vt:vector size="41" baseType="lpstr">
      <vt:lpstr>Arial</vt:lpstr>
      <vt:lpstr>宋体</vt:lpstr>
      <vt:lpstr>Wingdings</vt:lpstr>
      <vt:lpstr>微软雅黑</vt:lpstr>
      <vt:lpstr>Wingdings</vt:lpstr>
      <vt:lpstr>思源黑体 CN Normal</vt:lpstr>
      <vt:lpstr>黑体</vt:lpstr>
      <vt:lpstr>思源黑体 CN Light</vt:lpstr>
      <vt:lpstr>思源黑体 CN Bold</vt:lpstr>
      <vt:lpstr>思源黑体 CN Medium</vt:lpstr>
      <vt:lpstr>Noto Sans S Chinese Medium</vt:lpstr>
      <vt:lpstr>DIN Black</vt:lpstr>
      <vt:lpstr>楷体</vt:lpstr>
      <vt:lpstr>方正宝黑体 简 Medium</vt:lpstr>
      <vt:lpstr>汉仪雅酷黑简</vt:lpstr>
      <vt:lpstr>思源黑体 CN Heavy</vt:lpstr>
      <vt:lpstr>Segoe Print</vt:lpstr>
      <vt:lpstr>Arial Unicode MS</vt:lpstr>
      <vt:lpstr>Calibri</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阿泽哝</cp:lastModifiedBy>
  <cp:revision>987</cp:revision>
  <dcterms:created xsi:type="dcterms:W3CDTF">2019-06-19T02:08:00Z</dcterms:created>
  <dcterms:modified xsi:type="dcterms:W3CDTF">2025-12-29T09:58:19Z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98B0645011BC43B0BFB9BFC8374894E3</vt:lpwstr>
  </property>
</Properties>
</file>