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7"/>
  </p:handoutMasterIdLst>
  <p:sldIdLst>
    <p:sldId id="868" r:id="rId3"/>
    <p:sldId id="877" r:id="rId5"/>
    <p:sldId id="869" r:id="rId6"/>
    <p:sldId id="1053" r:id="rId7"/>
    <p:sldId id="1183" r:id="rId8"/>
    <p:sldId id="1196" r:id="rId9"/>
    <p:sldId id="878" r:id="rId10"/>
    <p:sldId id="1131" r:id="rId11"/>
    <p:sldId id="1191" r:id="rId12"/>
    <p:sldId id="1132" r:id="rId13"/>
    <p:sldId id="1170" r:id="rId14"/>
    <p:sldId id="1184" r:id="rId15"/>
    <p:sldId id="1190" r:id="rId16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盘面环境" id="{0FAB2159-73A3-4A3D-BF11-FAB3EBC96C18}">
          <p14:sldIdLst>
            <p14:sldId id="877"/>
            <p14:sldId id="869"/>
            <p14:sldId id="1053"/>
            <p14:sldId id="1183"/>
            <p14:sldId id="1196"/>
          </p14:sldIdLst>
        </p14:section>
        <p14:section name="市场节奏" id="{D8B0A2C5-1F55-4F56-9B21-CF550DA541C3}">
          <p14:sldIdLst>
            <p14:sldId id="878"/>
            <p14:sldId id="1131"/>
            <p14:sldId id="1191"/>
            <p14:sldId id="1132"/>
            <p14:sldId id="1170"/>
            <p14:sldId id="1184"/>
            <p14:sldId id="1190"/>
          </p14:sldIdLst>
        </p14:section>
        <p14:section name="无标题节" id="{5F52EC0A-C796-4C5F-8D81-8C50DD54411E}">
          <p14:sldIdLst/>
        </p14:section>
      </p14:sectionLst>
    </p:ext>
    <p:ext uri="{EFAFB233-063F-42B5-8137-9DF3F51BA10A}">
      <p15:sldGuideLst xmlns:p15="http://schemas.microsoft.com/office/powerpoint/2012/main">
        <p15:guide id="1" pos="6992" userDrawn="1">
          <p15:clr>
            <a:srgbClr val="A4A3A4"/>
          </p15:clr>
        </p15:guide>
        <p15:guide id="4" pos="71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6992"/>
        <p:guide pos="710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gs" Target="tags/tag21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4.xml"/><Relationship Id="rId8" Type="http://schemas.openxmlformats.org/officeDocument/2006/relationships/image" Target="../media/image9.png"/><Relationship Id="rId7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tags" Target="../tags/tag2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9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image" Target="../media/image9.png"/><Relationship Id="rId3" Type="http://schemas.openxmlformats.org/officeDocument/2006/relationships/tags" Target="../tags/tag18.xml"/><Relationship Id="rId2" Type="http://schemas.openxmlformats.org/officeDocument/2006/relationships/image" Target="../media/image21.png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踩准节奏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按部就班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9135" cy="899739"/>
            <a:chOff x="3498844" y="5502275"/>
            <a:chExt cx="4509135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7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8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A1120621060007</a:t>
                </a:r>
                <a:endParaRPr lang="en-US" altLang="zh-CN" sz="18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11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12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13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竞价狙击</a:t>
            </a:r>
            <a:endParaRPr lang="zh-CN" altLang="en-US" dirty="0"/>
          </a:p>
        </p:txBody>
      </p:sp>
      <p:sp>
        <p:nvSpPr>
          <p:cNvPr id="5" name="文本占位符 4"/>
          <p:cNvSpPr/>
          <p:nvPr>
            <p:ph type="body" sz="quarter" idx="1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4195" y="1808480"/>
            <a:ext cx="8698865" cy="461200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20cm</a:t>
            </a:r>
            <a:r>
              <a:rPr dirty="0"/>
              <a:t>首板战法</a:t>
            </a:r>
            <a:endParaRPr dirty="0"/>
          </a:p>
        </p:txBody>
      </p:sp>
      <p:sp>
        <p:nvSpPr>
          <p:cNvPr id="5" name="文本占位符 4"/>
          <p:cNvSpPr/>
          <p:nvPr>
            <p:ph type="body" sz="quarter" idx="1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18590" y="1578610"/>
            <a:ext cx="9354820" cy="47021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20cm</a:t>
            </a:r>
            <a:r>
              <a:rPr dirty="0"/>
              <a:t>首板战法</a:t>
            </a:r>
            <a:endParaRPr dirty="0"/>
          </a:p>
        </p:txBody>
      </p:sp>
      <p:sp>
        <p:nvSpPr>
          <p:cNvPr id="7" name="文本框 6"/>
          <p:cNvSpPr txBox="1"/>
          <p:nvPr/>
        </p:nvSpPr>
        <p:spPr>
          <a:xfrm>
            <a:off x="1386205" y="1820545"/>
            <a:ext cx="9641840" cy="33743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      </a:t>
            </a:r>
            <a:r>
              <a:rPr 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20cm低位首板资金流战法</a:t>
            </a:r>
            <a:endParaRPr lang="zh-CN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1.观察个股位置处于近期低位且成交金额满足20个亿之内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2.观察超级单净额需满足超过1个亿，符合条件可以打回封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3.第二天如果竞价低开可以选择卖掉一部分，另外一部分等冲高卖 出。如果高开可以多持股，等分时脉冲时候卖出，尽可能扩大利润。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4.如果碰到成交金额超过20个亿的个股低位20cm，需要满足超级单超过2个亿。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盘面板块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zh-CN" altLang="en-US" dirty="0"/>
              <a:t>大盘</a:t>
            </a:r>
            <a:r>
              <a:rPr lang="en-US" altLang="zh-CN" dirty="0"/>
              <a:t>-</a:t>
            </a:r>
            <a:r>
              <a:rPr lang="zh-CN" altLang="en-US" dirty="0"/>
              <a:t>情绪和仓位的判断</a:t>
            </a:r>
            <a:endParaRPr lang="zh-CN" altLang="en-US"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>
          <a:xfrm>
            <a:off x="1731645" y="5711825"/>
            <a:ext cx="8982075" cy="544195"/>
          </a:xfrm>
        </p:spPr>
        <p:txBody>
          <a:bodyPr/>
          <a:p>
            <a:r>
              <a:rPr lang="zh-CN" altLang="en-US" b="1">
                <a:solidFill>
                  <a:srgbClr val="FF0000"/>
                </a:solidFill>
              </a:rPr>
              <a:t>大盘日线级别为</a:t>
            </a:r>
            <a:r>
              <a:rPr lang="en-US" altLang="zh-CN" b="1">
                <a:solidFill>
                  <a:srgbClr val="FF0000"/>
                </a:solidFill>
              </a:rPr>
              <a:t>B</a:t>
            </a:r>
            <a:r>
              <a:rPr b="1">
                <a:solidFill>
                  <a:srgbClr val="FF0000"/>
                </a:solidFill>
              </a:rPr>
              <a:t>点</a:t>
            </a:r>
            <a:r>
              <a:rPr lang="zh-CN" altLang="en-US" b="1">
                <a:solidFill>
                  <a:srgbClr val="FF0000"/>
                </a:solidFill>
              </a:rPr>
              <a:t>，</a:t>
            </a:r>
            <a:r>
              <a:rPr lang="en-US" altLang="zh-CN" b="1">
                <a:solidFill>
                  <a:srgbClr val="FF0000"/>
                </a:solidFill>
              </a:rPr>
              <a:t>60</a:t>
            </a:r>
            <a:r>
              <a:rPr b="1">
                <a:solidFill>
                  <a:srgbClr val="FF0000"/>
                </a:solidFill>
              </a:rPr>
              <a:t>分钟级别为</a:t>
            </a:r>
            <a:r>
              <a:rPr lang="en-US" altLang="zh-CN" b="1">
                <a:solidFill>
                  <a:srgbClr val="FF0000"/>
                </a:solidFill>
              </a:rPr>
              <a:t>B</a:t>
            </a:r>
            <a:r>
              <a:rPr b="1">
                <a:solidFill>
                  <a:srgbClr val="FF0000"/>
                </a:solidFill>
              </a:rPr>
              <a:t>点，仓位</a:t>
            </a:r>
            <a:r>
              <a:rPr lang="en-US" altLang="zh-CN" b="1">
                <a:solidFill>
                  <a:srgbClr val="FF0000"/>
                </a:solidFill>
              </a:rPr>
              <a:t>7</a:t>
            </a:r>
            <a:r>
              <a:rPr b="1">
                <a:solidFill>
                  <a:srgbClr val="FF0000"/>
                </a:solidFill>
              </a:rPr>
              <a:t>成</a:t>
            </a:r>
            <a:r>
              <a:rPr lang="en-US" altLang="zh-CN" b="1">
                <a:solidFill>
                  <a:srgbClr val="FF0000"/>
                </a:solidFill>
              </a:rPr>
              <a:t>-</a:t>
            </a:r>
            <a:r>
              <a:rPr b="1">
                <a:solidFill>
                  <a:srgbClr val="FF0000"/>
                </a:solidFill>
              </a:rPr>
              <a:t>满仓，指数震荡上行中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4" name="图片占位符 3"/>
          <p:cNvPicPr>
            <a:picLocks noChangeAspect="1"/>
          </p:cNvPicPr>
          <p:nvPr>
            <p:ph type="pic" sz="quarter" idx="12"/>
          </p:nvPr>
        </p:nvPicPr>
        <p:blipFill>
          <a:blip r:embed="rId1"/>
          <a:stretch>
            <a:fillRect/>
          </a:stretch>
        </p:blipFill>
        <p:spPr>
          <a:xfrm>
            <a:off x="983615" y="1627505"/>
            <a:ext cx="4919345" cy="40843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25" y="1627505"/>
            <a:ext cx="4632325" cy="41001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重要消息</a:t>
            </a:r>
            <a:endParaRPr lang="zh-CN" altLang="en-US" sz="14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25825" y="1578610"/>
            <a:ext cx="5215255" cy="45961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072765" y="5677535"/>
            <a:ext cx="6096000" cy="7092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      </a:t>
            </a:r>
            <a:r>
              <a:rPr 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关联题材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旅游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endParaRPr lang="en-US" altLang="zh-CN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相关个股：</a:t>
            </a:r>
            <a:r>
              <a:rPr lang="en-US" altLang="zh-CN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大连圣亚</a:t>
            </a:r>
            <a:r>
              <a:rPr lang="en-US" altLang="zh-CN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岭南股份</a:t>
            </a:r>
            <a:r>
              <a:rPr lang="en-US" altLang="zh-CN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长白山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重要消息</a:t>
            </a:r>
            <a:endParaRPr lang="zh-CN" altLang="en-US" sz="1400" dirty="0"/>
          </a:p>
        </p:txBody>
      </p:sp>
      <p:sp>
        <p:nvSpPr>
          <p:cNvPr id="7" name="文本框 6"/>
          <p:cNvSpPr txBox="1"/>
          <p:nvPr/>
        </p:nvSpPr>
        <p:spPr>
          <a:xfrm>
            <a:off x="3072765" y="5677535"/>
            <a:ext cx="6096000" cy="7092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      </a:t>
            </a:r>
            <a:r>
              <a:rPr 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关联题材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</a:t>
            </a:r>
            <a:r>
              <a:rPr 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军工</a:t>
            </a:r>
            <a:endParaRPr lang="en-US" altLang="zh-CN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相关个股：</a:t>
            </a:r>
            <a:r>
              <a:rPr lang="en-US" altLang="zh-CN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利欧股份</a:t>
            </a:r>
            <a:r>
              <a:rPr lang="en-US" altLang="zh-CN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中京电子</a:t>
            </a:r>
            <a:r>
              <a:rPr lang="en-US" altLang="zh-CN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三维通信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7540" y="1610360"/>
            <a:ext cx="5651500" cy="40347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重要消息</a:t>
            </a:r>
            <a:endParaRPr lang="zh-CN" altLang="en-US" sz="14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97325" y="1578610"/>
            <a:ext cx="4197350" cy="48094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选股方法</a:t>
            </a:r>
            <a:endParaRPr lang="zh-CN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打板掘金</a:t>
            </a:r>
            <a:r>
              <a:rPr lang="en-US" altLang="zh-CN" dirty="0"/>
              <a:t>-</a:t>
            </a:r>
            <a:r>
              <a:rPr dirty="0"/>
              <a:t>竞价打板</a:t>
            </a:r>
            <a:endParaRPr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8" name="图片占位符 7"/>
          <p:cNvPicPr>
            <a:picLocks noChangeAspect="1"/>
          </p:cNvPicPr>
          <p:nvPr>
            <p:ph type="pic" sz="quarter" idx="12"/>
          </p:nvPr>
        </p:nvPicPr>
        <p:blipFill>
          <a:blip r:embed="rId1"/>
          <a:stretch>
            <a:fillRect/>
          </a:stretch>
        </p:blipFill>
        <p:spPr>
          <a:xfrm>
            <a:off x="1743710" y="1682115"/>
            <a:ext cx="8898890" cy="466661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打板掘金</a:t>
            </a:r>
            <a:r>
              <a:rPr lang="en-US" altLang="zh-CN" dirty="0"/>
              <a:t>-</a:t>
            </a:r>
            <a:r>
              <a:rPr dirty="0"/>
              <a:t>竞价打板</a:t>
            </a:r>
            <a:endParaRPr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>
          <a:xfrm>
            <a:off x="2185361" y="5921334"/>
            <a:ext cx="7820008" cy="544401"/>
          </a:xfrm>
        </p:spPr>
        <p:txBody>
          <a:bodyPr/>
          <a:p>
            <a:r>
              <a:rPr lang="en-US" altLang="zh-CN" b="1">
                <a:solidFill>
                  <a:srgbClr val="FF0000"/>
                </a:solidFill>
              </a:rPr>
              <a:t>12.5</a:t>
            </a:r>
            <a:r>
              <a:rPr b="1">
                <a:solidFill>
                  <a:srgbClr val="FF0000"/>
                </a:solidFill>
              </a:rPr>
              <a:t>符合模式的个股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4" name="图片占位符 3"/>
          <p:cNvPicPr>
            <a:picLocks noChangeAspect="1"/>
          </p:cNvPicPr>
          <p:nvPr>
            <p:ph type="pic" sz="quarter" idx="12"/>
          </p:nvPr>
        </p:nvPicPr>
        <p:blipFill>
          <a:blip r:embed="rId1"/>
          <a:stretch>
            <a:fillRect/>
          </a:stretch>
        </p:blipFill>
        <p:spPr>
          <a:xfrm>
            <a:off x="1816735" y="1578610"/>
            <a:ext cx="8230870" cy="431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666</Words>
  <Application>WPS 演示</Application>
  <PresentationFormat>宽屏</PresentationFormat>
  <Paragraphs>65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6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Arial Unicode MS</vt:lpstr>
      <vt:lpstr>等线</vt:lpstr>
      <vt:lpstr>Times New Roman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1302</cp:revision>
  <dcterms:created xsi:type="dcterms:W3CDTF">2019-06-19T02:08:00Z</dcterms:created>
  <dcterms:modified xsi:type="dcterms:W3CDTF">2024-12-06T00:44:10Z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2052-12.1.0.18912</vt:lpwstr>
  </property>
  <property fmtid="{D5CDD505-2E9C-101B-9397-08002B2CF9AE}" pid="3" name="ICV">
    <vt:lpwstr>4F4ADBDDCB66421D8B055C598DEDE67E_13</vt:lpwstr>
  </property>
</Properties>
</file>