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205" r:id="rId6"/>
    <p:sldId id="1240" r:id="rId8"/>
    <p:sldId id="1229" r:id="rId9"/>
    <p:sldId id="894" r:id="rId10"/>
    <p:sldId id="607" r:id="rId11"/>
    <p:sldId id="1235" r:id="rId12"/>
    <p:sldId id="1233" r:id="rId13"/>
    <p:sldId id="1200" r:id="rId14"/>
    <p:sldId id="1241" r:id="rId15"/>
    <p:sldId id="1238" r:id="rId16"/>
    <p:sldId id="1239" r:id="rId17"/>
    <p:sldId id="1236" r:id="rId18"/>
    <p:sldId id="1243" r:id="rId19"/>
    <p:sldId id="614" r:id="rId20"/>
    <p:sldId id="1219" r:id="rId21"/>
    <p:sldId id="1231" r:id="rId22"/>
    <p:sldId id="1232" r:id="rId23"/>
    <p:sldId id="1242" r:id="rId24"/>
    <p:sldId id="1244" r:id="rId25"/>
    <p:sldId id="1029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2" userDrawn="1">
          <p15:clr>
            <a:srgbClr val="A4A3A4"/>
          </p15:clr>
        </p15:guide>
        <p15:guide id="2" pos="3898" userDrawn="1">
          <p15:clr>
            <a:srgbClr val="A4A3A4"/>
          </p15:clr>
        </p15:guide>
        <p15:guide id="3" pos="494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255442523" name="婵&amp;HO" initials="婵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75"/>
    <a:srgbClr val="B34500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92"/>
        <p:guide pos="3898"/>
        <p:guide pos="494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58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  <a:sym typeface="+mn-ea"/>
              </a:rPr>
              <a:t>甘肃、宁夏等地推出容量电价补偿（最高330元/kW/年），显著提升项目经济性（IRR达7%-15%）</a:t>
            </a:r>
            <a:r>
              <a:rPr lang="zh-CN" altLang="en-US"/>
              <a:t>中信建投电新首席分析师朱玥朋友圈发文高呼“储能海啸将至”，在旺盛的需求下，明年锂电池总需求有望超过2700GWh，同比增速30%以上，多个环节均可能出现短缺。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2.png"/><Relationship Id="rId7" Type="http://schemas.openxmlformats.org/officeDocument/2006/relationships/image" Target="../media/image4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1" Type="http://schemas.openxmlformats.org/officeDocument/2006/relationships/image" Target="../media/image5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7" Type="http://schemas.openxmlformats.org/officeDocument/2006/relationships/image" Target="../media/image2.png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22300" y="6431915"/>
            <a:ext cx="10888345" cy="442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 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何灶婵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，投顾执业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编号:A1120622050001 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，基金从业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A20211117003798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基金的过往业绩并不预示其未来表现，基金管理人管理的其他基金的业绩并不构成基金业绩表现的保证。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5.xml"/><Relationship Id="rId3" Type="http://schemas.openxmlformats.org/officeDocument/2006/relationships/image" Target="../media/image10.png"/><Relationship Id="rId2" Type="http://schemas.openxmlformats.org/officeDocument/2006/relationships/tags" Target="../tags/tag34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4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5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6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8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9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0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52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3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4.xml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5.xml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6.xml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38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0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1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3730" y="1771650"/>
            <a:ext cx="8447405" cy="1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新老热点</a:t>
            </a:r>
            <a:r>
              <a:rPr lang="en-US" alt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 </a:t>
            </a: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选股策略②</a:t>
            </a:r>
            <a:endParaRPr lang="en-US" alt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何灶婵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:A1120622050001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5708015" cy="1228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资深投顾，金融专业出身，专注研究市场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余年。对大盘研判有独特自我见解。独创翻倍超跌战法、龙头回马枪，方法实用易懂，服务专业用心，深受用户朋友的喜欢。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1" name="图片 10" descr="132_17257738151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530" y="727710"/>
            <a:ext cx="393763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59050" y="68580"/>
            <a:ext cx="7049770" cy="788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         </a:t>
            </a:r>
            <a:r>
              <a:rPr lang="zh-CN" altLang="en-US" sz="40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老热点</a:t>
            </a:r>
            <a:endParaRPr lang="zh-CN" altLang="en-US" sz="40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940" y="909320"/>
            <a:ext cx="7223760" cy="4866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0" y="1337310"/>
            <a:ext cx="6029325" cy="43707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8305" y="5901055"/>
            <a:ext cx="11596370" cy="6794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</a:rPr>
              <a:t>如近期反复上榜的航天，在新一轮主升浪已经走出</a:t>
            </a:r>
            <a:r>
              <a:rPr lang="en-US" altLang="zh-CN" b="1">
                <a:solidFill>
                  <a:srgbClr val="FF0000"/>
                </a:solidFill>
              </a:rPr>
              <a:t>4</a:t>
            </a:r>
            <a:r>
              <a:rPr lang="zh-CN" altLang="en-US" b="1">
                <a:solidFill>
                  <a:srgbClr val="FF0000"/>
                </a:solidFill>
              </a:rPr>
              <a:t>波主升浪，属于鱼尾行情，适合选择补涨个股，如启动龙头股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老热点看低位补涨，看启动龙头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421005" y="6045200"/>
            <a:ext cx="11043920" cy="473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如航天主题中，处于启动龙头个股，大部分是底部启动状态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83070" y="1037590"/>
            <a:ext cx="5200650" cy="50076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6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3730" y="941705"/>
            <a:ext cx="10773410" cy="49314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949325"/>
            <a:ext cx="9897110" cy="53955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新热点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421005" y="5894705"/>
            <a:ext cx="12024360" cy="624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如近期人工智能大模型、</a:t>
            </a:r>
            <a:r>
              <a:rPr lang="en-US" altLang="zh-CN" sz="24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AI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应用（营销、医疗）等主题近期上榜，是新热点</a:t>
            </a:r>
            <a:endParaRPr lang="zh-CN" altLang="en-US" sz="2400" b="1" dirty="0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83070" y="1037590"/>
            <a:ext cx="5200650" cy="50076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420" y="989330"/>
            <a:ext cx="6343650" cy="4559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795" y="1218565"/>
            <a:ext cx="6664960" cy="4420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新热点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选强于大盘趋势龙头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3375" y="5951220"/>
            <a:ext cx="11650980" cy="624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如近期机器人、脑科学、人工智能</a:t>
            </a:r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\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国产芯片等主题近期上榜，是新热点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83070" y="1037590"/>
            <a:ext cx="5200650" cy="50076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795" y="1037590"/>
            <a:ext cx="6547485" cy="36950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730" y="1787525"/>
            <a:ext cx="7413625" cy="41636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835" y="1005205"/>
            <a:ext cx="8140065" cy="48012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565" y="926465"/>
            <a:ext cx="3782060" cy="54178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98830" y="5897245"/>
            <a:ext cx="7038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日脑科学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-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新热点，选择趋势龙头，强于板块的个股</a:t>
            </a:r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99840" y="164465"/>
            <a:ext cx="5560060" cy="918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回顾上一节课新热点</a:t>
            </a:r>
            <a:endParaRPr lang="zh-CN" altLang="en-US" sz="280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06855" y="2926715"/>
            <a:ext cx="95123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选股策略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190" y="5875655"/>
            <a:ext cx="10168255" cy="769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92475" y="147955"/>
            <a:ext cx="6000750" cy="782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热点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龙回头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8620" y="930910"/>
            <a:ext cx="8747125" cy="54495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875" y="943610"/>
            <a:ext cx="10382250" cy="52197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7495" y="201930"/>
            <a:ext cx="4250690" cy="744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龙头回档操作细节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主线热点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选股策略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新高不断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且行且珍惜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1015" y="5654040"/>
            <a:ext cx="11611610" cy="799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长线：捕捞季节年线金叉第二年开始，按历史数据一般会走出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年金叉牛市</a:t>
            </a:r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中线：月线金叉初期，周线金叉区域，上一轮月线金叉走出去年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6-9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月趋势行情</a:t>
            </a:r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日线：黄色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B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点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资金持续翻红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熊线上移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捕捞季节强势金叉，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3.6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万亿创历史新高，交投活跃，相对重仓，顺势持股，破线走人</a:t>
            </a:r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00" y="1070610"/>
            <a:ext cx="5023485" cy="41960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330" y="1071245"/>
            <a:ext cx="6249035" cy="41954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大盘涨到什么时候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967105" y="6020435"/>
            <a:ext cx="10793095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980" y="995045"/>
            <a:ext cx="6127750" cy="4355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595" y="1144905"/>
            <a:ext cx="4495800" cy="714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805" y="2234565"/>
            <a:ext cx="4339590" cy="7810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965950" y="3458845"/>
            <a:ext cx="43541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r>
              <a:rPr lang="zh-CN" altLang="en-US"/>
              <a:t>、牛市不言顶</a:t>
            </a:r>
            <a:r>
              <a:rPr lang="en-US" altLang="zh-CN"/>
              <a:t>  </a:t>
            </a:r>
            <a:r>
              <a:rPr lang="zh-CN" altLang="en-US"/>
              <a:t>顺势持股</a:t>
            </a:r>
            <a:r>
              <a:rPr lang="en-US" altLang="zh-CN"/>
              <a:t>  </a:t>
            </a:r>
            <a:r>
              <a:rPr lang="zh-CN" altLang="en-US"/>
              <a:t>破线离场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、留意横向样本数据数值达到</a:t>
            </a:r>
            <a:r>
              <a:rPr lang="en-US" altLang="zh-CN"/>
              <a:t>90%</a:t>
            </a:r>
            <a:r>
              <a:rPr lang="zh-CN" altLang="en-US"/>
              <a:t>，容易进入博傻行情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、月线金叉跟对主线，才是大牛市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春躁红包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行情可期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1127760" y="5737225"/>
            <a:ext cx="10439400" cy="651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955" y="769620"/>
            <a:ext cx="6333490" cy="51765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445" y="1144905"/>
            <a:ext cx="5506085" cy="18268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820" y="2971800"/>
            <a:ext cx="3448050" cy="3416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GEO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下一个易中天？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967105" y="6020435"/>
            <a:ext cx="10793095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98485" y="1144905"/>
            <a:ext cx="3879850" cy="5481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）商业航天：中国新增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万颗卫星申请，其中超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万颗卫星来自近期刚刚成立的无线电创新院。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）核电、核聚变：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Meta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与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Vistra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Oklo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及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TerraPower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达成协议，投资核电厂为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提供电力。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GEO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：马斯克发文称，将会在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7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天内开源新的算法，包括所有用于决定向用户推荐哪些自然内容和广告帖子的代码。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AI4S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：英伟达将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AI4S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与大语言模型、具身智能并列为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三大方向；清华大学发布新年首篇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Science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，联合团队创新研发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驱动的超高通量药物虚拟筛选平台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DrugCLIP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，对比传统方法实现了百万倍提升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325" y="1074420"/>
            <a:ext cx="7358380" cy="48494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2663190"/>
            <a:ext cx="9072245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主线热点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7505" y="5875655"/>
            <a:ext cx="11490325" cy="769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00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2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92475" y="196850"/>
            <a:ext cx="6000750" cy="507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为热点而生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304482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TMT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景气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  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医药消费改善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汉仪雅酷黑简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5350" y="1195070"/>
            <a:ext cx="10590530" cy="4086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1.为什么要做热点：热点才能更快的起爆，股票数量越来越多，同一环境下个股涨幅差异大，热点更受资金欢迎。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endParaRPr lang="zh-CN" altLang="en-US" sz="32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、什么是新热点：近期资金异动的方向，比如涨停棱镜近期</a:t>
            </a:r>
            <a:r>
              <a:rPr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2-3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天上榜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endParaRPr lang="zh-CN" altLang="en-US" sz="32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、什么是老热点：此热点已经反复炒作过</a:t>
            </a:r>
            <a:r>
              <a:rPr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轮以上，如涨停棱镜上榜至少</a:t>
            </a:r>
            <a:r>
              <a:rPr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个周期了</a:t>
            </a:r>
            <a:endParaRPr lang="zh-CN" altLang="en-US" sz="32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4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COMMONDATA" val="eyJoZGlkIjoiNjJjNmZlMjNkOTJmNDA2NmIwMGRiZmY5MDY5NzA4NDgifQ=="/>
  <p:tag name="KSO_WPP_MARK_KEY" val="257877f6-fe8c-4c47-ab4c-274c99a6a791"/>
  <p:tag name="commondata" val="eyJoZGlkIjoiY2NjMjc2YTM3OTU3MDczMTg5NGExODc2MDBmZmJkNzM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1072</Words>
  <Application>WPS 演示</Application>
  <PresentationFormat>宽屏</PresentationFormat>
  <Paragraphs>101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Normal</vt:lpstr>
      <vt:lpstr>思源黑体 CN Light</vt:lpstr>
      <vt:lpstr>思源黑体 CN Bold</vt:lpstr>
      <vt:lpstr>思源黑体 CN Medium</vt:lpstr>
      <vt:lpstr>Noto Sans S Chinese Medium</vt:lpstr>
      <vt:lpstr>DIN Black</vt:lpstr>
      <vt:lpstr>Segoe Print</vt:lpstr>
      <vt:lpstr>楷体</vt:lpstr>
      <vt:lpstr>方正宝黑体 简 Medium</vt:lpstr>
      <vt:lpstr>黑体</vt:lpstr>
      <vt:lpstr>汉仪雅酷黑简</vt:lpstr>
      <vt:lpstr>思源黑体 CN Heavy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</cp:lastModifiedBy>
  <cp:revision>990</cp:revision>
  <dcterms:created xsi:type="dcterms:W3CDTF">2019-06-19T02:08:00Z</dcterms:created>
  <dcterms:modified xsi:type="dcterms:W3CDTF">2026-01-12T11:15:24Z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98B0645011BC43B0BFB9BFC8374894E3</vt:lpwstr>
  </property>
</Properties>
</file>