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938" r:id="rId3"/>
    <p:sldId id="602" r:id="rId4"/>
    <p:sldId id="603" r:id="rId5"/>
    <p:sldId id="1205" r:id="rId6"/>
    <p:sldId id="894" r:id="rId8"/>
    <p:sldId id="607" r:id="rId9"/>
    <p:sldId id="1235" r:id="rId10"/>
    <p:sldId id="1243" r:id="rId11"/>
    <p:sldId id="1244" r:id="rId12"/>
    <p:sldId id="1250" r:id="rId13"/>
    <p:sldId id="614" r:id="rId14"/>
    <p:sldId id="1245" r:id="rId15"/>
    <p:sldId id="1247" r:id="rId16"/>
    <p:sldId id="1219" r:id="rId17"/>
    <p:sldId id="1246" r:id="rId18"/>
    <p:sldId id="1232" r:id="rId19"/>
    <p:sldId id="1242" r:id="rId20"/>
    <p:sldId id="1248" r:id="rId21"/>
    <p:sldId id="1249" r:id="rId22"/>
    <p:sldId id="1029" r:id="rId23"/>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2" userDrawn="1">
          <p15:clr>
            <a:srgbClr val="A4A3A4"/>
          </p15:clr>
        </p15:guide>
        <p15:guide id="2" pos="3898" userDrawn="1">
          <p15:clr>
            <a:srgbClr val="A4A3A4"/>
          </p15:clr>
        </p15:guide>
        <p15:guide id="3" pos="494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十二 猪肠" initials="十二" lastIdx="1" clrIdx="0"/>
  <p:cmAuthor id="2" name="Administrator" initials="A" lastIdx="2" clrIdx="1"/>
  <p:cmAuthor id="255442523" name="婵&amp;HO" initials="婵"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F75"/>
    <a:srgbClr val="B34500"/>
    <a:srgbClr val="FFD483"/>
    <a:srgbClr val="FFEFCE"/>
    <a:srgbClr val="FFD585"/>
    <a:srgbClr val="FFEFCF"/>
    <a:srgbClr val="FFEFCD"/>
    <a:srgbClr val="FFD983"/>
    <a:srgbClr val="EFDDFF"/>
    <a:srgbClr val="C166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9901" autoAdjust="0"/>
    <p:restoredTop sz="99761" autoAdjust="0"/>
  </p:normalViewPr>
  <p:slideViewPr>
    <p:cSldViewPr snapToGrid="0" showGuides="1">
      <p:cViewPr varScale="1">
        <p:scale>
          <a:sx n="111" d="100"/>
          <a:sy n="111" d="100"/>
        </p:scale>
        <p:origin x="882" y="102"/>
      </p:cViewPr>
      <p:guideLst>
        <p:guide orient="horz" pos="2292"/>
        <p:guide pos="3898"/>
        <p:guide pos="4947"/>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gs" Target="tags/tag55.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image" Target="../media/image2.png"/><Relationship Id="rId7" Type="http://schemas.openxmlformats.org/officeDocument/2006/relationships/image" Target="../media/image1.png"/><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2.png"/><Relationship Id="rId7" Type="http://schemas.openxmlformats.org/officeDocument/2006/relationships/image" Target="../media/image4.png"/><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6.png"/><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1" Type="http://schemas.openxmlformats.org/officeDocument/2006/relationships/image" Target="../media/image5.png"/><Relationship Id="rId10"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7" Type="http://schemas.openxmlformats.org/officeDocument/2006/relationships/image" Target="../media/image2.png"/><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8" name="图片 7" descr="PPT目录页"/>
          <p:cNvPicPr>
            <a:picLocks noChangeAspect="1"/>
          </p:cNvPicPr>
          <p:nvPr userDrawn="1"/>
        </p:nvPicPr>
        <p:blipFill>
          <a:blip r:embed="rId7"/>
          <a:stretch>
            <a:fillRect/>
          </a:stretch>
        </p:blipFill>
        <p:spPr>
          <a:xfrm>
            <a:off x="0" y="0"/>
            <a:ext cx="12192000" cy="6858000"/>
          </a:xfrm>
          <a:prstGeom prst="rect">
            <a:avLst/>
          </a:prstGeom>
        </p:spPr>
      </p:pic>
      <p:pic>
        <p:nvPicPr>
          <p:cNvPr id="10" name="图片 9" descr="经传logo白色"/>
          <p:cNvPicPr>
            <a:picLocks noChangeAspect="1"/>
          </p:cNvPicPr>
          <p:nvPr userDrawn="1"/>
        </p:nvPicPr>
        <p:blipFill>
          <a:blip r:embed="rId8"/>
          <a:stretch>
            <a:fillRect/>
          </a:stretch>
        </p:blipFill>
        <p:spPr>
          <a:xfrm>
            <a:off x="314325" y="281305"/>
            <a:ext cx="1797685" cy="405765"/>
          </a:xfrm>
          <a:prstGeom prst="rect">
            <a:avLst/>
          </a:prstGeom>
        </p:spPr>
      </p:pic>
      <p:pic>
        <p:nvPicPr>
          <p:cNvPr id="7" name="图片 6" descr="组 214"/>
          <p:cNvPicPr>
            <a:picLocks noChangeAspect="1"/>
          </p:cNvPicPr>
          <p:nvPr userDrawn="1"/>
        </p:nvPicPr>
        <p:blipFill>
          <a:blip r:embed="rId9"/>
          <a:stretch>
            <a:fillRect/>
          </a:stretch>
        </p:blipFill>
        <p:spPr>
          <a:xfrm>
            <a:off x="10945495" y="6012180"/>
            <a:ext cx="1246505" cy="20193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7" name="图片 6" descr="标题"/>
          <p:cNvPicPr>
            <a:picLocks noChangeAspect="1"/>
          </p:cNvPicPr>
          <p:nvPr userDrawn="1"/>
        </p:nvPicPr>
        <p:blipFill>
          <a:blip r:embed="rId7"/>
          <a:stretch>
            <a:fillRect/>
          </a:stretch>
        </p:blipFill>
        <p:spPr>
          <a:xfrm>
            <a:off x="0" y="0"/>
            <a:ext cx="12192000" cy="6858000"/>
          </a:xfrm>
          <a:prstGeom prst="rect">
            <a:avLst/>
          </a:prstGeom>
        </p:spPr>
      </p:pic>
      <p:pic>
        <p:nvPicPr>
          <p:cNvPr id="10" name="图片 9" descr="经传logo白色"/>
          <p:cNvPicPr>
            <a:picLocks noChangeAspect="1"/>
          </p:cNvPicPr>
          <p:nvPr userDrawn="1"/>
        </p:nvPicPr>
        <p:blipFill>
          <a:blip r:embed="rId8"/>
          <a:stretch>
            <a:fillRect/>
          </a:stretch>
        </p:blipFill>
        <p:spPr>
          <a:xfrm>
            <a:off x="314325" y="281305"/>
            <a:ext cx="1797685" cy="405765"/>
          </a:xfrm>
          <a:prstGeom prst="rect">
            <a:avLst/>
          </a:prstGeom>
        </p:spPr>
      </p:pic>
      <p:pic>
        <p:nvPicPr>
          <p:cNvPr id="8" name="图片 7" descr="龙头"/>
          <p:cNvPicPr>
            <a:picLocks noChangeAspect="1"/>
          </p:cNvPicPr>
          <p:nvPr userDrawn="1"/>
        </p:nvPicPr>
        <p:blipFill>
          <a:blip r:embed="rId9"/>
          <a:stretch>
            <a:fillRect/>
          </a:stretch>
        </p:blipFill>
        <p:spPr>
          <a:xfrm>
            <a:off x="10100310" y="234950"/>
            <a:ext cx="1762125" cy="33591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pic>
        <p:nvPicPr>
          <p:cNvPr id="8" name="图片 7" descr="PPT封面 拷贝"/>
          <p:cNvPicPr>
            <a:picLocks noChangeAspect="1"/>
          </p:cNvPicPr>
          <p:nvPr userDrawn="1"/>
        </p:nvPicPr>
        <p:blipFill>
          <a:blip r:embed="rId8"/>
          <a:stretch>
            <a:fillRect/>
          </a:stretch>
        </p:blipFill>
        <p:spPr>
          <a:xfrm>
            <a:off x="0" y="0"/>
            <a:ext cx="12192000" cy="6858000"/>
          </a:xfrm>
          <a:prstGeom prst="rect">
            <a:avLst/>
          </a:prstGeom>
        </p:spPr>
      </p:pic>
      <p:pic>
        <p:nvPicPr>
          <p:cNvPr id="9" name="图片 8" descr="3"/>
          <p:cNvPicPr>
            <a:picLocks noChangeAspect="1"/>
          </p:cNvPicPr>
          <p:nvPr userDrawn="1"/>
        </p:nvPicPr>
        <p:blipFill>
          <a:blip r:embed="rId9"/>
          <a:stretch>
            <a:fillRect/>
          </a:stretch>
        </p:blipFill>
        <p:spPr>
          <a:xfrm>
            <a:off x="678180" y="3141345"/>
            <a:ext cx="8807450" cy="2936240"/>
          </a:xfrm>
          <a:prstGeom prst="rect">
            <a:avLst/>
          </a:prstGeom>
        </p:spPr>
      </p:pic>
      <p:pic>
        <p:nvPicPr>
          <p:cNvPr id="11" name="图片 10" descr="经传logo白色"/>
          <p:cNvPicPr>
            <a:picLocks noChangeAspect="1"/>
          </p:cNvPicPr>
          <p:nvPr userDrawn="1"/>
        </p:nvPicPr>
        <p:blipFill>
          <a:blip r:embed="rId10"/>
          <a:stretch>
            <a:fillRect/>
          </a:stretch>
        </p:blipFill>
        <p:spPr>
          <a:xfrm>
            <a:off x="314325" y="281305"/>
            <a:ext cx="1797685" cy="405765"/>
          </a:xfrm>
          <a:prstGeom prst="rect">
            <a:avLst/>
          </a:prstGeom>
        </p:spPr>
      </p:pic>
      <p:pic>
        <p:nvPicPr>
          <p:cNvPr id="10" name="图片 9" descr="龙头"/>
          <p:cNvPicPr>
            <a:picLocks noChangeAspect="1"/>
          </p:cNvPicPr>
          <p:nvPr userDrawn="1"/>
        </p:nvPicPr>
        <p:blipFill>
          <a:blip r:embed="rId11"/>
          <a:stretch>
            <a:fillRect/>
          </a:stretch>
        </p:blipFill>
        <p:spPr>
          <a:xfrm>
            <a:off x="10100310" y="234950"/>
            <a:ext cx="1762125" cy="33591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0" name="图片 9" descr="PPT封面 拷贝"/>
          <p:cNvPicPr>
            <a:picLocks noChangeAspect="1"/>
          </p:cNvPicPr>
          <p:nvPr userDrawn="1"/>
        </p:nvPicPr>
        <p:blipFill>
          <a:blip r:embed="rId2"/>
          <a:stretch>
            <a:fillRect/>
          </a:stretch>
        </p:blipFill>
        <p:spPr>
          <a:xfrm>
            <a:off x="0" y="-11430"/>
            <a:ext cx="12192000" cy="6858000"/>
          </a:xfrm>
          <a:prstGeom prst="rect">
            <a:avLst/>
          </a:prstGeom>
        </p:spPr>
      </p:pic>
      <p:sp>
        <p:nvSpPr>
          <p:cNvPr id="11" name="矩形 10"/>
          <p:cNvSpPr/>
          <p:nvPr userDrawn="1"/>
        </p:nvSpPr>
        <p:spPr>
          <a:xfrm>
            <a:off x="-635" y="800100"/>
            <a:ext cx="12192635" cy="6057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endParaRPr lang="zh-CN" altLang="en-US">
              <a:ln w="22225">
                <a:solidFill>
                  <a:schemeClr val="accent2"/>
                </a:solidFill>
                <a:prstDash val="solid"/>
              </a:ln>
              <a:solidFill>
                <a:schemeClr val="accent2">
                  <a:lumMod val="40000"/>
                  <a:lumOff val="60000"/>
                </a:schemeClr>
              </a:solidFill>
              <a:effectLst/>
            </a:endParaRPr>
          </a:p>
        </p:txBody>
      </p:sp>
      <p:sp>
        <p:nvSpPr>
          <p:cNvPr id="12" name="文本框 11"/>
          <p:cNvSpPr txBox="1"/>
          <p:nvPr userDrawn="1"/>
        </p:nvSpPr>
        <p:spPr>
          <a:xfrm>
            <a:off x="622300" y="6431915"/>
            <a:ext cx="10888345" cy="442595"/>
          </a:xfrm>
          <a:prstGeom prst="rect">
            <a:avLst/>
          </a:prstGeom>
          <a:noFill/>
        </p:spPr>
        <p:txBody>
          <a:bodyPr wrap="square" rtlCol="0">
            <a:noAutofit/>
          </a:bodyPr>
          <a:lstStyle/>
          <a:p>
            <a:pPr algn="ctr"/>
            <a:r>
              <a:rPr lang="en-US"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   </a:t>
            </a:r>
            <a:r>
              <a:rPr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经传多赢投资顾问:</a:t>
            </a:r>
            <a:r>
              <a:rPr lang="zh-CN"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何灶婵</a:t>
            </a:r>
            <a:r>
              <a:rPr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 </a:t>
            </a:r>
            <a:r>
              <a:rPr lang="zh-CN"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，投顾执业</a:t>
            </a:r>
            <a:r>
              <a:rPr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编号:A1120622050001 </a:t>
            </a:r>
            <a:r>
              <a:rPr lang="zh-CN"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，基金从业</a:t>
            </a:r>
            <a:r>
              <a:rPr lang="zh-CN" altLang="en-US"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编号：</a:t>
            </a:r>
            <a:r>
              <a:rPr lang="en-US" altLang="zh-CN"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A20211117003798</a:t>
            </a:r>
            <a:r>
              <a:rPr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 风险提示:观点基于软件数据和理论模型分析，仅供参考，不构成</a:t>
            </a:r>
            <a:r>
              <a:rPr lang="zh-CN"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投资</a:t>
            </a:r>
            <a:r>
              <a:rPr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建议，股市有风险，投资需谨慎。</a:t>
            </a:r>
            <a:r>
              <a:rPr lang="en-US" altLang="zh-CN"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rPr>
              <a:t> </a:t>
            </a:r>
            <a:r>
              <a:rPr lang="zh-CN" altLang="en-US"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rPr>
              <a:t>基金的过往业绩并不预示其未来表现，基金管理人管理的其他基金的业绩并不构成基金业绩表现的保证。</a:t>
            </a:r>
            <a:endParaRPr lang="zh-CN" altLang="en-US"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pic>
        <p:nvPicPr>
          <p:cNvPr id="16" name="图片 15" descr="经传logo白色"/>
          <p:cNvPicPr>
            <a:picLocks noChangeAspect="1"/>
          </p:cNvPicPr>
          <p:nvPr userDrawn="1"/>
        </p:nvPicPr>
        <p:blipFill>
          <a:blip r:embed="rId3"/>
          <a:stretch>
            <a:fillRect/>
          </a:stretch>
        </p:blipFill>
        <p:spPr>
          <a:xfrm>
            <a:off x="294005" y="200025"/>
            <a:ext cx="1797685" cy="405765"/>
          </a:xfrm>
          <a:prstGeom prst="rect">
            <a:avLst/>
          </a:prstGeom>
        </p:spPr>
      </p:pic>
      <p:pic>
        <p:nvPicPr>
          <p:cNvPr id="13" name="图片 12" descr="龙头"/>
          <p:cNvPicPr>
            <a:picLocks noChangeAspect="1"/>
          </p:cNvPicPr>
          <p:nvPr userDrawn="1"/>
        </p:nvPicPr>
        <p:blipFill>
          <a:blip r:embed="rId4"/>
          <a:stretch>
            <a:fillRect/>
          </a:stretch>
        </p:blipFill>
        <p:spPr>
          <a:xfrm>
            <a:off x="10100310" y="254635"/>
            <a:ext cx="1762125" cy="33591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6" name="图片 5" descr="PPT封面 拷贝"/>
          <p:cNvPicPr>
            <a:picLocks noChangeAspect="1"/>
          </p:cNvPicPr>
          <p:nvPr userDrawn="1"/>
        </p:nvPicPr>
        <p:blipFill>
          <a:blip r:embed="rId5"/>
          <a:stretch>
            <a:fillRect/>
          </a:stretch>
        </p:blipFill>
        <p:spPr>
          <a:xfrm>
            <a:off x="0" y="0"/>
            <a:ext cx="12192000" cy="6858000"/>
          </a:xfrm>
          <a:prstGeom prst="rect">
            <a:avLst/>
          </a:prstGeom>
        </p:spPr>
      </p:pic>
      <p:pic>
        <p:nvPicPr>
          <p:cNvPr id="7" name="图片 6" descr="4"/>
          <p:cNvPicPr>
            <a:picLocks noChangeAspect="1"/>
          </p:cNvPicPr>
          <p:nvPr userDrawn="1"/>
        </p:nvPicPr>
        <p:blipFill>
          <a:blip r:embed="rId6"/>
          <a:stretch>
            <a:fillRect/>
          </a:stretch>
        </p:blipFill>
        <p:spPr>
          <a:xfrm>
            <a:off x="1687513" y="2974340"/>
            <a:ext cx="8816975" cy="2508250"/>
          </a:xfrm>
          <a:prstGeom prst="rect">
            <a:avLst/>
          </a:prstGeom>
        </p:spPr>
      </p:pic>
      <p:sp>
        <p:nvSpPr>
          <p:cNvPr id="8" name="文本框 7"/>
          <p:cNvSpPr txBox="1"/>
          <p:nvPr userDrawn="1"/>
        </p:nvSpPr>
        <p:spPr>
          <a:xfrm>
            <a:off x="2128520" y="3119120"/>
            <a:ext cx="7934325" cy="2059940"/>
          </a:xfrm>
          <a:prstGeom prst="rect">
            <a:avLst/>
          </a:prstGeom>
          <a:noFill/>
        </p:spPr>
        <p:txBody>
          <a:bodyPr wrap="square" rtlCol="0">
            <a:spAutoFit/>
          </a:bodyPr>
          <a:lstStyle/>
          <a:p>
            <a:pPr fontAlgn="auto">
              <a:lnSpc>
                <a:spcPct val="160000"/>
              </a:lnSpc>
            </a:pPr>
            <a:r>
              <a:rPr lang="zh-CN" altLang="en-US" sz="160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rPr>
              <a:t>我司所有工作人员均不允许推荐股票、不允许承诺收益、不允许代客理财、不允许合作分成、不允许私下收款，如您发现有任何违规行为，可联系400-9088-988向我们反馈!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endParaRPr>
          </a:p>
        </p:txBody>
      </p:sp>
      <p:pic>
        <p:nvPicPr>
          <p:cNvPr id="16" name="图片 15" descr="经传logo白色"/>
          <p:cNvPicPr>
            <a:picLocks noChangeAspect="1"/>
          </p:cNvPicPr>
          <p:nvPr userDrawn="1"/>
        </p:nvPicPr>
        <p:blipFill>
          <a:blip r:embed="rId7"/>
          <a:stretch>
            <a:fillRect/>
          </a:stretch>
        </p:blipFill>
        <p:spPr>
          <a:xfrm>
            <a:off x="314325" y="281305"/>
            <a:ext cx="1797685" cy="405765"/>
          </a:xfrm>
          <a:prstGeom prst="rect">
            <a:avLst/>
          </a:prstGeom>
        </p:spPr>
      </p:pic>
      <p:sp>
        <p:nvSpPr>
          <p:cNvPr id="9" name="文本框 8"/>
          <p:cNvSpPr txBox="1"/>
          <p:nvPr userDrawn="1"/>
        </p:nvSpPr>
        <p:spPr>
          <a:xfrm>
            <a:off x="1855788" y="1877060"/>
            <a:ext cx="8480425" cy="937260"/>
          </a:xfrm>
          <a:prstGeom prst="rect">
            <a:avLst/>
          </a:prstGeom>
          <a:noFill/>
        </p:spPr>
        <p:txBody>
          <a:bodyPr wrap="square" rtlCol="0">
            <a:spAutoFit/>
          </a:bodyPr>
          <a:lstStyle/>
          <a:p>
            <a:r>
              <a:rPr lang="zh-CN" altLang="en-US" sz="5500" b="1">
                <a:gradFill>
                  <a:gsLst>
                    <a:gs pos="0">
                      <a:srgbClr val="FFEFCF"/>
                    </a:gs>
                    <a:gs pos="100000">
                      <a:srgbClr val="FFD585"/>
                    </a:gs>
                  </a:gsLst>
                  <a:lin ang="5400000" scaled="0"/>
                </a:gradFill>
                <a:latin typeface="思源黑体 CN Bold" panose="020B0800000000000000" charset="-122"/>
                <a:ea typeface="思源黑体 CN Bold" panose="020B0800000000000000" charset="-122"/>
                <a:cs typeface="思源黑体 CN Bold" panose="020B0800000000000000" charset="-122"/>
              </a:rPr>
              <a:t>经传多赢,让投资遇见美好!</a:t>
            </a:r>
            <a:endParaRPr lang="zh-CN" altLang="en-US" sz="5500" b="1">
              <a:gradFill>
                <a:gsLst>
                  <a:gs pos="0">
                    <a:srgbClr val="FFEFCF"/>
                  </a:gs>
                  <a:gs pos="100000">
                    <a:srgbClr val="FFD585"/>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pic>
        <p:nvPicPr>
          <p:cNvPr id="10" name="图片 9" descr="龙头"/>
          <p:cNvPicPr>
            <a:picLocks noChangeAspect="1"/>
          </p:cNvPicPr>
          <p:nvPr userDrawn="1"/>
        </p:nvPicPr>
        <p:blipFill>
          <a:blip r:embed="rId8"/>
          <a:stretch>
            <a:fillRect/>
          </a:stretch>
        </p:blipFill>
        <p:spPr>
          <a:xfrm>
            <a:off x="10100310" y="234950"/>
            <a:ext cx="1762125" cy="33591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tags" Target="../tags/tag33.xml"/><Relationship Id="rId13" Type="http://schemas.openxmlformats.org/officeDocument/2006/relationships/tags" Target="../tags/tag32.xml"/><Relationship Id="rId12" Type="http://schemas.openxmlformats.org/officeDocument/2006/relationships/tags" Target="../tags/tag31.xml"/><Relationship Id="rId11" Type="http://schemas.openxmlformats.org/officeDocument/2006/relationships/tags" Target="../tags/tag30.xml"/><Relationship Id="rId10" Type="http://schemas.openxmlformats.org/officeDocument/2006/relationships/tags" Target="../tags/tag29.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9"/>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0"/>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1"/>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2"/>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3"/>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35.xml"/><Relationship Id="rId3" Type="http://schemas.openxmlformats.org/officeDocument/2006/relationships/image" Target="../media/image10.png"/><Relationship Id="rId2" Type="http://schemas.openxmlformats.org/officeDocument/2006/relationships/tags" Target="../tags/tag34.xml"/><Relationship Id="rId1"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4.xml"/><Relationship Id="rId1"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4.xml"/><Relationship Id="rId2" Type="http://schemas.openxmlformats.org/officeDocument/2006/relationships/tags" Target="../tags/tag46.xml"/><Relationship Id="rId1"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47.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4.xml"/><Relationship Id="rId3" Type="http://schemas.openxmlformats.org/officeDocument/2006/relationships/tags" Target="../tags/tag48.xml"/><Relationship Id="rId2" Type="http://schemas.openxmlformats.org/officeDocument/2006/relationships/image" Target="../media/image21.png"/><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4.xml"/><Relationship Id="rId3" Type="http://schemas.openxmlformats.org/officeDocument/2006/relationships/tags" Target="../tags/tag49.xml"/><Relationship Id="rId2" Type="http://schemas.openxmlformats.org/officeDocument/2006/relationships/image" Target="../media/image23.png"/><Relationship Id="rId1"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0.xml"/><Relationship Id="rId1"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1.xml"/><Relationship Id="rId1"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2.xml"/><Relationship Id="rId1"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3.xml"/><Relationship Id="rId1"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4.xml"/><Relationship Id="rId3" Type="http://schemas.openxmlformats.org/officeDocument/2006/relationships/tags" Target="../tags/tag38.xml"/><Relationship Id="rId2" Type="http://schemas.openxmlformats.org/officeDocument/2006/relationships/image" Target="../media/image12.png"/><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4.xml"/><Relationship Id="rId2" Type="http://schemas.openxmlformats.org/officeDocument/2006/relationships/tags" Target="../tags/tag39.xml"/><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4.xml"/><Relationship Id="rId2" Type="http://schemas.openxmlformats.org/officeDocument/2006/relationships/tags" Target="../tags/tag41.xml"/><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4.xml"/><Relationship Id="rId2" Type="http://schemas.openxmlformats.org/officeDocument/2006/relationships/tags" Target="../tags/tag42.xml"/><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4.xml"/><Relationship Id="rId3" Type="http://schemas.openxmlformats.org/officeDocument/2006/relationships/tags" Target="../tags/tag43.xml"/><Relationship Id="rId2" Type="http://schemas.openxmlformats.org/officeDocument/2006/relationships/image" Target="../media/image17.png"/><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77265" y="3206115"/>
            <a:ext cx="4048760" cy="553085"/>
          </a:xfrm>
          <a:prstGeom prst="rect">
            <a:avLst/>
          </a:prstGeom>
          <a:noFill/>
        </p:spPr>
        <p:txBody>
          <a:bodyPr wrap="square" rtlCol="0">
            <a:spAutoFit/>
          </a:bodyPr>
          <a:lstStyle/>
          <a:p>
            <a:r>
              <a:rPr lang="en-US" sz="3000" dirty="0">
                <a:solidFill>
                  <a:srgbClr val="C1662D"/>
                </a:solidFill>
                <a:latin typeface="思源黑体 CN Medium" panose="020B0600000000000000" charset="-122"/>
                <a:ea typeface="思源黑体 CN Medium" panose="020B0600000000000000" charset="-122"/>
                <a:sym typeface="+mn-ea"/>
              </a:rPr>
              <a:t>1</a:t>
            </a:r>
            <a:r>
              <a:rPr sz="3000" dirty="0">
                <a:solidFill>
                  <a:srgbClr val="C1662D"/>
                </a:solidFill>
                <a:latin typeface="思源黑体 CN Medium" panose="020B0600000000000000" charset="-122"/>
                <a:ea typeface="思源黑体 CN Medium" panose="020B0600000000000000" charset="-122"/>
                <a:sym typeface="+mn-ea"/>
              </a:rPr>
              <a:t>月</a:t>
            </a:r>
            <a:r>
              <a:rPr lang="en-US" sz="3000" dirty="0">
                <a:solidFill>
                  <a:srgbClr val="C1662D"/>
                </a:solidFill>
                <a:latin typeface="思源黑体 CN Medium" panose="020B0600000000000000" charset="-122"/>
                <a:ea typeface="思源黑体 CN Medium" panose="020B0600000000000000" charset="-122"/>
                <a:sym typeface="+mn-ea"/>
              </a:rPr>
              <a:t>19</a:t>
            </a:r>
            <a:r>
              <a:rPr sz="3000" dirty="0">
                <a:solidFill>
                  <a:srgbClr val="C1662D"/>
                </a:solidFill>
                <a:latin typeface="思源黑体 CN Medium" panose="020B0600000000000000" charset="-122"/>
                <a:ea typeface="思源黑体 CN Medium" panose="020B0600000000000000" charset="-122"/>
                <a:sym typeface="+mn-ea"/>
              </a:rPr>
              <a:t>日 </a:t>
            </a:r>
            <a:r>
              <a:rPr lang="en-US" sz="3000" dirty="0">
                <a:solidFill>
                  <a:srgbClr val="C1662D"/>
                </a:solidFill>
                <a:latin typeface="思源黑体 CN Medium" panose="020B0600000000000000" charset="-122"/>
                <a:ea typeface="思源黑体 CN Medium" panose="020B0600000000000000" charset="-122"/>
                <a:sym typeface="+mn-ea"/>
              </a:rPr>
              <a:t>20:15</a:t>
            </a:r>
            <a:endParaRPr lang="zh-CN" altLang="en-US" sz="3000" dirty="0">
              <a:solidFill>
                <a:srgbClr val="C1662D"/>
              </a:solidFill>
              <a:latin typeface="思源黑体 CN Medium" panose="020B0600000000000000" charset="-122"/>
              <a:ea typeface="思源黑体 CN Medium" panose="020B0600000000000000" charset="-122"/>
              <a:sym typeface="+mn-ea"/>
            </a:endParaRPr>
          </a:p>
        </p:txBody>
      </p:sp>
      <p:sp>
        <p:nvSpPr>
          <p:cNvPr id="2" name="文本框 1"/>
          <p:cNvSpPr txBox="1"/>
          <p:nvPr/>
        </p:nvSpPr>
        <p:spPr>
          <a:xfrm>
            <a:off x="633730" y="1771650"/>
            <a:ext cx="8447405" cy="1434465"/>
          </a:xfrm>
          <a:prstGeom prst="rect">
            <a:avLst/>
          </a:prstGeom>
          <a:noFill/>
        </p:spPr>
        <p:txBody>
          <a:bodyPr wrap="square" rtlCol="0">
            <a:noAutofit/>
          </a:bodyPr>
          <a:lstStyle/>
          <a:p>
            <a:pPr algn="l">
              <a:lnSpc>
                <a:spcPct val="100000"/>
              </a:lnSpc>
            </a:pPr>
            <a:r>
              <a:rPr lang="zh-CN" altLang="en-US" sz="6000" dirty="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rPr>
              <a:t>三位一体</a:t>
            </a:r>
            <a:r>
              <a:rPr lang="en-US" altLang="zh-CN" sz="6000" dirty="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rPr>
              <a:t> </a:t>
            </a:r>
            <a:r>
              <a:rPr lang="zh-CN" altLang="en-US" sz="6000" dirty="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rPr>
              <a:t>优中选优</a:t>
            </a:r>
            <a:endParaRPr lang="zh-CN" altLang="en-US" sz="6000" dirty="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endParaRPr>
          </a:p>
        </p:txBody>
      </p:sp>
      <p:sp>
        <p:nvSpPr>
          <p:cNvPr id="7" name="文本框 6"/>
          <p:cNvSpPr txBox="1"/>
          <p:nvPr/>
        </p:nvSpPr>
        <p:spPr>
          <a:xfrm>
            <a:off x="1254760" y="4012565"/>
            <a:ext cx="1343660" cy="491490"/>
          </a:xfrm>
          <a:prstGeom prst="rect">
            <a:avLst/>
          </a:prstGeom>
          <a:noFill/>
        </p:spPr>
        <p:txBody>
          <a:bodyPr wrap="square" rtlCol="0">
            <a:spAutoFit/>
          </a:bodyPr>
          <a:lstStyle/>
          <a:p>
            <a:r>
              <a:rPr lang="zh-CN" altLang="en-US" sz="2600">
                <a:solidFill>
                  <a:srgbClr val="C1662D"/>
                </a:solidFill>
                <a:latin typeface="思源黑体 CN Medium" panose="020B0600000000000000" charset="-122"/>
                <a:ea typeface="思源黑体 CN Medium" panose="020B0600000000000000" charset="-122"/>
                <a:sym typeface="+mn-ea"/>
              </a:rPr>
              <a:t>何灶婵</a:t>
            </a:r>
            <a:endParaRPr lang="zh-CN" altLang="en-US" sz="2600">
              <a:solidFill>
                <a:srgbClr val="C1662D"/>
              </a:solidFill>
              <a:latin typeface="思源黑体 CN Medium" panose="020B0600000000000000" charset="-122"/>
              <a:ea typeface="思源黑体 CN Medium" panose="020B0600000000000000" charset="-122"/>
              <a:sym typeface="+mn-ea"/>
            </a:endParaRPr>
          </a:p>
        </p:txBody>
      </p:sp>
      <p:sp>
        <p:nvSpPr>
          <p:cNvPr id="10" name="文本框 9"/>
          <p:cNvSpPr txBox="1"/>
          <p:nvPr/>
        </p:nvSpPr>
        <p:spPr>
          <a:xfrm>
            <a:off x="2553970" y="4074160"/>
            <a:ext cx="3497580" cy="368300"/>
          </a:xfrm>
          <a:prstGeom prst="rect">
            <a:avLst/>
          </a:prstGeom>
          <a:noFill/>
        </p:spPr>
        <p:txBody>
          <a:bodyPr wrap="square" rtlCol="0">
            <a:spAutoFit/>
          </a:bodyPr>
          <a:lstStyle/>
          <a:p>
            <a:r>
              <a:rPr lang="zh-CN" altLang="en-US">
                <a:solidFill>
                  <a:srgbClr val="C1662D"/>
                </a:solidFill>
                <a:latin typeface="思源黑体 CN Medium" panose="020B0600000000000000" charset="-122"/>
                <a:ea typeface="思源黑体 CN Medium" panose="020B0600000000000000" charset="-122"/>
                <a:cs typeface="思源黑体 CN Medium" panose="020B0600000000000000" charset="-122"/>
                <a:sym typeface="+mn-ea"/>
              </a:rPr>
              <a:t>执业编号</a:t>
            </a:r>
            <a:r>
              <a:rPr lang="en-US" altLang="zh-CN">
                <a:solidFill>
                  <a:srgbClr val="C1662D"/>
                </a:solidFill>
                <a:latin typeface="思源黑体 CN Medium" panose="020B0600000000000000" charset="-122"/>
                <a:ea typeface="思源黑体 CN Medium" panose="020B0600000000000000" charset="-122"/>
                <a:cs typeface="思源黑体 CN Medium" panose="020B0600000000000000" charset="-122"/>
                <a:sym typeface="+mn-ea"/>
              </a:rPr>
              <a:t>:A1120622050001</a:t>
            </a:r>
            <a:endParaRPr lang="en-US" altLang="zh-CN">
              <a:solidFill>
                <a:srgbClr val="C1662D"/>
              </a:solidFill>
              <a:latin typeface="思源黑体 CN Medium" panose="020B0600000000000000" charset="-122"/>
              <a:ea typeface="思源黑体 CN Medium" panose="020B0600000000000000" charset="-122"/>
              <a:cs typeface="思源黑体 CN Medium" panose="020B0600000000000000" charset="-122"/>
              <a:sym typeface="+mn-ea"/>
            </a:endParaRPr>
          </a:p>
        </p:txBody>
      </p:sp>
      <p:pic>
        <p:nvPicPr>
          <p:cNvPr id="15" name="图片 14"/>
          <p:cNvPicPr>
            <a:picLocks noChangeAspect="1"/>
          </p:cNvPicPr>
          <p:nvPr/>
        </p:nvPicPr>
        <p:blipFill>
          <a:blip r:embed="rId1"/>
          <a:stretch>
            <a:fillRect/>
          </a:stretch>
        </p:blipFill>
        <p:spPr>
          <a:xfrm>
            <a:off x="977265" y="4033520"/>
            <a:ext cx="314325" cy="619125"/>
          </a:xfrm>
          <a:prstGeom prst="rect">
            <a:avLst/>
          </a:prstGeom>
        </p:spPr>
      </p:pic>
      <p:sp>
        <p:nvSpPr>
          <p:cNvPr id="4" name="文本框 3"/>
          <p:cNvSpPr txBox="1"/>
          <p:nvPr>
            <p:custDataLst>
              <p:tags r:id="rId2"/>
            </p:custDataLst>
          </p:nvPr>
        </p:nvSpPr>
        <p:spPr>
          <a:xfrm>
            <a:off x="1254760" y="4544695"/>
            <a:ext cx="5708015" cy="1228725"/>
          </a:xfrm>
          <a:prstGeom prst="rect">
            <a:avLst/>
          </a:prstGeom>
          <a:noFill/>
        </p:spPr>
        <p:txBody>
          <a:bodyPr wrap="square" rtlCol="0">
            <a:noAutofit/>
          </a:bodyPr>
          <a:lstStyle/>
          <a:p>
            <a:pPr algn="just" fontAlgn="auto">
              <a:lnSpc>
                <a:spcPct val="130000"/>
              </a:lnSpc>
              <a:spcBef>
                <a:spcPts val="0"/>
              </a:spcBef>
              <a:spcAft>
                <a:spcPts val="0"/>
              </a:spcAft>
            </a:pPr>
            <a:r>
              <a:rPr lang="zh-CN" altLang="en-US" sz="1600">
                <a:solidFill>
                  <a:schemeClr val="tx1">
                    <a:lumMod val="85000"/>
                    <a:lumOff val="15000"/>
                  </a:schemeClr>
                </a:solidFill>
                <a:latin typeface="思源黑体 CN Light" panose="020B0300000000000000" charset="-122"/>
                <a:ea typeface="思源黑体 CN Light" panose="020B0300000000000000" charset="-122"/>
                <a:cs typeface="思源黑体 CN Light" panose="020B0300000000000000" charset="-122"/>
                <a:sym typeface="+mn-ea"/>
              </a:rPr>
              <a:t>经传多赢</a:t>
            </a:r>
            <a:r>
              <a:rPr lang="zh-CN" altLang="en-US" sz="1600">
                <a:solidFill>
                  <a:schemeClr val="tx1">
                    <a:lumMod val="85000"/>
                    <a:lumOff val="15000"/>
                  </a:schemeClr>
                </a:solidFill>
                <a:latin typeface="思源黑体 CN Light" panose="020B0300000000000000" charset="-122"/>
                <a:ea typeface="思源黑体 CN Light" panose="020B0300000000000000" charset="-122"/>
                <a:cs typeface="思源黑体 CN Light" panose="020B0300000000000000" charset="-122"/>
                <a:sym typeface="+mn-ea"/>
              </a:rPr>
              <a:t>资深投顾，金融专业出身，专注研究市场</a:t>
            </a:r>
            <a:r>
              <a:rPr lang="en-US" altLang="zh-CN" sz="1600">
                <a:solidFill>
                  <a:schemeClr val="tx1">
                    <a:lumMod val="85000"/>
                    <a:lumOff val="15000"/>
                  </a:schemeClr>
                </a:solidFill>
                <a:latin typeface="思源黑体 CN Light" panose="020B0300000000000000" charset="-122"/>
                <a:ea typeface="思源黑体 CN Light" panose="020B0300000000000000" charset="-122"/>
                <a:cs typeface="思源黑体 CN Light" panose="020B0300000000000000" charset="-122"/>
                <a:sym typeface="+mn-ea"/>
              </a:rPr>
              <a:t>10</a:t>
            </a:r>
            <a:r>
              <a:rPr lang="zh-CN" altLang="en-US" sz="1600">
                <a:solidFill>
                  <a:schemeClr val="tx1">
                    <a:lumMod val="85000"/>
                    <a:lumOff val="15000"/>
                  </a:schemeClr>
                </a:solidFill>
                <a:latin typeface="思源黑体 CN Light" panose="020B0300000000000000" charset="-122"/>
                <a:ea typeface="思源黑体 CN Light" panose="020B0300000000000000" charset="-122"/>
                <a:cs typeface="思源黑体 CN Light" panose="020B0300000000000000" charset="-122"/>
                <a:sym typeface="+mn-ea"/>
              </a:rPr>
              <a:t>余年。对大盘研判有独特自我见解。独创翻倍超跌战法、龙头回马枪，方法实用易懂，服务专业用心，深受用户朋友的喜欢。</a:t>
            </a:r>
            <a:endParaRPr lang="zh-CN" altLang="en-US" sz="1600">
              <a:solidFill>
                <a:schemeClr val="tx1">
                  <a:lumMod val="85000"/>
                  <a:lumOff val="1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pic>
        <p:nvPicPr>
          <p:cNvPr id="11" name="图片 10" descr="132_1725773815120"/>
          <p:cNvPicPr>
            <a:picLocks noChangeAspect="1"/>
          </p:cNvPicPr>
          <p:nvPr/>
        </p:nvPicPr>
        <p:blipFill>
          <a:blip r:embed="rId3"/>
          <a:stretch>
            <a:fillRect/>
          </a:stretch>
        </p:blipFill>
        <p:spPr>
          <a:xfrm>
            <a:off x="7161530" y="727710"/>
            <a:ext cx="3937635" cy="6858000"/>
          </a:xfrm>
          <a:prstGeom prst="rect">
            <a:avLst/>
          </a:prstGeom>
        </p:spPr>
      </p:pic>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414010" y="1110615"/>
            <a:ext cx="1363980" cy="1198880"/>
          </a:xfrm>
          <a:prstGeom prst="rect">
            <a:avLst/>
          </a:prstGeom>
          <a:noFill/>
        </p:spPr>
        <p:txBody>
          <a:bodyPr wrap="square" rtlCol="0">
            <a:spAutoFit/>
          </a:bodyPr>
          <a:lstStyle/>
          <a:p>
            <a:pPr algn="ctr"/>
            <a:r>
              <a:rPr lang="en-US" altLang="zh-CN" sz="7200">
                <a:solidFill>
                  <a:srgbClr val="EFDDFF"/>
                </a:solidFill>
                <a:latin typeface="思源黑体 CN Medium" panose="020B0600000000000000" charset="-122"/>
                <a:ea typeface="思源黑体 CN Medium" panose="020B0600000000000000" charset="-122"/>
              </a:rPr>
              <a:t>03</a:t>
            </a:r>
            <a:endParaRPr lang="en-US" altLang="zh-CN" sz="7200">
              <a:solidFill>
                <a:srgbClr val="EFDDFF"/>
              </a:solidFill>
              <a:latin typeface="思源黑体 CN Medium" panose="020B0600000000000000" charset="-122"/>
              <a:ea typeface="思源黑体 CN Medium" panose="020B0600000000000000" charset="-122"/>
            </a:endParaRPr>
          </a:p>
        </p:txBody>
      </p:sp>
      <p:sp>
        <p:nvSpPr>
          <p:cNvPr id="9" name="文本框 8"/>
          <p:cNvSpPr txBox="1"/>
          <p:nvPr/>
        </p:nvSpPr>
        <p:spPr>
          <a:xfrm>
            <a:off x="1506855" y="2926715"/>
            <a:ext cx="9512300" cy="1106805"/>
          </a:xfrm>
          <a:prstGeom prst="rect">
            <a:avLst/>
          </a:prstGeom>
          <a:noFill/>
        </p:spPr>
        <p:txBody>
          <a:bodyPr wrap="square" rtlCol="0">
            <a:spAutoFit/>
          </a:bodyPr>
          <a:lstStyle/>
          <a:p>
            <a:pPr algn="ctr"/>
            <a:r>
              <a:rPr lang="zh-CN" sz="6600" dirty="0">
                <a:gradFill>
                  <a:gsLst>
                    <a:gs pos="0">
                      <a:srgbClr val="FFEFCE"/>
                    </a:gs>
                    <a:gs pos="100000">
                      <a:srgbClr val="FFD983"/>
                    </a:gs>
                  </a:gsLst>
                  <a:lin ang="5400000" scaled="0"/>
                </a:gradFill>
                <a:latin typeface="思源黑体 CN Bold" panose="020B0800000000000000" charset="-122"/>
                <a:ea typeface="思源黑体 CN Bold" panose="020B0800000000000000" charset="-122"/>
              </a:rPr>
              <a:t>选股策略</a:t>
            </a:r>
            <a:endParaRPr lang="zh-CN" sz="6600" dirty="0">
              <a:gradFill>
                <a:gsLst>
                  <a:gs pos="0">
                    <a:srgbClr val="FFEFCE"/>
                  </a:gs>
                  <a:gs pos="100000">
                    <a:srgbClr val="FFD983"/>
                  </a:gs>
                </a:gsLst>
                <a:lin ang="5400000" scaled="0"/>
              </a:gradFill>
              <a:latin typeface="思源黑体 CN Bold" panose="020B0800000000000000" charset="-122"/>
              <a:ea typeface="思源黑体 CN Bold" panose="020B0800000000000000" charset="-122"/>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7505" y="5875655"/>
            <a:ext cx="11490325" cy="769620"/>
          </a:xfrm>
          <a:prstGeom prst="rect">
            <a:avLst/>
          </a:prstGeom>
          <a:noFill/>
        </p:spPr>
        <p:txBody>
          <a:bodyPr wrap="square" rtlCol="0" anchor="t">
            <a:noAutofit/>
          </a:bodyPr>
          <a:p>
            <a:r>
              <a:rPr lang="en-US" altLang="zh-CN" sz="2000">
                <a:latin typeface="楷体" panose="02010609060101010101" charset="-122"/>
                <a:ea typeface="楷体" panose="02010609060101010101" charset="-122"/>
                <a:sym typeface="+mn-ea"/>
              </a:rPr>
              <a:t> </a:t>
            </a:r>
            <a:endParaRPr lang="zh-CN" altLang="en-US" sz="2000">
              <a:solidFill>
                <a:srgbClr val="FF0000"/>
              </a:solidFill>
              <a:latin typeface="楷体" panose="02010609060101010101" charset="-122"/>
              <a:ea typeface="楷体" panose="02010609060101010101" charset="-122"/>
              <a:sym typeface="+mn-ea"/>
            </a:endParaRPr>
          </a:p>
        </p:txBody>
      </p:sp>
      <p:sp>
        <p:nvSpPr>
          <p:cNvPr id="4" name="文本框 3"/>
          <p:cNvSpPr txBox="1"/>
          <p:nvPr/>
        </p:nvSpPr>
        <p:spPr>
          <a:xfrm>
            <a:off x="3292475" y="196850"/>
            <a:ext cx="6000750" cy="507365"/>
          </a:xfrm>
          <a:prstGeom prst="rect">
            <a:avLst/>
          </a:prstGeom>
          <a:noFill/>
        </p:spPr>
        <p:txBody>
          <a:bodyPr wrap="square" rtlCol="0">
            <a:noAutofit/>
          </a:bodyPr>
          <a:p>
            <a:r>
              <a:rPr lang="en-US" altLang="zh-CN"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r>
              <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三位一体</a:t>
            </a:r>
            <a:r>
              <a:rPr lang="en-US" altLang="zh-CN"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r>
              <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优中选优</a:t>
            </a:r>
            <a:endPar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3" name="文本框 2"/>
          <p:cNvSpPr txBox="1"/>
          <p:nvPr/>
        </p:nvSpPr>
        <p:spPr>
          <a:xfrm>
            <a:off x="3048000" y="3044825"/>
            <a:ext cx="6096000" cy="768350"/>
          </a:xfrm>
          <a:prstGeom prst="rect">
            <a:avLst/>
          </a:prstGeom>
          <a:noFill/>
        </p:spPr>
        <p:txBody>
          <a:bodyPr wrap="square" rtlCol="0" anchor="t">
            <a:spAutoFit/>
          </a:bodyPr>
          <a:p>
            <a:r>
              <a:rPr lang="en-US" altLang="zh-CN"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TMT</a:t>
            </a:r>
            <a:r>
              <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景气</a:t>
            </a:r>
            <a:r>
              <a:rPr lang="en-US" altLang="zh-CN"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  </a:t>
            </a:r>
            <a:r>
              <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医药消费改善</a:t>
            </a:r>
            <a:endPar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endParaRPr>
          </a:p>
        </p:txBody>
      </p:sp>
      <p:sp>
        <p:nvSpPr>
          <p:cNvPr id="6" name="文本框 5"/>
          <p:cNvSpPr txBox="1"/>
          <p:nvPr/>
        </p:nvSpPr>
        <p:spPr>
          <a:xfrm>
            <a:off x="753110" y="987425"/>
            <a:ext cx="10432415" cy="4178935"/>
          </a:xfrm>
          <a:prstGeom prst="rect">
            <a:avLst/>
          </a:prstGeom>
          <a:noFill/>
        </p:spPr>
        <p:txBody>
          <a:bodyPr wrap="square" rtlCol="0">
            <a:noAutofit/>
          </a:bodyPr>
          <a:p>
            <a:r>
              <a:rPr lang="zh-CN" altLang="en-US" sz="1600">
                <a:latin typeface="楷体" panose="02010609060101010101" charset="-122"/>
                <a:ea typeface="楷体" panose="02010609060101010101" charset="-122"/>
                <a:cs typeface="楷体" panose="02010609060101010101" charset="-122"/>
              </a:rPr>
              <a:t>（一）基本面：滚动净利润</a:t>
            </a:r>
            <a:endParaRPr lang="zh-CN" altLang="en-US" sz="1600">
              <a:latin typeface="楷体" panose="02010609060101010101" charset="-122"/>
              <a:ea typeface="楷体" panose="02010609060101010101" charset="-122"/>
              <a:cs typeface="楷体" panose="02010609060101010101" charset="-122"/>
            </a:endParaRPr>
          </a:p>
          <a:p>
            <a:endParaRPr lang="zh-CN" altLang="en-US" sz="1600">
              <a:latin typeface="楷体" panose="02010609060101010101" charset="-122"/>
              <a:ea typeface="楷体" panose="02010609060101010101" charset="-122"/>
              <a:cs typeface="楷体" panose="02010609060101010101" charset="-122"/>
            </a:endParaRPr>
          </a:p>
          <a:p>
            <a:r>
              <a:rPr lang="zh-CN" altLang="en-US" sz="1600">
                <a:latin typeface="楷体" panose="02010609060101010101" charset="-122"/>
                <a:ea typeface="楷体" panose="02010609060101010101" charset="-122"/>
                <a:cs typeface="楷体" panose="02010609060101010101" charset="-122"/>
              </a:rPr>
              <a:t>业绩是股价总体长期向上的保证，以净利润来衡量公司的业绩，追求公司的经营业绩，着眼于那些绩优公司，相当于我们投资的是公司的利润，而不是短期炒作获取差价利润。在选择股票进行投资时，寻找安全边际大的企业，增加投资稳当性。因此，一个企业的滚动净利润表现越好，企业的安全边际越大。</a:t>
            </a:r>
            <a:endParaRPr lang="zh-CN" altLang="en-US" sz="1600">
              <a:latin typeface="楷体" panose="02010609060101010101" charset="-122"/>
              <a:ea typeface="楷体" panose="02010609060101010101" charset="-122"/>
              <a:cs typeface="楷体" panose="02010609060101010101" charset="-122"/>
            </a:endParaRPr>
          </a:p>
          <a:p>
            <a:r>
              <a:rPr lang="zh-CN" altLang="en-US" sz="1600">
                <a:highlight>
                  <a:srgbClr val="FF0000"/>
                </a:highlight>
                <a:latin typeface="楷体" panose="02010609060101010101" charset="-122"/>
                <a:ea typeface="楷体" panose="02010609060101010101" charset="-122"/>
                <a:cs typeface="楷体" panose="02010609060101010101" charset="-122"/>
              </a:rPr>
              <a:t>打开【滚动净利润】指标，看业绩分</a:t>
            </a:r>
            <a:r>
              <a:rPr lang="en-US" altLang="zh-CN" sz="1600">
                <a:highlight>
                  <a:srgbClr val="FF0000"/>
                </a:highlight>
                <a:latin typeface="楷体" panose="02010609060101010101" charset="-122"/>
                <a:ea typeface="楷体" panose="02010609060101010101" charset="-122"/>
                <a:cs typeface="楷体" panose="02010609060101010101" charset="-122"/>
              </a:rPr>
              <a:t>3</a:t>
            </a:r>
            <a:r>
              <a:rPr lang="zh-CN" altLang="en-US" sz="1600">
                <a:highlight>
                  <a:srgbClr val="FF0000"/>
                </a:highlight>
                <a:latin typeface="楷体" panose="02010609060101010101" charset="-122"/>
                <a:ea typeface="楷体" panose="02010609060101010101" charset="-122"/>
                <a:cs typeface="楷体" panose="02010609060101010101" charset="-122"/>
              </a:rPr>
              <a:t>种情况：持续递增、大幅减亏、扭亏为盈。</a:t>
            </a:r>
            <a:endParaRPr lang="zh-CN" altLang="en-US" sz="1600">
              <a:highlight>
                <a:srgbClr val="FF0000"/>
              </a:highlight>
              <a:latin typeface="楷体" panose="02010609060101010101" charset="-122"/>
              <a:ea typeface="楷体" panose="02010609060101010101" charset="-122"/>
              <a:cs typeface="楷体" panose="02010609060101010101" charset="-122"/>
            </a:endParaRPr>
          </a:p>
          <a:p>
            <a:r>
              <a:rPr lang="zh-CN" altLang="en-US" sz="1600">
                <a:highlight>
                  <a:srgbClr val="FF0000"/>
                </a:highlight>
                <a:latin typeface="楷体" panose="02010609060101010101" charset="-122"/>
                <a:ea typeface="楷体" panose="02010609060101010101" charset="-122"/>
                <a:cs typeface="楷体" panose="02010609060101010101" charset="-122"/>
              </a:rPr>
              <a:t>一般筛选</a:t>
            </a:r>
            <a:r>
              <a:rPr lang="en-US" altLang="zh-CN" sz="1600">
                <a:highlight>
                  <a:srgbClr val="FF0000"/>
                </a:highlight>
                <a:latin typeface="楷体" panose="02010609060101010101" charset="-122"/>
                <a:ea typeface="楷体" panose="02010609060101010101" charset="-122"/>
                <a:cs typeface="楷体" panose="02010609060101010101" charset="-122"/>
              </a:rPr>
              <a:t>3-5</a:t>
            </a:r>
            <a:r>
              <a:rPr lang="zh-CN" altLang="en-US" sz="1600">
                <a:highlight>
                  <a:srgbClr val="FF0000"/>
                </a:highlight>
                <a:latin typeface="楷体" panose="02010609060101010101" charset="-122"/>
                <a:ea typeface="楷体" panose="02010609060101010101" charset="-122"/>
                <a:cs typeface="楷体" panose="02010609060101010101" charset="-122"/>
              </a:rPr>
              <a:t>个季度业绩走上坡路的个股</a:t>
            </a:r>
            <a:r>
              <a:rPr lang="zh-CN" altLang="en-US" sz="1600">
                <a:latin typeface="楷体" panose="02010609060101010101" charset="-122"/>
                <a:ea typeface="楷体" panose="02010609060101010101" charset="-122"/>
                <a:cs typeface="楷体" panose="02010609060101010101" charset="-122"/>
              </a:rPr>
              <a:t>。</a:t>
            </a:r>
            <a:endParaRPr lang="zh-CN" altLang="en-US" sz="1600">
              <a:latin typeface="楷体" panose="02010609060101010101" charset="-122"/>
              <a:ea typeface="楷体" panose="02010609060101010101" charset="-122"/>
              <a:cs typeface="楷体" panose="02010609060101010101" charset="-122"/>
            </a:endParaRPr>
          </a:p>
          <a:p>
            <a:r>
              <a:rPr lang="zh-CN" altLang="en-US" sz="1600">
                <a:latin typeface="楷体" panose="02010609060101010101" charset="-122"/>
                <a:ea typeface="楷体" panose="02010609060101010101" charset="-122"/>
                <a:cs typeface="楷体" panose="02010609060101010101" charset="-122"/>
              </a:rPr>
              <a:t>红色柱子是实际公布的财报（业绩为正），紫色柱子是我们</a:t>
            </a:r>
            <a:r>
              <a:rPr lang="en-US" altLang="zh-CN" sz="1600">
                <a:latin typeface="楷体" panose="02010609060101010101" charset="-122"/>
                <a:ea typeface="楷体" panose="02010609060101010101" charset="-122"/>
                <a:cs typeface="楷体" panose="02010609060101010101" charset="-122"/>
              </a:rPr>
              <a:t>Ai</a:t>
            </a:r>
            <a:r>
              <a:rPr lang="zh-CN" altLang="en-US" sz="1600">
                <a:latin typeface="楷体" panose="02010609060101010101" charset="-122"/>
                <a:ea typeface="楷体" panose="02010609060101010101" charset="-122"/>
                <a:cs typeface="楷体" panose="02010609060101010101" charset="-122"/>
              </a:rPr>
              <a:t>预测的数据（业绩为正）。</a:t>
            </a:r>
            <a:endParaRPr lang="zh-CN" altLang="en-US" sz="1600">
              <a:latin typeface="楷体" panose="02010609060101010101" charset="-122"/>
              <a:ea typeface="楷体" panose="02010609060101010101" charset="-122"/>
              <a:cs typeface="楷体" panose="02010609060101010101" charset="-122"/>
            </a:endParaRPr>
          </a:p>
          <a:p>
            <a:r>
              <a:rPr lang="zh-CN" altLang="en-US" sz="1600">
                <a:latin typeface="楷体" panose="02010609060101010101" charset="-122"/>
                <a:ea typeface="楷体" panose="02010609060101010101" charset="-122"/>
                <a:cs typeface="楷体" panose="02010609060101010101" charset="-122"/>
              </a:rPr>
              <a:t>绿色柱子是实际公布的财报（业绩为负），蓝色柱子是我们</a:t>
            </a:r>
            <a:r>
              <a:rPr lang="en-US" altLang="zh-CN" sz="1600">
                <a:latin typeface="楷体" panose="02010609060101010101" charset="-122"/>
                <a:ea typeface="楷体" panose="02010609060101010101" charset="-122"/>
                <a:cs typeface="楷体" panose="02010609060101010101" charset="-122"/>
              </a:rPr>
              <a:t>Ai</a:t>
            </a:r>
            <a:r>
              <a:rPr lang="zh-CN" altLang="en-US" sz="1600">
                <a:latin typeface="楷体" panose="02010609060101010101" charset="-122"/>
                <a:ea typeface="楷体" panose="02010609060101010101" charset="-122"/>
                <a:cs typeface="楷体" panose="02010609060101010101" charset="-122"/>
              </a:rPr>
              <a:t>预测的数据（业绩为负）。</a:t>
            </a:r>
            <a:endParaRPr lang="zh-CN" altLang="en-US" sz="1600">
              <a:latin typeface="楷体" panose="02010609060101010101" charset="-122"/>
              <a:ea typeface="楷体" panose="02010609060101010101" charset="-122"/>
              <a:cs typeface="楷体" panose="02010609060101010101" charset="-122"/>
            </a:endParaRPr>
          </a:p>
          <a:p>
            <a:r>
              <a:rPr lang="en-US" altLang="zh-CN" sz="1600">
                <a:latin typeface="楷体" panose="02010609060101010101" charset="-122"/>
                <a:ea typeface="楷体" panose="02010609060101010101" charset="-122"/>
                <a:cs typeface="楷体" panose="02010609060101010101" charset="-122"/>
              </a:rPr>
              <a:t> </a:t>
            </a:r>
            <a:r>
              <a:rPr lang="zh-CN" altLang="en-US" sz="1600">
                <a:latin typeface="楷体" panose="02010609060101010101" charset="-122"/>
                <a:ea typeface="楷体" panose="02010609060101010101" charset="-122"/>
                <a:cs typeface="楷体" panose="02010609060101010101" charset="-122"/>
              </a:rPr>
              <a:t>比如业绩持续递增：连续</a:t>
            </a:r>
            <a:r>
              <a:rPr lang="en-US" altLang="zh-CN" sz="1600">
                <a:latin typeface="楷体" panose="02010609060101010101" charset="-122"/>
                <a:ea typeface="楷体" panose="02010609060101010101" charset="-122"/>
                <a:cs typeface="楷体" panose="02010609060101010101" charset="-122"/>
              </a:rPr>
              <a:t>3</a:t>
            </a:r>
            <a:r>
              <a:rPr lang="zh-CN" altLang="en-US" sz="1600">
                <a:latin typeface="楷体" panose="02010609060101010101" charset="-122"/>
                <a:ea typeface="楷体" panose="02010609060101010101" charset="-122"/>
                <a:cs typeface="楷体" panose="02010609060101010101" charset="-122"/>
              </a:rPr>
              <a:t>个季度上台阶，还创历史新高，四季度显示紫柱也是增长。</a:t>
            </a:r>
            <a:endParaRPr lang="zh-CN" altLang="en-US" sz="1600">
              <a:latin typeface="楷体" panose="02010609060101010101" charset="-122"/>
              <a:ea typeface="楷体" panose="02010609060101010101" charset="-122"/>
              <a:cs typeface="楷体" panose="02010609060101010101" charset="-122"/>
            </a:endParaRPr>
          </a:p>
          <a:p>
            <a:endParaRPr lang="zh-CN" altLang="en-US" sz="1600">
              <a:latin typeface="楷体" panose="02010609060101010101" charset="-122"/>
              <a:ea typeface="楷体" panose="02010609060101010101" charset="-122"/>
              <a:cs typeface="楷体" panose="02010609060101010101" charset="-122"/>
            </a:endParaRPr>
          </a:p>
        </p:txBody>
      </p:sp>
      <p:pic>
        <p:nvPicPr>
          <p:cNvPr id="7" name="图片 6"/>
          <p:cNvPicPr>
            <a:picLocks noChangeAspect="1"/>
          </p:cNvPicPr>
          <p:nvPr/>
        </p:nvPicPr>
        <p:blipFill>
          <a:blip r:embed="rId1"/>
          <a:stretch>
            <a:fillRect/>
          </a:stretch>
        </p:blipFill>
        <p:spPr>
          <a:xfrm>
            <a:off x="1063625" y="3620770"/>
            <a:ext cx="9206865" cy="2741930"/>
          </a:xfrm>
          <a:prstGeom prst="rect">
            <a:avLst/>
          </a:prstGeom>
        </p:spPr>
      </p:pic>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12190" y="5875655"/>
            <a:ext cx="10168255" cy="769620"/>
          </a:xfrm>
          <a:prstGeom prst="rect">
            <a:avLst/>
          </a:prstGeom>
          <a:noFill/>
        </p:spPr>
        <p:txBody>
          <a:bodyPr wrap="square" rtlCol="0" anchor="t">
            <a:noAutofit/>
          </a:bodyPr>
          <a:p>
            <a:r>
              <a:rPr lang="en-US" altLang="zh-CN" sz="2400">
                <a:latin typeface="楷体" panose="02010609060101010101" charset="-122"/>
                <a:ea typeface="楷体" panose="02010609060101010101" charset="-122"/>
                <a:sym typeface="+mn-ea"/>
              </a:rPr>
              <a:t>    </a:t>
            </a:r>
            <a:endParaRPr lang="zh-CN" altLang="en-US" sz="2400">
              <a:latin typeface="楷体" panose="02010609060101010101" charset="-122"/>
              <a:ea typeface="楷体" panose="02010609060101010101" charset="-122"/>
              <a:sym typeface="+mn-ea"/>
            </a:endParaRPr>
          </a:p>
        </p:txBody>
      </p:sp>
      <p:sp>
        <p:nvSpPr>
          <p:cNvPr id="4" name="文本框 3"/>
          <p:cNvSpPr txBox="1"/>
          <p:nvPr/>
        </p:nvSpPr>
        <p:spPr>
          <a:xfrm>
            <a:off x="3220085" y="106045"/>
            <a:ext cx="6000750" cy="782955"/>
          </a:xfrm>
          <a:prstGeom prst="rect">
            <a:avLst/>
          </a:prstGeom>
          <a:noFill/>
        </p:spPr>
        <p:txBody>
          <a:bodyPr wrap="square" rtlCol="0">
            <a:noAutofit/>
          </a:bodyPr>
          <a:p>
            <a:r>
              <a:rPr lang="en-US" altLang="zh-CN"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r>
              <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三位一体</a:t>
            </a:r>
            <a:r>
              <a:rPr lang="en-US" altLang="zh-CN"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  </a:t>
            </a:r>
            <a:r>
              <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优中选优</a:t>
            </a:r>
            <a:endParaRPr lang="en-US" altLang="zh-CN"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3" name="文本框 2"/>
          <p:cNvSpPr txBox="1"/>
          <p:nvPr/>
        </p:nvSpPr>
        <p:spPr>
          <a:xfrm>
            <a:off x="970280" y="995680"/>
            <a:ext cx="8517890" cy="5149850"/>
          </a:xfrm>
          <a:prstGeom prst="rect">
            <a:avLst/>
          </a:prstGeom>
          <a:noFill/>
        </p:spPr>
        <p:txBody>
          <a:bodyPr wrap="square" rtlCol="0">
            <a:noAutofit/>
          </a:bodyPr>
          <a:p>
            <a:r>
              <a:rPr lang="zh-CN" altLang="en-US">
                <a:latin typeface="楷体" panose="02010609060101010101" charset="-122"/>
                <a:ea typeface="楷体" panose="02010609060101010101" charset="-122"/>
                <a:cs typeface="楷体" panose="02010609060101010101" charset="-122"/>
              </a:rPr>
              <a:t>（二）趋势</a:t>
            </a:r>
            <a:endParaRPr lang="zh-CN" altLang="en-US">
              <a:latin typeface="楷体" panose="02010609060101010101" charset="-122"/>
              <a:ea typeface="楷体" panose="02010609060101010101" charset="-122"/>
              <a:cs typeface="楷体" panose="02010609060101010101" charset="-122"/>
            </a:endParaRPr>
          </a:p>
          <a:p>
            <a:endParaRPr lang="zh-CN" altLang="en-US">
              <a:latin typeface="楷体" panose="02010609060101010101" charset="-122"/>
              <a:ea typeface="楷体" panose="02010609060101010101" charset="-122"/>
              <a:cs typeface="楷体" panose="02010609060101010101" charset="-122"/>
            </a:endParaRPr>
          </a:p>
          <a:p>
            <a:r>
              <a:rPr lang="zh-CN" altLang="en-US">
                <a:latin typeface="楷体" panose="02010609060101010101" charset="-122"/>
                <a:ea typeface="楷体" panose="02010609060101010101" charset="-122"/>
                <a:cs typeface="楷体" panose="02010609060101010101" charset="-122"/>
              </a:rPr>
              <a:t>厂字形回档：参考智能交易蓝线或者熊线（灵敏度：蓝线＞熊线，优先看蓝线）。</a:t>
            </a:r>
            <a:endParaRPr lang="zh-CN" altLang="en-US">
              <a:latin typeface="楷体" panose="02010609060101010101" charset="-122"/>
              <a:ea typeface="楷体" panose="02010609060101010101" charset="-122"/>
              <a:cs typeface="楷体" panose="02010609060101010101" charset="-122"/>
            </a:endParaRPr>
          </a:p>
          <a:p>
            <a:endParaRPr lang="zh-CN" altLang="en-US">
              <a:latin typeface="楷体" panose="02010609060101010101" charset="-122"/>
              <a:ea typeface="楷体" panose="02010609060101010101" charset="-122"/>
              <a:cs typeface="楷体" panose="02010609060101010101" charset="-122"/>
            </a:endParaRPr>
          </a:p>
          <a:p>
            <a:r>
              <a:rPr lang="en-US" altLang="zh-CN">
                <a:latin typeface="楷体" panose="02010609060101010101" charset="-122"/>
                <a:ea typeface="楷体" panose="02010609060101010101" charset="-122"/>
                <a:cs typeface="楷体" panose="02010609060101010101" charset="-122"/>
              </a:rPr>
              <a:t>N</a:t>
            </a:r>
            <a:r>
              <a:rPr lang="zh-CN" altLang="en-US">
                <a:latin typeface="楷体" panose="02010609060101010101" charset="-122"/>
                <a:ea typeface="楷体" panose="02010609060101010101" charset="-122"/>
                <a:cs typeface="楷体" panose="02010609060101010101" charset="-122"/>
              </a:rPr>
              <a:t>字型回踩：参考智能辅助线。</a:t>
            </a:r>
            <a:endParaRPr lang="zh-CN" altLang="en-US">
              <a:latin typeface="楷体" panose="02010609060101010101" charset="-122"/>
              <a:ea typeface="楷体" panose="02010609060101010101" charset="-122"/>
              <a:cs typeface="楷体" panose="02010609060101010101" charset="-122"/>
            </a:endParaRPr>
          </a:p>
          <a:p>
            <a:endParaRPr lang="zh-CN" altLang="en-US">
              <a:latin typeface="楷体" panose="02010609060101010101" charset="-122"/>
              <a:ea typeface="楷体" panose="02010609060101010101" charset="-122"/>
              <a:cs typeface="楷体" panose="02010609060101010101" charset="-122"/>
            </a:endParaRPr>
          </a:p>
          <a:p>
            <a:r>
              <a:rPr lang="zh-CN" altLang="en-US">
                <a:latin typeface="楷体" panose="02010609060101010101" charset="-122"/>
                <a:ea typeface="楷体" panose="02010609060101010101" charset="-122"/>
                <a:cs typeface="楷体" panose="02010609060101010101" charset="-122"/>
              </a:rPr>
              <a:t>水手突破：脱离灰色横盘震荡，突破进入黄色或者紫色区域。</a:t>
            </a:r>
            <a:endParaRPr lang="zh-CN" altLang="en-US">
              <a:latin typeface="楷体" panose="02010609060101010101" charset="-122"/>
              <a:ea typeface="楷体" panose="02010609060101010101" charset="-122"/>
              <a:cs typeface="楷体" panose="02010609060101010101" charset="-122"/>
            </a:endParaRPr>
          </a:p>
          <a:p>
            <a:endParaRPr lang="zh-CN" altLang="en-US">
              <a:latin typeface="楷体" panose="02010609060101010101" charset="-122"/>
              <a:ea typeface="楷体" panose="02010609060101010101" charset="-122"/>
              <a:cs typeface="楷体" panose="02010609060101010101" charset="-122"/>
            </a:endParaRPr>
          </a:p>
          <a:p>
            <a:r>
              <a:rPr lang="zh-CN" altLang="en-US">
                <a:latin typeface="楷体" panose="02010609060101010101" charset="-122"/>
                <a:ea typeface="楷体" panose="02010609060101010101" charset="-122"/>
                <a:cs typeface="楷体" panose="02010609060101010101" charset="-122"/>
              </a:rPr>
              <a:t>（三）资金</a:t>
            </a:r>
            <a:endParaRPr lang="zh-CN" altLang="en-US">
              <a:latin typeface="楷体" panose="02010609060101010101" charset="-122"/>
              <a:ea typeface="楷体" panose="02010609060101010101" charset="-122"/>
              <a:cs typeface="楷体" panose="02010609060101010101" charset="-122"/>
            </a:endParaRPr>
          </a:p>
          <a:p>
            <a:endParaRPr lang="zh-CN" altLang="en-US">
              <a:latin typeface="楷体" panose="02010609060101010101" charset="-122"/>
              <a:ea typeface="楷体" panose="02010609060101010101" charset="-122"/>
              <a:cs typeface="楷体" panose="02010609060101010101" charset="-122"/>
            </a:endParaRPr>
          </a:p>
          <a:p>
            <a:r>
              <a:rPr lang="zh-CN" altLang="en-US">
                <a:latin typeface="楷体" panose="02010609060101010101" charset="-122"/>
                <a:ea typeface="楷体" panose="02010609060101010101" charset="-122"/>
                <a:cs typeface="楷体" panose="02010609060101010101" charset="-122"/>
              </a:rPr>
              <a:t>主力动向：变紫色，有资金主动性抢筹更佳，把握第一轮大单回档机会。</a:t>
            </a:r>
            <a:endParaRPr lang="zh-CN" altLang="en-US">
              <a:latin typeface="楷体" panose="02010609060101010101" charset="-122"/>
              <a:ea typeface="楷体" panose="02010609060101010101" charset="-122"/>
              <a:cs typeface="楷体" panose="02010609060101010101" charset="-122"/>
            </a:endParaRPr>
          </a:p>
          <a:p>
            <a:r>
              <a:rPr lang="zh-CN" altLang="en-US">
                <a:latin typeface="楷体" panose="02010609060101010101" charset="-122"/>
                <a:ea typeface="楷体" panose="02010609060101010101" charset="-122"/>
                <a:cs typeface="楷体" panose="02010609060101010101" charset="-122"/>
              </a:rPr>
              <a:t>主力控盘：尽量选择新控盘阶段（黄色柱子递增），处于主力建仓吸筹区域。</a:t>
            </a:r>
            <a:endParaRPr lang="zh-CN" altLang="en-US">
              <a:latin typeface="楷体" panose="02010609060101010101" charset="-122"/>
              <a:ea typeface="楷体" panose="02010609060101010101" charset="-122"/>
              <a:cs typeface="楷体" panose="02010609060101010101" charset="-122"/>
            </a:endParaRPr>
          </a:p>
          <a:p>
            <a:r>
              <a:rPr lang="zh-CN" altLang="en-US">
                <a:latin typeface="楷体" panose="02010609060101010101" charset="-122"/>
                <a:ea typeface="楷体" panose="02010609060101010101" charset="-122"/>
                <a:cs typeface="楷体" panose="02010609060101010101" charset="-122"/>
              </a:rPr>
              <a:t>流动资金：底部持续</a:t>
            </a:r>
            <a:r>
              <a:rPr lang="en-US" altLang="zh-CN">
                <a:latin typeface="楷体" panose="02010609060101010101" charset="-122"/>
                <a:ea typeface="楷体" panose="02010609060101010101" charset="-122"/>
                <a:cs typeface="楷体" panose="02010609060101010101" charset="-122"/>
              </a:rPr>
              <a:t>3</a:t>
            </a:r>
            <a:r>
              <a:rPr lang="zh-CN" altLang="en-US">
                <a:latin typeface="楷体" panose="02010609060101010101" charset="-122"/>
                <a:ea typeface="楷体" panose="02010609060101010101" charset="-122"/>
                <a:cs typeface="楷体" panose="02010609060101010101" charset="-122"/>
              </a:rPr>
              <a:t>天以上翻红甚至阶段新高，有资金开始活跃交易。</a:t>
            </a:r>
            <a:endParaRPr lang="zh-CN" altLang="en-US">
              <a:latin typeface="楷体" panose="02010609060101010101" charset="-122"/>
              <a:ea typeface="楷体" panose="02010609060101010101" charset="-122"/>
              <a:cs typeface="楷体" panose="02010609060101010101" charset="-122"/>
            </a:endParaRPr>
          </a:p>
          <a:p>
            <a:endParaRPr lang="zh-CN" altLang="en-US">
              <a:latin typeface="楷体" panose="02010609060101010101" charset="-122"/>
              <a:ea typeface="楷体" panose="02010609060101010101" charset="-122"/>
              <a:cs typeface="楷体" panose="02010609060101010101" charset="-122"/>
            </a:endParaRPr>
          </a:p>
          <a:p>
            <a:r>
              <a:rPr lang="zh-CN" altLang="en-US">
                <a:latin typeface="楷体" panose="02010609060101010101" charset="-122"/>
                <a:ea typeface="楷体" panose="02010609060101010101" charset="-122"/>
                <a:cs typeface="楷体" panose="02010609060101010101" charset="-122"/>
              </a:rPr>
              <a:t>（四）买卖点</a:t>
            </a:r>
            <a:endParaRPr lang="zh-CN" altLang="en-US">
              <a:latin typeface="楷体" panose="02010609060101010101" charset="-122"/>
              <a:ea typeface="楷体" panose="02010609060101010101" charset="-122"/>
              <a:cs typeface="楷体" panose="02010609060101010101" charset="-122"/>
            </a:endParaRPr>
          </a:p>
          <a:p>
            <a:r>
              <a:rPr lang="zh-CN" altLang="en-US">
                <a:latin typeface="楷体" panose="02010609060101010101" charset="-122"/>
                <a:ea typeface="楷体" panose="02010609060101010101" charset="-122"/>
                <a:cs typeface="楷体" panose="02010609060101010101" charset="-122"/>
              </a:rPr>
              <a:t>捕捞季节：日线沿着趋势线遁循金叉买死叉卖原则（适合偏波段操作股）</a:t>
            </a:r>
            <a:endParaRPr lang="zh-CN" altLang="en-US">
              <a:latin typeface="楷体" panose="02010609060101010101" charset="-122"/>
              <a:ea typeface="楷体" panose="02010609060101010101" charset="-122"/>
              <a:cs typeface="楷体" panose="02010609060101010101" charset="-122"/>
            </a:endParaRPr>
          </a:p>
          <a:p>
            <a:r>
              <a:rPr lang="zh-CN" altLang="en-US">
                <a:latin typeface="楷体" panose="02010609060101010101" charset="-122"/>
                <a:ea typeface="楷体" panose="02010609060101010101" charset="-122"/>
                <a:cs typeface="楷体" panose="02010609060101010101" charset="-122"/>
              </a:rPr>
              <a:t>双</a:t>
            </a:r>
            <a:r>
              <a:rPr lang="en-US" altLang="zh-CN">
                <a:latin typeface="楷体" panose="02010609060101010101" charset="-122"/>
                <a:ea typeface="楷体" panose="02010609060101010101" charset="-122"/>
                <a:cs typeface="楷体" panose="02010609060101010101" charset="-122"/>
              </a:rPr>
              <a:t>B</a:t>
            </a:r>
            <a:r>
              <a:rPr lang="zh-CN" altLang="en-US">
                <a:latin typeface="楷体" panose="02010609060101010101" charset="-122"/>
                <a:ea typeface="楷体" panose="02010609060101010101" charset="-122"/>
                <a:cs typeface="楷体" panose="02010609060101010101" charset="-122"/>
              </a:rPr>
              <a:t>点或者慧眼</a:t>
            </a:r>
            <a:r>
              <a:rPr lang="en-US" altLang="zh-CN">
                <a:latin typeface="楷体" panose="02010609060101010101" charset="-122"/>
                <a:ea typeface="楷体" panose="02010609060101010101" charset="-122"/>
                <a:cs typeface="楷体" panose="02010609060101010101" charset="-122"/>
              </a:rPr>
              <a:t>k</a:t>
            </a:r>
            <a:r>
              <a:rPr lang="zh-CN" altLang="en-US">
                <a:latin typeface="楷体" panose="02010609060101010101" charset="-122"/>
                <a:ea typeface="楷体" panose="02010609060101010101" charset="-122"/>
                <a:cs typeface="楷体" panose="02010609060101010101" charset="-122"/>
              </a:rPr>
              <a:t>线</a:t>
            </a:r>
            <a:r>
              <a:rPr lang="en-US" altLang="zh-CN">
                <a:latin typeface="楷体" panose="02010609060101010101" charset="-122"/>
                <a:ea typeface="楷体" panose="02010609060101010101" charset="-122"/>
                <a:cs typeface="楷体" panose="02010609060101010101" charset="-122"/>
              </a:rPr>
              <a:t>B</a:t>
            </a:r>
            <a:r>
              <a:rPr lang="zh-CN" altLang="en-US">
                <a:latin typeface="楷体" panose="02010609060101010101" charset="-122"/>
                <a:ea typeface="楷体" panose="02010609060101010101" charset="-122"/>
                <a:cs typeface="楷体" panose="02010609060101010101" charset="-122"/>
              </a:rPr>
              <a:t>点：</a:t>
            </a:r>
            <a:r>
              <a:rPr lang="en-US" altLang="zh-CN">
                <a:latin typeface="楷体" panose="02010609060101010101" charset="-122"/>
                <a:ea typeface="楷体" panose="02010609060101010101" charset="-122"/>
                <a:cs typeface="楷体" panose="02010609060101010101" charset="-122"/>
              </a:rPr>
              <a:t>B</a:t>
            </a:r>
            <a:r>
              <a:rPr lang="zh-CN" altLang="en-US">
                <a:latin typeface="楷体" panose="02010609060101010101" charset="-122"/>
                <a:ea typeface="楷体" panose="02010609060101010101" charset="-122"/>
                <a:cs typeface="楷体" panose="02010609060101010101" charset="-122"/>
              </a:rPr>
              <a:t>点启动属于开始建仓区域（适合偏中线股）</a:t>
            </a:r>
            <a:endParaRPr lang="zh-CN" altLang="en-US">
              <a:latin typeface="楷体" panose="02010609060101010101" charset="-122"/>
              <a:ea typeface="楷体" panose="02010609060101010101" charset="-122"/>
              <a:cs typeface="楷体" panose="02010609060101010101" charset="-122"/>
            </a:endParaRPr>
          </a:p>
          <a:p>
            <a:endParaRPr lang="zh-CN" altLang="en-US">
              <a:latin typeface="楷体" panose="02010609060101010101" charset="-122"/>
              <a:ea typeface="楷体" panose="02010609060101010101" charset="-122"/>
              <a:cs typeface="楷体" panose="02010609060101010101" charset="-122"/>
            </a:endParaRPr>
          </a:p>
          <a:p>
            <a:endParaRPr lang="zh-CN" altLang="en-US">
              <a:latin typeface="楷体" panose="02010609060101010101" charset="-122"/>
              <a:ea typeface="楷体" panose="02010609060101010101" charset="-122"/>
              <a:cs typeface="楷体" panose="02010609060101010101" charset="-122"/>
            </a:endParaRPr>
          </a:p>
          <a:p>
            <a:endParaRPr lang="zh-CN" altLang="en-US">
              <a:latin typeface="楷体" panose="02010609060101010101" charset="-122"/>
              <a:ea typeface="楷体" panose="02010609060101010101" charset="-122"/>
              <a:cs typeface="楷体" panose="02010609060101010101" charset="-122"/>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12190" y="5875655"/>
            <a:ext cx="10168255" cy="769620"/>
          </a:xfrm>
          <a:prstGeom prst="rect">
            <a:avLst/>
          </a:prstGeom>
          <a:noFill/>
        </p:spPr>
        <p:txBody>
          <a:bodyPr wrap="square" rtlCol="0" anchor="t">
            <a:noAutofit/>
          </a:bodyPr>
          <a:p>
            <a:r>
              <a:rPr lang="en-US" altLang="zh-CN" sz="2400">
                <a:latin typeface="楷体" panose="02010609060101010101" charset="-122"/>
                <a:ea typeface="楷体" panose="02010609060101010101" charset="-122"/>
                <a:sym typeface="+mn-ea"/>
              </a:rPr>
              <a:t>    </a:t>
            </a:r>
            <a:endParaRPr lang="zh-CN" altLang="en-US" sz="2400">
              <a:latin typeface="楷体" panose="02010609060101010101" charset="-122"/>
              <a:ea typeface="楷体" panose="02010609060101010101" charset="-122"/>
              <a:sym typeface="+mn-ea"/>
            </a:endParaRPr>
          </a:p>
        </p:txBody>
      </p:sp>
      <p:sp>
        <p:nvSpPr>
          <p:cNvPr id="4" name="文本框 3"/>
          <p:cNvSpPr txBox="1"/>
          <p:nvPr/>
        </p:nvSpPr>
        <p:spPr>
          <a:xfrm>
            <a:off x="3292475" y="147955"/>
            <a:ext cx="6000750" cy="782955"/>
          </a:xfrm>
          <a:prstGeom prst="rect">
            <a:avLst/>
          </a:prstGeom>
          <a:noFill/>
        </p:spPr>
        <p:txBody>
          <a:bodyPr wrap="square" rtlCol="0">
            <a:noAutofit/>
          </a:bodyPr>
          <a:p>
            <a:r>
              <a:rPr lang="en-US" altLang="zh-CN"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r>
              <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短线选股</a:t>
            </a:r>
            <a:endPar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pic>
        <p:nvPicPr>
          <p:cNvPr id="3" name="图片 2"/>
          <p:cNvPicPr>
            <a:picLocks noChangeAspect="1"/>
          </p:cNvPicPr>
          <p:nvPr/>
        </p:nvPicPr>
        <p:blipFill>
          <a:blip r:embed="rId1"/>
          <a:stretch>
            <a:fillRect/>
          </a:stretch>
        </p:blipFill>
        <p:spPr>
          <a:xfrm>
            <a:off x="806450" y="990600"/>
            <a:ext cx="7271385" cy="5275580"/>
          </a:xfrm>
          <a:prstGeom prst="rect">
            <a:avLst/>
          </a:prstGeom>
        </p:spPr>
      </p:pic>
      <p:sp>
        <p:nvSpPr>
          <p:cNvPr id="6" name="文本框 5"/>
          <p:cNvSpPr txBox="1"/>
          <p:nvPr/>
        </p:nvSpPr>
        <p:spPr>
          <a:xfrm>
            <a:off x="8233410" y="1250950"/>
            <a:ext cx="3659505" cy="2861310"/>
          </a:xfrm>
          <a:prstGeom prst="rect">
            <a:avLst/>
          </a:prstGeom>
          <a:noFill/>
        </p:spPr>
        <p:txBody>
          <a:bodyPr wrap="square" rtlCol="0">
            <a:spAutoFit/>
          </a:bodyPr>
          <a:p>
            <a:r>
              <a:rPr lang="zh-CN" altLang="en-US">
                <a:latin typeface="楷体" panose="02010609060101010101" charset="-122"/>
                <a:ea typeface="楷体" panose="02010609060101010101" charset="-122"/>
                <a:cs typeface="楷体" panose="02010609060101010101" charset="-122"/>
              </a:rPr>
              <a:t>先主线，再选个股</a:t>
            </a:r>
            <a:endParaRPr lang="zh-CN" altLang="en-US">
              <a:latin typeface="楷体" panose="02010609060101010101" charset="-122"/>
              <a:ea typeface="楷体" panose="02010609060101010101" charset="-122"/>
              <a:cs typeface="楷体" panose="02010609060101010101" charset="-122"/>
            </a:endParaRPr>
          </a:p>
          <a:p>
            <a:endParaRPr lang="zh-CN" altLang="en-US">
              <a:latin typeface="楷体" panose="02010609060101010101" charset="-122"/>
              <a:ea typeface="楷体" panose="02010609060101010101" charset="-122"/>
              <a:cs typeface="楷体" panose="02010609060101010101" charset="-122"/>
            </a:endParaRPr>
          </a:p>
          <a:p>
            <a:r>
              <a:rPr lang="zh-CN" altLang="en-US">
                <a:latin typeface="楷体" panose="02010609060101010101" charset="-122"/>
                <a:ea typeface="楷体" panose="02010609060101010101" charset="-122"/>
                <a:cs typeface="楷体" panose="02010609060101010101" charset="-122"/>
              </a:rPr>
              <a:t>必备条件：主力变紫，做第一轮大单回档</a:t>
            </a:r>
            <a:endParaRPr lang="zh-CN" altLang="en-US">
              <a:latin typeface="楷体" panose="02010609060101010101" charset="-122"/>
              <a:ea typeface="楷体" panose="02010609060101010101" charset="-122"/>
              <a:cs typeface="楷体" panose="02010609060101010101" charset="-122"/>
            </a:endParaRPr>
          </a:p>
          <a:p>
            <a:endParaRPr lang="zh-CN" altLang="en-US">
              <a:latin typeface="楷体" panose="02010609060101010101" charset="-122"/>
              <a:ea typeface="楷体" panose="02010609060101010101" charset="-122"/>
              <a:cs typeface="楷体" panose="02010609060101010101" charset="-122"/>
            </a:endParaRPr>
          </a:p>
          <a:p>
            <a:r>
              <a:rPr lang="zh-CN" altLang="en-US">
                <a:latin typeface="楷体" panose="02010609060101010101" charset="-122"/>
                <a:ea typeface="楷体" panose="02010609060101010101" charset="-122"/>
                <a:cs typeface="楷体" panose="02010609060101010101" charset="-122"/>
              </a:rPr>
              <a:t>涨跌幅排序，看</a:t>
            </a:r>
            <a:r>
              <a:rPr lang="en-US" altLang="zh-CN">
                <a:latin typeface="楷体" panose="02010609060101010101" charset="-122"/>
                <a:ea typeface="楷体" panose="02010609060101010101" charset="-122"/>
                <a:cs typeface="楷体" panose="02010609060101010101" charset="-122"/>
              </a:rPr>
              <a:t>5%</a:t>
            </a:r>
            <a:r>
              <a:rPr lang="zh-CN" altLang="en-US">
                <a:latin typeface="楷体" panose="02010609060101010101" charset="-122"/>
                <a:ea typeface="楷体" panose="02010609060101010101" charset="-122"/>
                <a:cs typeface="楷体" panose="02010609060101010101" charset="-122"/>
              </a:rPr>
              <a:t>的个股；捕捞季节金叉死叉天数排序，先看死叉个股找回档。</a:t>
            </a:r>
            <a:endParaRPr lang="zh-CN" altLang="en-US">
              <a:latin typeface="楷体" panose="02010609060101010101" charset="-122"/>
              <a:ea typeface="楷体" panose="02010609060101010101" charset="-122"/>
              <a:cs typeface="楷体" panose="02010609060101010101" charset="-122"/>
            </a:endParaRPr>
          </a:p>
          <a:p>
            <a:endParaRPr lang="zh-CN" altLang="en-US">
              <a:latin typeface="楷体" panose="02010609060101010101" charset="-122"/>
              <a:ea typeface="楷体" panose="02010609060101010101" charset="-122"/>
              <a:cs typeface="楷体" panose="02010609060101010101" charset="-122"/>
            </a:endParaRPr>
          </a:p>
          <a:p>
            <a:endParaRPr lang="zh-CN" altLang="en-US">
              <a:latin typeface="楷体" panose="02010609060101010101" charset="-122"/>
              <a:ea typeface="楷体" panose="02010609060101010101" charset="-122"/>
              <a:cs typeface="楷体" panose="02010609060101010101" charset="-122"/>
            </a:endParaRPr>
          </a:p>
        </p:txBody>
      </p:sp>
      <p:pic>
        <p:nvPicPr>
          <p:cNvPr id="7" name="图片 6"/>
          <p:cNvPicPr>
            <a:picLocks noChangeAspect="1"/>
          </p:cNvPicPr>
          <p:nvPr/>
        </p:nvPicPr>
        <p:blipFill>
          <a:blip r:embed="rId2"/>
          <a:stretch>
            <a:fillRect/>
          </a:stretch>
        </p:blipFill>
        <p:spPr>
          <a:xfrm>
            <a:off x="8373745" y="3706495"/>
            <a:ext cx="3519170" cy="2169160"/>
          </a:xfrm>
          <a:prstGeom prst="rect">
            <a:avLst/>
          </a:prstGeom>
        </p:spPr>
      </p:pic>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12190" y="5875655"/>
            <a:ext cx="10168255" cy="769620"/>
          </a:xfrm>
          <a:prstGeom prst="rect">
            <a:avLst/>
          </a:prstGeom>
          <a:noFill/>
        </p:spPr>
        <p:txBody>
          <a:bodyPr wrap="square" rtlCol="0" anchor="t">
            <a:noAutofit/>
          </a:bodyPr>
          <a:p>
            <a:r>
              <a:rPr lang="en-US" altLang="zh-CN" sz="2400">
                <a:latin typeface="楷体" panose="02010609060101010101" charset="-122"/>
                <a:ea typeface="楷体" panose="02010609060101010101" charset="-122"/>
                <a:sym typeface="+mn-ea"/>
              </a:rPr>
              <a:t>    </a:t>
            </a:r>
            <a:endParaRPr lang="zh-CN" altLang="en-US" sz="2400">
              <a:latin typeface="楷体" panose="02010609060101010101" charset="-122"/>
              <a:ea typeface="楷体" panose="02010609060101010101" charset="-122"/>
              <a:sym typeface="+mn-ea"/>
            </a:endParaRPr>
          </a:p>
        </p:txBody>
      </p:sp>
      <p:sp>
        <p:nvSpPr>
          <p:cNvPr id="4" name="文本框 3"/>
          <p:cNvSpPr txBox="1"/>
          <p:nvPr/>
        </p:nvSpPr>
        <p:spPr>
          <a:xfrm>
            <a:off x="3292475" y="147955"/>
            <a:ext cx="6000750" cy="782955"/>
          </a:xfrm>
          <a:prstGeom prst="rect">
            <a:avLst/>
          </a:prstGeom>
          <a:noFill/>
        </p:spPr>
        <p:txBody>
          <a:bodyPr wrap="square" rtlCol="0">
            <a:noAutofit/>
          </a:bodyPr>
          <a:p>
            <a:r>
              <a:rPr lang="en-US" altLang="zh-CN"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r>
              <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用户操作反馈</a:t>
            </a:r>
            <a:endPar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pic>
        <p:nvPicPr>
          <p:cNvPr id="3" name="图片 2"/>
          <p:cNvPicPr>
            <a:picLocks noChangeAspect="1"/>
          </p:cNvPicPr>
          <p:nvPr/>
        </p:nvPicPr>
        <p:blipFill>
          <a:blip r:embed="rId1"/>
          <a:stretch>
            <a:fillRect/>
          </a:stretch>
        </p:blipFill>
        <p:spPr>
          <a:xfrm>
            <a:off x="351155" y="1087755"/>
            <a:ext cx="8547100" cy="4973320"/>
          </a:xfrm>
          <a:prstGeom prst="rect">
            <a:avLst/>
          </a:prstGeom>
        </p:spPr>
      </p:pic>
      <p:pic>
        <p:nvPicPr>
          <p:cNvPr id="5" name="图片 4"/>
          <p:cNvPicPr>
            <a:picLocks noChangeAspect="1"/>
          </p:cNvPicPr>
          <p:nvPr/>
        </p:nvPicPr>
        <p:blipFill>
          <a:blip r:embed="rId2"/>
          <a:stretch>
            <a:fillRect/>
          </a:stretch>
        </p:blipFill>
        <p:spPr>
          <a:xfrm>
            <a:off x="5344795" y="2137410"/>
            <a:ext cx="6537325" cy="3644900"/>
          </a:xfrm>
          <a:prstGeom prst="rect">
            <a:avLst/>
          </a:prstGeom>
        </p:spPr>
      </p:pic>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050925" y="910590"/>
            <a:ext cx="9845040" cy="5469255"/>
          </a:xfrm>
          <a:prstGeom prst="rect">
            <a:avLst/>
          </a:prstGeom>
        </p:spPr>
      </p:pic>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76645" y="1549400"/>
            <a:ext cx="5437505" cy="2897505"/>
          </a:xfrm>
          <a:prstGeom prst="rect">
            <a:avLst/>
          </a:prstGeom>
          <a:noFill/>
        </p:spPr>
        <p:txBody>
          <a:bodyPr wrap="square" rtlCol="0">
            <a:spAutoFit/>
          </a:bodyPr>
          <a:lstStyle/>
          <a:p>
            <a:pPr>
              <a:lnSpc>
                <a:spcPct val="190000"/>
              </a:lnSpc>
            </a:pPr>
            <a:r>
              <a:rPr lang="zh-CN" sz="3200" dirty="0">
                <a:solidFill>
                  <a:schemeClr val="tx1">
                    <a:lumMod val="75000"/>
                    <a:lumOff val="25000"/>
                  </a:schemeClr>
                </a:solidFill>
                <a:latin typeface="思源黑体 CN Medium" panose="020B0600000000000000" charset="-122"/>
                <a:ea typeface="思源黑体 CN Medium" panose="020B0600000000000000" charset="-122"/>
                <a:cs typeface="+mn-ea"/>
              </a:rPr>
              <a:t>行情要点</a:t>
            </a:r>
            <a:endParaRPr lang="en-US" altLang="zh-CN" sz="3200" dirty="0">
              <a:solidFill>
                <a:schemeClr val="tx1">
                  <a:lumMod val="75000"/>
                  <a:lumOff val="25000"/>
                </a:schemeClr>
              </a:solidFill>
              <a:latin typeface="思源黑体 CN Medium" panose="020B0600000000000000" charset="-122"/>
              <a:ea typeface="思源黑体 CN Medium" panose="020B0600000000000000" charset="-122"/>
              <a:cs typeface="+mn-ea"/>
            </a:endParaRPr>
          </a:p>
          <a:p>
            <a:pPr>
              <a:lnSpc>
                <a:spcPct val="190000"/>
              </a:lnSpc>
            </a:pPr>
            <a:r>
              <a:rPr lang="zh-CN" altLang="en-US" sz="3200" dirty="0">
                <a:solidFill>
                  <a:schemeClr val="tx1">
                    <a:lumMod val="75000"/>
                    <a:lumOff val="25000"/>
                  </a:schemeClr>
                </a:solidFill>
                <a:latin typeface="思源黑体 CN Medium" panose="020B0600000000000000" charset="-122"/>
                <a:ea typeface="思源黑体 CN Medium" panose="020B0600000000000000" charset="-122"/>
                <a:cs typeface="+mn-ea"/>
              </a:rPr>
              <a:t>主线热点</a:t>
            </a:r>
            <a:endParaRPr lang="zh-CN" altLang="en-US" sz="3200" dirty="0">
              <a:solidFill>
                <a:schemeClr val="tx1">
                  <a:lumMod val="75000"/>
                  <a:lumOff val="25000"/>
                </a:schemeClr>
              </a:solidFill>
              <a:latin typeface="思源黑体 CN Medium" panose="020B0600000000000000" charset="-122"/>
              <a:ea typeface="思源黑体 CN Medium" panose="020B0600000000000000" charset="-122"/>
              <a:cs typeface="+mn-ea"/>
            </a:endParaRPr>
          </a:p>
          <a:p>
            <a:pPr>
              <a:lnSpc>
                <a:spcPct val="190000"/>
              </a:lnSpc>
            </a:pPr>
            <a:r>
              <a:rPr lang="zh-CN" altLang="en-US" sz="3200" dirty="0">
                <a:solidFill>
                  <a:schemeClr val="tx1">
                    <a:lumMod val="75000"/>
                    <a:lumOff val="25000"/>
                  </a:schemeClr>
                </a:solidFill>
                <a:latin typeface="思源黑体 CN Medium" panose="020B0600000000000000" charset="-122"/>
                <a:ea typeface="思源黑体 CN Medium" panose="020B0600000000000000" charset="-122"/>
                <a:cs typeface="+mn-ea"/>
              </a:rPr>
              <a:t>选股策略</a:t>
            </a:r>
            <a:endParaRPr lang="zh-CN" altLang="en-US" sz="3200" dirty="0">
              <a:solidFill>
                <a:schemeClr val="tx1">
                  <a:lumMod val="75000"/>
                  <a:lumOff val="25000"/>
                </a:schemeClr>
              </a:solidFill>
              <a:latin typeface="思源黑体 CN Medium" panose="020B0600000000000000" charset="-122"/>
              <a:ea typeface="思源黑体 CN Medium" panose="020B0600000000000000" charset="-122"/>
              <a:cs typeface="+mn-ea"/>
            </a:endParaRPr>
          </a:p>
        </p:txBody>
      </p:sp>
      <p:sp>
        <p:nvSpPr>
          <p:cNvPr id="3" name="文本框 2"/>
          <p:cNvSpPr txBox="1"/>
          <p:nvPr/>
        </p:nvSpPr>
        <p:spPr>
          <a:xfrm>
            <a:off x="5137785" y="1588453"/>
            <a:ext cx="955040" cy="4590415"/>
          </a:xfrm>
          <a:prstGeom prst="rect">
            <a:avLst/>
          </a:prstGeom>
          <a:noFill/>
        </p:spPr>
        <p:txBody>
          <a:bodyPr wrap="square" rtlCol="0">
            <a:spAutoFit/>
          </a:bodyPr>
          <a:lstStyle/>
          <a:p>
            <a:pPr lvl="0" algn="ctr">
              <a:lnSpc>
                <a:spcPct val="170000"/>
              </a:lnSpc>
            </a:pPr>
            <a:r>
              <a:rPr lang="zh-CN" altLang="en-US" sz="3500">
                <a:ln>
                  <a:noFill/>
                </a:ln>
                <a:solidFill>
                  <a:srgbClr val="AC5621"/>
                </a:solidFill>
                <a:latin typeface="Noto Sans S Chinese Medium" panose="020B0600000000000000" charset="-122"/>
                <a:ea typeface="Noto Sans S Chinese Medium" panose="020B0600000000000000" charset="-122"/>
                <a:cs typeface="DIN Black" charset="0"/>
              </a:rPr>
              <a:t>01</a:t>
            </a:r>
            <a:r>
              <a:rPr lang="en-US" altLang="zh-CN" sz="3200">
                <a:ln>
                  <a:noFill/>
                </a:ln>
                <a:solidFill>
                  <a:srgbClr val="AC5621"/>
                </a:solidFill>
                <a:latin typeface="Noto Sans S Chinese Medium" panose="020B0600000000000000" charset="-122"/>
                <a:ea typeface="Noto Sans S Chinese Medium" panose="020B0600000000000000" charset="-122"/>
                <a:cs typeface="DIN Black" charset="0"/>
              </a:rPr>
              <a:t>/</a:t>
            </a:r>
            <a:endParaRPr lang="zh-CN" altLang="en-US" sz="3500">
              <a:ln>
                <a:noFill/>
              </a:ln>
              <a:solidFill>
                <a:srgbClr val="AC5621"/>
              </a:solidFill>
              <a:latin typeface="Noto Sans S Chinese Medium" panose="020B0600000000000000" charset="-122"/>
              <a:ea typeface="Noto Sans S Chinese Medium" panose="020B0600000000000000" charset="-122"/>
              <a:cs typeface="DIN Black" charset="0"/>
            </a:endParaRPr>
          </a:p>
          <a:p>
            <a:pPr lvl="0" algn="ctr">
              <a:lnSpc>
                <a:spcPct val="170000"/>
              </a:lnSpc>
            </a:pPr>
            <a:r>
              <a:rPr lang="zh-CN" altLang="en-US" sz="3500">
                <a:ln>
                  <a:noFill/>
                </a:ln>
                <a:solidFill>
                  <a:srgbClr val="AC5621"/>
                </a:solidFill>
                <a:latin typeface="Noto Sans S Chinese Medium" panose="020B0600000000000000" charset="-122"/>
                <a:ea typeface="Noto Sans S Chinese Medium" panose="020B0600000000000000" charset="-122"/>
                <a:cs typeface="DIN Black" charset="0"/>
              </a:rPr>
              <a:t>02</a:t>
            </a:r>
            <a:r>
              <a:rPr lang="en-US" altLang="zh-CN" sz="3200">
                <a:ln>
                  <a:noFill/>
                </a:ln>
                <a:solidFill>
                  <a:srgbClr val="AC5621"/>
                </a:solidFill>
                <a:latin typeface="Noto Sans S Chinese Medium" panose="020B0600000000000000" charset="-122"/>
                <a:ea typeface="Noto Sans S Chinese Medium" panose="020B0600000000000000" charset="-122"/>
                <a:cs typeface="DIN Black" charset="0"/>
              </a:rPr>
              <a:t>/</a:t>
            </a:r>
            <a:endParaRPr lang="zh-CN" altLang="en-US" sz="3500">
              <a:ln>
                <a:noFill/>
              </a:ln>
              <a:solidFill>
                <a:srgbClr val="AC5621"/>
              </a:solidFill>
              <a:latin typeface="Noto Sans S Chinese Medium" panose="020B0600000000000000" charset="-122"/>
              <a:ea typeface="Noto Sans S Chinese Medium" panose="020B0600000000000000" charset="-122"/>
              <a:cs typeface="DIN Black" charset="0"/>
            </a:endParaRPr>
          </a:p>
          <a:p>
            <a:pPr lvl="0" algn="ctr">
              <a:lnSpc>
                <a:spcPct val="170000"/>
              </a:lnSpc>
            </a:pPr>
            <a:r>
              <a:rPr lang="zh-CN" altLang="en-US" sz="3500">
                <a:ln>
                  <a:noFill/>
                </a:ln>
                <a:solidFill>
                  <a:srgbClr val="AC5621"/>
                </a:solidFill>
                <a:latin typeface="Noto Sans S Chinese Medium" panose="020B0600000000000000" charset="-122"/>
                <a:ea typeface="Noto Sans S Chinese Medium" panose="020B0600000000000000" charset="-122"/>
                <a:cs typeface="DIN Black" charset="0"/>
              </a:rPr>
              <a:t>03</a:t>
            </a:r>
            <a:r>
              <a:rPr lang="en-US" altLang="zh-CN" sz="3200">
                <a:ln>
                  <a:noFill/>
                </a:ln>
                <a:solidFill>
                  <a:srgbClr val="AC5621"/>
                </a:solidFill>
                <a:latin typeface="Noto Sans S Chinese Medium" panose="020B0600000000000000" charset="-122"/>
                <a:ea typeface="Noto Sans S Chinese Medium" panose="020B0600000000000000" charset="-122"/>
                <a:cs typeface="DIN Black" charset="0"/>
              </a:rPr>
              <a:t>/</a:t>
            </a:r>
            <a:endParaRPr lang="zh-CN" altLang="en-US" sz="3200">
              <a:ln>
                <a:noFill/>
              </a:ln>
              <a:solidFill>
                <a:srgbClr val="AC5621"/>
              </a:solidFill>
              <a:latin typeface="Noto Sans S Chinese Medium" panose="020B0600000000000000" charset="-122"/>
              <a:ea typeface="Noto Sans S Chinese Medium" panose="020B0600000000000000" charset="-122"/>
              <a:cs typeface="DIN Black" charset="0"/>
            </a:endParaRPr>
          </a:p>
          <a:p>
            <a:pPr lvl="0" algn="ctr">
              <a:lnSpc>
                <a:spcPct val="170000"/>
              </a:lnSpc>
            </a:pPr>
            <a:endParaRPr lang="zh-CN" altLang="en-US" sz="3500">
              <a:ln>
                <a:noFill/>
              </a:ln>
              <a:solidFill>
                <a:srgbClr val="AC5621"/>
              </a:solidFill>
              <a:latin typeface="Noto Sans S Chinese Medium" panose="020B0600000000000000" charset="-122"/>
              <a:ea typeface="Noto Sans S Chinese Medium" panose="020B0600000000000000" charset="-122"/>
              <a:cs typeface="DIN Black" charset="0"/>
            </a:endParaRPr>
          </a:p>
          <a:p>
            <a:pPr lvl="0" algn="ctr">
              <a:lnSpc>
                <a:spcPct val="170000"/>
              </a:lnSpc>
            </a:pPr>
            <a:endParaRPr lang="en-US" altLang="zh-CN" sz="3200">
              <a:ln>
                <a:noFill/>
              </a:ln>
              <a:solidFill>
                <a:srgbClr val="AC5621"/>
              </a:solidFill>
              <a:latin typeface="Noto Sans S Chinese Medium" panose="020B0600000000000000" charset="-122"/>
              <a:ea typeface="Noto Sans S Chinese Medium" panose="020B0600000000000000" charset="-122"/>
              <a:cs typeface="DIN Black" charset="0"/>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414010" y="1110615"/>
            <a:ext cx="1363980" cy="1198880"/>
          </a:xfrm>
          <a:prstGeom prst="rect">
            <a:avLst/>
          </a:prstGeom>
          <a:noFill/>
        </p:spPr>
        <p:txBody>
          <a:bodyPr wrap="square" rtlCol="0">
            <a:spAutoFit/>
          </a:bodyPr>
          <a:lstStyle/>
          <a:p>
            <a:pPr algn="ctr"/>
            <a:r>
              <a:rPr lang="en-US" altLang="zh-CN" sz="7200">
                <a:solidFill>
                  <a:srgbClr val="EFDDFF"/>
                </a:solidFill>
                <a:latin typeface="思源黑体 CN Medium" panose="020B0600000000000000" charset="-122"/>
                <a:ea typeface="思源黑体 CN Medium" panose="020B0600000000000000" charset="-122"/>
              </a:rPr>
              <a:t>01</a:t>
            </a:r>
            <a:endParaRPr lang="en-US" altLang="zh-CN" sz="7200">
              <a:solidFill>
                <a:srgbClr val="EFDDFF"/>
              </a:solidFill>
              <a:latin typeface="思源黑体 CN Medium" panose="020B0600000000000000" charset="-122"/>
              <a:ea typeface="思源黑体 CN Medium" panose="020B0600000000000000" charset="-122"/>
            </a:endParaRPr>
          </a:p>
        </p:txBody>
      </p:sp>
      <p:sp>
        <p:nvSpPr>
          <p:cNvPr id="9" name="文本框 8"/>
          <p:cNvSpPr txBox="1"/>
          <p:nvPr/>
        </p:nvSpPr>
        <p:spPr>
          <a:xfrm>
            <a:off x="1983105" y="3011170"/>
            <a:ext cx="8473440" cy="1106805"/>
          </a:xfrm>
          <a:prstGeom prst="rect">
            <a:avLst/>
          </a:prstGeom>
          <a:noFill/>
        </p:spPr>
        <p:txBody>
          <a:bodyPr wrap="square" rtlCol="0">
            <a:spAutoFit/>
          </a:bodyPr>
          <a:lstStyle/>
          <a:p>
            <a:pPr algn="ctr"/>
            <a:r>
              <a:rPr lang="zh-CN" sz="6600">
                <a:gradFill>
                  <a:gsLst>
                    <a:gs pos="0">
                      <a:srgbClr val="FFEFCE"/>
                    </a:gs>
                    <a:gs pos="100000">
                      <a:srgbClr val="FFD983"/>
                    </a:gs>
                  </a:gsLst>
                  <a:lin ang="5400000" scaled="0"/>
                </a:gradFill>
                <a:latin typeface="思源黑体 CN Bold" panose="020B0800000000000000" charset="-122"/>
                <a:ea typeface="思源黑体 CN Bold" panose="020B0800000000000000" charset="-122"/>
              </a:rPr>
              <a:t>行情要点</a:t>
            </a:r>
            <a:endParaRPr lang="zh-CN" sz="6600">
              <a:gradFill>
                <a:gsLst>
                  <a:gs pos="0">
                    <a:srgbClr val="FFEFCE"/>
                  </a:gs>
                  <a:gs pos="100000">
                    <a:srgbClr val="FFD983"/>
                  </a:gs>
                </a:gsLst>
                <a:lin ang="5400000" scaled="0"/>
              </a:gradFill>
              <a:latin typeface="思源黑体 CN Bold" panose="020B0800000000000000" charset="-122"/>
              <a:ea typeface="思源黑体 CN Bold" panose="020B0800000000000000" charset="-122"/>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9"/>
          <p:cNvSpPr txBox="1"/>
          <p:nvPr/>
        </p:nvSpPr>
        <p:spPr>
          <a:xfrm>
            <a:off x="0" y="32385"/>
            <a:ext cx="12192000" cy="737235"/>
          </a:xfrm>
          <a:prstGeom prst="rect">
            <a:avLst/>
          </a:prstGeom>
          <a:noFill/>
        </p:spPr>
        <p:txBody>
          <a:bodyPr wrap="square" rtlCol="0">
            <a:spAutoFit/>
          </a:bodyPr>
          <a:lstStyle/>
          <a:p>
            <a:pPr algn="ctr"/>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震荡洗盘，酝酿新高</a:t>
            </a:r>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endPar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5" name="TextBox 4"/>
          <p:cNvSpPr txBox="1"/>
          <p:nvPr/>
        </p:nvSpPr>
        <p:spPr>
          <a:xfrm>
            <a:off x="8490585" y="1144905"/>
            <a:ext cx="2893060" cy="819150"/>
          </a:xfrm>
          <a:prstGeom prst="rect">
            <a:avLst/>
          </a:prstGeom>
          <a:noFill/>
        </p:spPr>
        <p:txBody>
          <a:bodyPr wrap="square" rtlCol="0">
            <a:noAutofit/>
          </a:bodyPr>
          <a:p>
            <a:r>
              <a:rPr lang="en-US" altLang="zh-CN" b="1" dirty="0">
                <a:solidFill>
                  <a:srgbClr val="FF0000"/>
                </a:solidFill>
              </a:rPr>
              <a:t>     </a:t>
            </a:r>
            <a:endParaRPr lang="zh-CN" altLang="en-US" b="1" dirty="0">
              <a:solidFill>
                <a:srgbClr val="FF0000"/>
              </a:solidFill>
            </a:endParaRPr>
          </a:p>
        </p:txBody>
      </p:sp>
      <p:sp>
        <p:nvSpPr>
          <p:cNvPr id="10" name="文本框 9"/>
          <p:cNvSpPr txBox="1"/>
          <p:nvPr/>
        </p:nvSpPr>
        <p:spPr>
          <a:xfrm>
            <a:off x="6396355" y="5271770"/>
            <a:ext cx="5716270" cy="927735"/>
          </a:xfrm>
          <a:prstGeom prst="rect">
            <a:avLst/>
          </a:prstGeom>
          <a:noFill/>
        </p:spPr>
        <p:txBody>
          <a:bodyPr wrap="square" rtlCol="0">
            <a:noAutofit/>
          </a:bodyPr>
          <a:p>
            <a:r>
              <a:rPr lang="zh-CN" altLang="en-US" sz="1600" b="1">
                <a:solidFill>
                  <a:schemeClr val="tx1"/>
                </a:solidFill>
                <a:latin typeface="楷体" panose="02010609060101010101" charset="-122"/>
                <a:ea typeface="楷体" panose="02010609060101010101" charset="-122"/>
                <a:cs typeface="楷体" panose="02010609060101010101" charset="-122"/>
                <a:sym typeface="+mn-ea"/>
              </a:rPr>
              <a:t>先见天量后见天价，</a:t>
            </a:r>
            <a:r>
              <a:rPr lang="en-US" altLang="zh-CN" sz="1600" b="1">
                <a:solidFill>
                  <a:schemeClr val="tx1"/>
                </a:solidFill>
                <a:latin typeface="楷体" panose="02010609060101010101" charset="-122"/>
                <a:ea typeface="楷体" panose="02010609060101010101" charset="-122"/>
                <a:cs typeface="楷体" panose="02010609060101010101" charset="-122"/>
                <a:sym typeface="+mn-ea"/>
              </a:rPr>
              <a:t>2024</a:t>
            </a:r>
            <a:r>
              <a:rPr lang="zh-CN" altLang="en-US" sz="1600" b="1">
                <a:solidFill>
                  <a:schemeClr val="tx1"/>
                </a:solidFill>
                <a:latin typeface="楷体" panose="02010609060101010101" charset="-122"/>
                <a:ea typeface="楷体" panose="02010609060101010101" charset="-122"/>
                <a:cs typeface="楷体" panose="02010609060101010101" charset="-122"/>
                <a:sym typeface="+mn-ea"/>
              </a:rPr>
              <a:t>年</a:t>
            </a:r>
            <a:r>
              <a:rPr lang="en-US" altLang="zh-CN" sz="1600" b="1">
                <a:solidFill>
                  <a:schemeClr val="tx1"/>
                </a:solidFill>
                <a:latin typeface="楷体" panose="02010609060101010101" charset="-122"/>
                <a:ea typeface="楷体" panose="02010609060101010101" charset="-122"/>
                <a:cs typeface="楷体" panose="02010609060101010101" charset="-122"/>
                <a:sym typeface="+mn-ea"/>
              </a:rPr>
              <a:t>10</a:t>
            </a:r>
            <a:r>
              <a:rPr lang="zh-CN" altLang="en-US" sz="1600" b="1">
                <a:solidFill>
                  <a:schemeClr val="tx1"/>
                </a:solidFill>
                <a:latin typeface="楷体" panose="02010609060101010101" charset="-122"/>
                <a:ea typeface="楷体" panose="02010609060101010101" charset="-122"/>
                <a:cs typeface="楷体" panose="02010609060101010101" charset="-122"/>
                <a:sym typeface="+mn-ea"/>
              </a:rPr>
              <a:t>月</a:t>
            </a:r>
            <a:r>
              <a:rPr lang="en-US" altLang="zh-CN" sz="1600" b="1">
                <a:solidFill>
                  <a:schemeClr val="tx1"/>
                </a:solidFill>
                <a:latin typeface="楷体" panose="02010609060101010101" charset="-122"/>
                <a:ea typeface="楷体" panose="02010609060101010101" charset="-122"/>
                <a:cs typeface="楷体" panose="02010609060101010101" charset="-122"/>
                <a:sym typeface="+mn-ea"/>
              </a:rPr>
              <a:t>8</a:t>
            </a:r>
            <a:r>
              <a:rPr lang="zh-CN" altLang="en-US" sz="1600" b="1">
                <a:solidFill>
                  <a:schemeClr val="tx1"/>
                </a:solidFill>
                <a:latin typeface="楷体" panose="02010609060101010101" charset="-122"/>
                <a:ea typeface="楷体" panose="02010609060101010101" charset="-122"/>
                <a:cs typeface="楷体" panose="02010609060101010101" charset="-122"/>
                <a:sym typeface="+mn-ea"/>
              </a:rPr>
              <a:t>日的那个天量不是顶，</a:t>
            </a:r>
            <a:r>
              <a:rPr lang="en-US" altLang="zh-CN" sz="1600" b="1">
                <a:solidFill>
                  <a:schemeClr val="tx1"/>
                </a:solidFill>
                <a:latin typeface="楷体" panose="02010609060101010101" charset="-122"/>
                <a:ea typeface="楷体" panose="02010609060101010101" charset="-122"/>
                <a:cs typeface="楷体" panose="02010609060101010101" charset="-122"/>
                <a:sym typeface="+mn-ea"/>
              </a:rPr>
              <a:t>2026</a:t>
            </a:r>
            <a:r>
              <a:rPr lang="zh-CN" altLang="en-US" sz="1600" b="1">
                <a:solidFill>
                  <a:schemeClr val="tx1"/>
                </a:solidFill>
                <a:latin typeface="楷体" panose="02010609060101010101" charset="-122"/>
                <a:ea typeface="楷体" panose="02010609060101010101" charset="-122"/>
                <a:cs typeface="楷体" panose="02010609060101010101" charset="-122"/>
                <a:sym typeface="+mn-ea"/>
              </a:rPr>
              <a:t>年</a:t>
            </a:r>
            <a:r>
              <a:rPr lang="en-US" altLang="zh-CN" sz="1600" b="1">
                <a:solidFill>
                  <a:schemeClr val="tx1"/>
                </a:solidFill>
                <a:latin typeface="楷体" panose="02010609060101010101" charset="-122"/>
                <a:ea typeface="楷体" panose="02010609060101010101" charset="-122"/>
                <a:cs typeface="楷体" panose="02010609060101010101" charset="-122"/>
                <a:sym typeface="+mn-ea"/>
              </a:rPr>
              <a:t>1</a:t>
            </a:r>
            <a:r>
              <a:rPr lang="zh-CN" altLang="en-US" sz="1600" b="1">
                <a:solidFill>
                  <a:schemeClr val="tx1"/>
                </a:solidFill>
                <a:latin typeface="楷体" panose="02010609060101010101" charset="-122"/>
                <a:ea typeface="楷体" panose="02010609060101010101" charset="-122"/>
                <a:cs typeface="楷体" panose="02010609060101010101" charset="-122"/>
                <a:sym typeface="+mn-ea"/>
              </a:rPr>
              <a:t>月</a:t>
            </a:r>
            <a:r>
              <a:rPr lang="en-US" altLang="zh-CN" sz="1600" b="1">
                <a:solidFill>
                  <a:schemeClr val="tx1"/>
                </a:solidFill>
                <a:latin typeface="楷体" panose="02010609060101010101" charset="-122"/>
                <a:ea typeface="楷体" panose="02010609060101010101" charset="-122"/>
                <a:cs typeface="楷体" panose="02010609060101010101" charset="-122"/>
                <a:sym typeface="+mn-ea"/>
              </a:rPr>
              <a:t>14</a:t>
            </a:r>
            <a:r>
              <a:rPr lang="zh-CN" altLang="en-US" sz="1600" b="1">
                <a:solidFill>
                  <a:schemeClr val="tx1"/>
                </a:solidFill>
                <a:latin typeface="楷体" panose="02010609060101010101" charset="-122"/>
                <a:ea typeface="楷体" panose="02010609060101010101" charset="-122"/>
                <a:cs typeface="楷体" panose="02010609060101010101" charset="-122"/>
                <a:sym typeface="+mn-ea"/>
              </a:rPr>
              <a:t>日的这个天量也不会是顶。只不过，后续再上，是换一批股上</a:t>
            </a:r>
            <a:endParaRPr lang="zh-CN" altLang="en-US" sz="1600" b="1">
              <a:solidFill>
                <a:schemeClr val="tx1"/>
              </a:solidFill>
              <a:latin typeface="楷体" panose="02010609060101010101" charset="-122"/>
              <a:ea typeface="楷体" panose="02010609060101010101" charset="-122"/>
              <a:cs typeface="楷体" panose="02010609060101010101" charset="-122"/>
              <a:sym typeface="+mn-ea"/>
            </a:endParaRPr>
          </a:p>
        </p:txBody>
      </p:sp>
      <p:pic>
        <p:nvPicPr>
          <p:cNvPr id="3" name="图片 2"/>
          <p:cNvPicPr>
            <a:picLocks noChangeAspect="1"/>
          </p:cNvPicPr>
          <p:nvPr/>
        </p:nvPicPr>
        <p:blipFill>
          <a:blip r:embed="rId1"/>
          <a:stretch>
            <a:fillRect/>
          </a:stretch>
        </p:blipFill>
        <p:spPr>
          <a:xfrm>
            <a:off x="263525" y="984250"/>
            <a:ext cx="5920105" cy="4135120"/>
          </a:xfrm>
          <a:prstGeom prst="rect">
            <a:avLst/>
          </a:prstGeom>
        </p:spPr>
      </p:pic>
      <p:pic>
        <p:nvPicPr>
          <p:cNvPr id="7" name="图片 6"/>
          <p:cNvPicPr>
            <a:picLocks noChangeAspect="1"/>
          </p:cNvPicPr>
          <p:nvPr/>
        </p:nvPicPr>
        <p:blipFill>
          <a:blip r:embed="rId2"/>
          <a:stretch>
            <a:fillRect/>
          </a:stretch>
        </p:blipFill>
        <p:spPr>
          <a:xfrm>
            <a:off x="6303010" y="984885"/>
            <a:ext cx="5712460" cy="4135120"/>
          </a:xfrm>
          <a:prstGeom prst="rect">
            <a:avLst/>
          </a:prstGeom>
        </p:spPr>
      </p:pic>
      <p:sp>
        <p:nvSpPr>
          <p:cNvPr id="8" name="文本框 7"/>
          <p:cNvSpPr txBox="1"/>
          <p:nvPr/>
        </p:nvSpPr>
        <p:spPr>
          <a:xfrm>
            <a:off x="393700" y="5458460"/>
            <a:ext cx="5777230" cy="740410"/>
          </a:xfrm>
          <a:prstGeom prst="rect">
            <a:avLst/>
          </a:prstGeom>
          <a:noFill/>
        </p:spPr>
        <p:txBody>
          <a:bodyPr wrap="square" rtlCol="0">
            <a:noAutofit/>
          </a:bodyPr>
          <a:p>
            <a:r>
              <a:rPr lang="zh-CN" altLang="en-US">
                <a:latin typeface="楷体" panose="02010609060101010101" charset="-122"/>
                <a:ea typeface="楷体" panose="02010609060101010101" charset="-122"/>
                <a:cs typeface="楷体" panose="02010609060101010101" charset="-122"/>
              </a:rPr>
              <a:t>平均股价</a:t>
            </a:r>
            <a:r>
              <a:rPr lang="en-US" altLang="zh-CN">
                <a:latin typeface="楷体" panose="02010609060101010101" charset="-122"/>
                <a:ea typeface="楷体" panose="02010609060101010101" charset="-122"/>
                <a:cs typeface="楷体" panose="02010609060101010101" charset="-122"/>
              </a:rPr>
              <a:t>B</a:t>
            </a:r>
            <a:r>
              <a:rPr lang="zh-CN" altLang="en-US">
                <a:latin typeface="楷体" panose="02010609060101010101" charset="-122"/>
                <a:ea typeface="楷体" panose="02010609060101010101" charset="-122"/>
                <a:cs typeface="楷体" panose="02010609060101010101" charset="-122"/>
              </a:rPr>
              <a:t>点</a:t>
            </a:r>
            <a:r>
              <a:rPr lang="en-US" altLang="zh-CN">
                <a:latin typeface="楷体" panose="02010609060101010101" charset="-122"/>
                <a:ea typeface="楷体" panose="02010609060101010101" charset="-122"/>
                <a:cs typeface="楷体" panose="02010609060101010101" charset="-122"/>
              </a:rPr>
              <a:t>+</a:t>
            </a:r>
            <a:r>
              <a:rPr lang="zh-CN" altLang="en-US">
                <a:latin typeface="楷体" panose="02010609060101010101" charset="-122"/>
                <a:ea typeface="楷体" panose="02010609060101010101" charset="-122"/>
                <a:cs typeface="楷体" panose="02010609060101010101" charset="-122"/>
              </a:rPr>
              <a:t>流动资金小幅翻绿（</a:t>
            </a:r>
            <a:r>
              <a:rPr lang="en-US" altLang="zh-CN">
                <a:latin typeface="楷体" panose="02010609060101010101" charset="-122"/>
                <a:ea typeface="楷体" panose="02010609060101010101" charset="-122"/>
                <a:cs typeface="楷体" panose="02010609060101010101" charset="-122"/>
              </a:rPr>
              <a:t>2.5</a:t>
            </a:r>
            <a:r>
              <a:rPr lang="zh-CN" altLang="en-US">
                <a:latin typeface="楷体" panose="02010609060101010101" charset="-122"/>
                <a:ea typeface="楷体" panose="02010609060101010101" charset="-122"/>
                <a:cs typeface="楷体" panose="02010609060101010101" charset="-122"/>
              </a:rPr>
              <a:t>万亿</a:t>
            </a:r>
            <a:r>
              <a:rPr lang="en-US" altLang="zh-CN">
                <a:latin typeface="楷体" panose="02010609060101010101" charset="-122"/>
                <a:ea typeface="楷体" panose="02010609060101010101" charset="-122"/>
                <a:cs typeface="楷体" panose="02010609060101010101" charset="-122"/>
              </a:rPr>
              <a:t>+</a:t>
            </a:r>
            <a:r>
              <a:rPr lang="zh-CN" altLang="en-US">
                <a:latin typeface="楷体" panose="02010609060101010101" charset="-122"/>
                <a:ea typeface="楷体" panose="02010609060101010101" charset="-122"/>
                <a:cs typeface="楷体" panose="02010609060101010101" charset="-122"/>
              </a:rPr>
              <a:t>）</a:t>
            </a:r>
            <a:r>
              <a:rPr lang="en-US" altLang="zh-CN">
                <a:latin typeface="楷体" panose="02010609060101010101" charset="-122"/>
                <a:ea typeface="楷体" panose="02010609060101010101" charset="-122"/>
                <a:cs typeface="楷体" panose="02010609060101010101" charset="-122"/>
              </a:rPr>
              <a:t>+</a:t>
            </a:r>
            <a:r>
              <a:rPr lang="zh-CN" altLang="en-US">
                <a:latin typeface="楷体" panose="02010609060101010101" charset="-122"/>
                <a:ea typeface="楷体" panose="02010609060101010101" charset="-122"/>
                <a:cs typeface="楷体" panose="02010609060101010101" charset="-122"/>
              </a:rPr>
              <a:t>捕捞季节死叉末端，仓位控制在</a:t>
            </a:r>
            <a:r>
              <a:rPr lang="en-US" altLang="zh-CN">
                <a:latin typeface="楷体" panose="02010609060101010101" charset="-122"/>
                <a:ea typeface="楷体" panose="02010609060101010101" charset="-122"/>
                <a:cs typeface="楷体" panose="02010609060101010101" charset="-122"/>
              </a:rPr>
              <a:t>5</a:t>
            </a:r>
            <a:r>
              <a:rPr lang="zh-CN" altLang="en-US">
                <a:latin typeface="楷体" panose="02010609060101010101" charset="-122"/>
                <a:ea typeface="楷体" panose="02010609060101010101" charset="-122"/>
                <a:cs typeface="楷体" panose="02010609060101010101" charset="-122"/>
              </a:rPr>
              <a:t>成，逢低吸纳，顺势持股</a:t>
            </a:r>
            <a:endParaRPr lang="zh-CN" altLang="en-US">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9"/>
          <p:cNvSpPr txBox="1"/>
          <p:nvPr/>
        </p:nvSpPr>
        <p:spPr>
          <a:xfrm>
            <a:off x="0" y="32385"/>
            <a:ext cx="12192000" cy="737235"/>
          </a:xfrm>
          <a:prstGeom prst="rect">
            <a:avLst/>
          </a:prstGeom>
          <a:noFill/>
        </p:spPr>
        <p:txBody>
          <a:bodyPr wrap="square" rtlCol="0">
            <a:spAutoFit/>
          </a:bodyPr>
          <a:lstStyle/>
          <a:p>
            <a:pPr algn="ct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算力尽头是电力</a:t>
            </a:r>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endPar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5" name="TextBox 4"/>
          <p:cNvSpPr txBox="1"/>
          <p:nvPr/>
        </p:nvSpPr>
        <p:spPr>
          <a:xfrm>
            <a:off x="8490585" y="1144905"/>
            <a:ext cx="2893060" cy="819150"/>
          </a:xfrm>
          <a:prstGeom prst="rect">
            <a:avLst/>
          </a:prstGeom>
          <a:noFill/>
        </p:spPr>
        <p:txBody>
          <a:bodyPr wrap="square" rtlCol="0">
            <a:noAutofit/>
          </a:bodyPr>
          <a:p>
            <a:r>
              <a:rPr lang="en-US" altLang="zh-CN" b="1" dirty="0">
                <a:solidFill>
                  <a:srgbClr val="FF0000"/>
                </a:solidFill>
              </a:rPr>
              <a:t>     </a:t>
            </a:r>
            <a:endParaRPr lang="zh-CN" altLang="en-US" b="1" dirty="0">
              <a:solidFill>
                <a:srgbClr val="FF0000"/>
              </a:solidFill>
            </a:endParaRPr>
          </a:p>
        </p:txBody>
      </p:sp>
      <p:sp>
        <p:nvSpPr>
          <p:cNvPr id="10" name="文本框 9"/>
          <p:cNvSpPr txBox="1"/>
          <p:nvPr/>
        </p:nvSpPr>
        <p:spPr>
          <a:xfrm>
            <a:off x="-967105" y="6020435"/>
            <a:ext cx="10793095" cy="426085"/>
          </a:xfrm>
          <a:prstGeom prst="rect">
            <a:avLst/>
          </a:prstGeom>
          <a:noFill/>
        </p:spPr>
        <p:txBody>
          <a:bodyPr wrap="square" rtlCol="0">
            <a:noAutofit/>
          </a:bodyPr>
          <a:p>
            <a:endParaRPr lang="zh-CN" altLang="en-US" sz="1600" b="1">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7030085" y="1236345"/>
            <a:ext cx="5161915" cy="5389880"/>
          </a:xfrm>
          <a:prstGeom prst="rect">
            <a:avLst/>
          </a:prstGeom>
          <a:noFill/>
        </p:spPr>
        <p:txBody>
          <a:bodyPr wrap="square" rtlCol="0">
            <a:noAutofit/>
          </a:bodyPr>
          <a:p>
            <a:pPr algn="l"/>
            <a:r>
              <a:rPr lang="en-US" altLang="zh-CN">
                <a:latin typeface="楷体" panose="02010609060101010101" charset="-122"/>
                <a:ea typeface="楷体" panose="02010609060101010101" charset="-122"/>
                <a:cs typeface="楷体" panose="02010609060101010101" charset="-122"/>
              </a:rPr>
              <a:t>1</a:t>
            </a:r>
            <a:r>
              <a:rPr lang="zh-CN" altLang="en-US">
                <a:latin typeface="楷体" panose="02010609060101010101" charset="-122"/>
                <a:ea typeface="楷体" panose="02010609060101010101" charset="-122"/>
                <a:cs typeface="楷体" panose="02010609060101010101" charset="-122"/>
              </a:rPr>
              <a:t>）大飞机：欧洲航空安全局（</a:t>
            </a:r>
            <a:r>
              <a:rPr lang="en-US" altLang="zh-CN">
                <a:latin typeface="楷体" panose="02010609060101010101" charset="-122"/>
                <a:ea typeface="楷体" panose="02010609060101010101" charset="-122"/>
                <a:cs typeface="楷体" panose="02010609060101010101" charset="-122"/>
              </a:rPr>
              <a:t>EASA</a:t>
            </a:r>
            <a:r>
              <a:rPr lang="zh-CN" altLang="en-US">
                <a:latin typeface="楷体" panose="02010609060101010101" charset="-122"/>
                <a:ea typeface="楷体" panose="02010609060101010101" charset="-122"/>
                <a:cs typeface="楷体" panose="02010609060101010101" charset="-122"/>
              </a:rPr>
              <a:t>）试飞员已开始在上海对中国自主研发的</a:t>
            </a:r>
            <a:r>
              <a:rPr lang="en-US" altLang="zh-CN">
                <a:latin typeface="楷体" panose="02010609060101010101" charset="-122"/>
                <a:ea typeface="楷体" panose="02010609060101010101" charset="-122"/>
                <a:cs typeface="楷体" panose="02010609060101010101" charset="-122"/>
              </a:rPr>
              <a:t>C919</a:t>
            </a:r>
            <a:r>
              <a:rPr lang="zh-CN" altLang="en-US">
                <a:latin typeface="楷体" panose="02010609060101010101" charset="-122"/>
                <a:ea typeface="楷体" panose="02010609060101010101" charset="-122"/>
                <a:cs typeface="楷体" panose="02010609060101010101" charset="-122"/>
              </a:rPr>
              <a:t>客机进行试飞。</a:t>
            </a:r>
            <a:endParaRPr lang="zh-CN" altLang="en-US">
              <a:latin typeface="楷体" panose="02010609060101010101" charset="-122"/>
              <a:ea typeface="楷体" panose="02010609060101010101" charset="-122"/>
              <a:cs typeface="楷体" panose="02010609060101010101" charset="-122"/>
            </a:endParaRPr>
          </a:p>
          <a:p>
            <a:pPr algn="l"/>
            <a:endParaRPr lang="zh-CN" altLang="en-US">
              <a:latin typeface="楷体" panose="02010609060101010101" charset="-122"/>
              <a:ea typeface="楷体" panose="02010609060101010101" charset="-122"/>
              <a:cs typeface="楷体" panose="02010609060101010101" charset="-122"/>
            </a:endParaRPr>
          </a:p>
          <a:p>
            <a:pPr algn="l"/>
            <a:r>
              <a:rPr lang="en-US" altLang="zh-CN">
                <a:latin typeface="楷体" panose="02010609060101010101" charset="-122"/>
                <a:ea typeface="楷体" panose="02010609060101010101" charset="-122"/>
                <a:cs typeface="楷体" panose="02010609060101010101" charset="-122"/>
              </a:rPr>
              <a:t> 2</a:t>
            </a:r>
            <a:r>
              <a:rPr lang="zh-CN" altLang="en-US">
                <a:latin typeface="楷体" panose="02010609060101010101" charset="-122"/>
                <a:ea typeface="楷体" panose="02010609060101010101" charset="-122"/>
                <a:cs typeface="楷体" panose="02010609060101010101" charset="-122"/>
              </a:rPr>
              <a:t>）电网：</a:t>
            </a:r>
            <a:r>
              <a:rPr lang="en-US" altLang="zh-CN">
                <a:latin typeface="楷体" panose="02010609060101010101" charset="-122"/>
                <a:ea typeface="楷体" panose="02010609060101010101" charset="-122"/>
                <a:cs typeface="楷体" panose="02010609060101010101" charset="-122"/>
              </a:rPr>
              <a:t>“</a:t>
            </a:r>
            <a:r>
              <a:rPr lang="zh-CN" altLang="en-US">
                <a:latin typeface="楷体" panose="02010609060101010101" charset="-122"/>
                <a:ea typeface="楷体" panose="02010609060101010101" charset="-122"/>
                <a:cs typeface="楷体" panose="02010609060101010101" charset="-122"/>
              </a:rPr>
              <a:t>十五五</a:t>
            </a:r>
            <a:r>
              <a:rPr lang="en-US" altLang="zh-CN">
                <a:latin typeface="楷体" panose="02010609060101010101" charset="-122"/>
                <a:ea typeface="楷体" panose="02010609060101010101" charset="-122"/>
                <a:cs typeface="楷体" panose="02010609060101010101" charset="-122"/>
              </a:rPr>
              <a:t>”</a:t>
            </a:r>
            <a:r>
              <a:rPr lang="zh-CN" altLang="en-US">
                <a:latin typeface="楷体" panose="02010609060101010101" charset="-122"/>
                <a:ea typeface="楷体" panose="02010609060101010101" charset="-122"/>
                <a:cs typeface="楷体" panose="02010609060101010101" charset="-122"/>
              </a:rPr>
              <a:t>国网公司固定资产投资预计</a:t>
            </a:r>
            <a:r>
              <a:rPr lang="en-US" altLang="zh-CN">
                <a:latin typeface="楷体" panose="02010609060101010101" charset="-122"/>
                <a:ea typeface="楷体" panose="02010609060101010101" charset="-122"/>
                <a:cs typeface="楷体" panose="02010609060101010101" charset="-122"/>
              </a:rPr>
              <a:t>4</a:t>
            </a:r>
            <a:r>
              <a:rPr lang="zh-CN" altLang="en-US">
                <a:latin typeface="楷体" panose="02010609060101010101" charset="-122"/>
                <a:ea typeface="楷体" panose="02010609060101010101" charset="-122"/>
                <a:cs typeface="楷体" panose="02010609060101010101" charset="-122"/>
              </a:rPr>
              <a:t>万亿元，较</a:t>
            </a:r>
            <a:r>
              <a:rPr lang="en-US" altLang="zh-CN">
                <a:latin typeface="楷体" panose="02010609060101010101" charset="-122"/>
                <a:ea typeface="楷体" panose="02010609060101010101" charset="-122"/>
                <a:cs typeface="楷体" panose="02010609060101010101" charset="-122"/>
              </a:rPr>
              <a:t>“</a:t>
            </a:r>
            <a:r>
              <a:rPr lang="zh-CN" altLang="en-US">
                <a:latin typeface="楷体" panose="02010609060101010101" charset="-122"/>
                <a:ea typeface="楷体" panose="02010609060101010101" charset="-122"/>
                <a:cs typeface="楷体" panose="02010609060101010101" charset="-122"/>
              </a:rPr>
              <a:t>十四五</a:t>
            </a:r>
            <a:r>
              <a:rPr lang="en-US" altLang="zh-CN">
                <a:latin typeface="楷体" panose="02010609060101010101" charset="-122"/>
                <a:ea typeface="楷体" panose="02010609060101010101" charset="-122"/>
                <a:cs typeface="楷体" panose="02010609060101010101" charset="-122"/>
              </a:rPr>
              <a:t>”</a:t>
            </a:r>
            <a:r>
              <a:rPr lang="zh-CN" altLang="en-US">
                <a:latin typeface="楷体" panose="02010609060101010101" charset="-122"/>
                <a:ea typeface="楷体" panose="02010609060101010101" charset="-122"/>
                <a:cs typeface="楷体" panose="02010609060101010101" charset="-122"/>
              </a:rPr>
              <a:t>投资增长</a:t>
            </a:r>
            <a:r>
              <a:rPr lang="en-US" altLang="zh-CN">
                <a:latin typeface="楷体" panose="02010609060101010101" charset="-122"/>
                <a:ea typeface="楷体" panose="02010609060101010101" charset="-122"/>
                <a:cs typeface="楷体" panose="02010609060101010101" charset="-122"/>
              </a:rPr>
              <a:t>40%</a:t>
            </a:r>
            <a:r>
              <a:rPr lang="zh-CN" altLang="en-US">
                <a:latin typeface="楷体" panose="02010609060101010101" charset="-122"/>
                <a:ea typeface="楷体" panose="02010609060101010101" charset="-122"/>
                <a:cs typeface="楷体" panose="02010609060101010101" charset="-122"/>
              </a:rPr>
              <a:t>。</a:t>
            </a:r>
            <a:endParaRPr lang="zh-CN" altLang="en-US">
              <a:latin typeface="楷体" panose="02010609060101010101" charset="-122"/>
              <a:ea typeface="楷体" panose="02010609060101010101" charset="-122"/>
              <a:cs typeface="楷体" panose="02010609060101010101" charset="-122"/>
            </a:endParaRPr>
          </a:p>
          <a:p>
            <a:pPr algn="l"/>
            <a:endParaRPr lang="zh-CN" altLang="en-US">
              <a:latin typeface="楷体" panose="02010609060101010101" charset="-122"/>
              <a:ea typeface="楷体" panose="02010609060101010101" charset="-122"/>
              <a:cs typeface="楷体" panose="02010609060101010101" charset="-122"/>
            </a:endParaRPr>
          </a:p>
          <a:p>
            <a:pPr algn="l"/>
            <a:r>
              <a:rPr lang="en-US" altLang="zh-CN">
                <a:latin typeface="楷体" panose="02010609060101010101" charset="-122"/>
                <a:ea typeface="楷体" panose="02010609060101010101" charset="-122"/>
                <a:cs typeface="楷体" panose="02010609060101010101" charset="-122"/>
              </a:rPr>
              <a:t> 3</a:t>
            </a:r>
            <a:r>
              <a:rPr lang="zh-CN" altLang="en-US">
                <a:latin typeface="楷体" panose="02010609060101010101" charset="-122"/>
                <a:ea typeface="楷体" panose="02010609060101010101" charset="-122"/>
                <a:cs typeface="楷体" panose="02010609060101010101" charset="-122"/>
              </a:rPr>
              <a:t>）机器人：全国机器人标准化技术委员会商业社区服务机器人工作组日前正式成立，标志着我国在商业社区服务机器人领域的标准化工作进入协同发力、规范发展的新阶段。</a:t>
            </a:r>
            <a:endParaRPr lang="zh-CN" altLang="en-US">
              <a:latin typeface="楷体" panose="02010609060101010101" charset="-122"/>
              <a:ea typeface="楷体" panose="02010609060101010101" charset="-122"/>
              <a:cs typeface="楷体" panose="02010609060101010101" charset="-122"/>
            </a:endParaRPr>
          </a:p>
          <a:p>
            <a:pPr algn="l"/>
            <a:endParaRPr lang="zh-CN" altLang="en-US">
              <a:latin typeface="楷体" panose="02010609060101010101" charset="-122"/>
              <a:ea typeface="楷体" panose="02010609060101010101" charset="-122"/>
              <a:cs typeface="楷体" panose="02010609060101010101" charset="-122"/>
            </a:endParaRPr>
          </a:p>
          <a:p>
            <a:pPr algn="l"/>
            <a:r>
              <a:rPr lang="en-US" altLang="zh-CN">
                <a:latin typeface="楷体" panose="02010609060101010101" charset="-122"/>
                <a:ea typeface="楷体" panose="02010609060101010101" charset="-122"/>
                <a:cs typeface="楷体" panose="02010609060101010101" charset="-122"/>
              </a:rPr>
              <a:t> 4</a:t>
            </a:r>
            <a:r>
              <a:rPr lang="zh-CN" altLang="en-US">
                <a:latin typeface="楷体" panose="02010609060101010101" charset="-122"/>
                <a:ea typeface="楷体" panose="02010609060101010101" charset="-122"/>
                <a:cs typeface="楷体" panose="02010609060101010101" charset="-122"/>
              </a:rPr>
              <a:t>）化工：华泰证券称，大宗化学品盈利迎来十年冰点，正处于产能及库存周期双拐点，有望进入上行期</a:t>
            </a:r>
            <a:endParaRPr lang="zh-CN" altLang="en-US">
              <a:latin typeface="楷体" panose="02010609060101010101" charset="-122"/>
              <a:ea typeface="楷体" panose="02010609060101010101" charset="-122"/>
              <a:cs typeface="楷体" panose="02010609060101010101" charset="-122"/>
            </a:endParaRPr>
          </a:p>
        </p:txBody>
      </p:sp>
      <p:pic>
        <p:nvPicPr>
          <p:cNvPr id="4" name="图片 3"/>
          <p:cNvPicPr>
            <a:picLocks noChangeAspect="1"/>
          </p:cNvPicPr>
          <p:nvPr/>
        </p:nvPicPr>
        <p:blipFill>
          <a:blip r:embed="rId1"/>
          <a:stretch>
            <a:fillRect/>
          </a:stretch>
        </p:blipFill>
        <p:spPr>
          <a:xfrm>
            <a:off x="815340" y="960755"/>
            <a:ext cx="5998845" cy="5059680"/>
          </a:xfrm>
          <a:prstGeom prst="rect">
            <a:avLst/>
          </a:prstGeom>
        </p:spPr>
      </p:pic>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414010" y="1110615"/>
            <a:ext cx="1363980" cy="1198880"/>
          </a:xfrm>
          <a:prstGeom prst="rect">
            <a:avLst/>
          </a:prstGeom>
          <a:noFill/>
        </p:spPr>
        <p:txBody>
          <a:bodyPr wrap="square" rtlCol="0">
            <a:spAutoFit/>
          </a:bodyPr>
          <a:lstStyle/>
          <a:p>
            <a:pPr algn="ctr"/>
            <a:r>
              <a:rPr lang="en-US" altLang="zh-CN" sz="7200">
                <a:solidFill>
                  <a:srgbClr val="EFDDFF"/>
                </a:solidFill>
                <a:latin typeface="思源黑体 CN Medium" panose="020B0600000000000000" charset="-122"/>
                <a:ea typeface="思源黑体 CN Medium" panose="020B0600000000000000" charset="-122"/>
              </a:rPr>
              <a:t>02</a:t>
            </a:r>
            <a:endParaRPr lang="en-US" altLang="zh-CN" sz="7200">
              <a:solidFill>
                <a:srgbClr val="EFDDFF"/>
              </a:solidFill>
              <a:latin typeface="思源黑体 CN Medium" panose="020B0600000000000000" charset="-122"/>
              <a:ea typeface="思源黑体 CN Medium" panose="020B0600000000000000" charset="-122"/>
            </a:endParaRPr>
          </a:p>
        </p:txBody>
      </p:sp>
      <p:sp>
        <p:nvSpPr>
          <p:cNvPr id="9" name="文本框 8"/>
          <p:cNvSpPr txBox="1"/>
          <p:nvPr/>
        </p:nvSpPr>
        <p:spPr>
          <a:xfrm>
            <a:off x="1635125" y="2663190"/>
            <a:ext cx="9072245" cy="1003300"/>
          </a:xfrm>
          <a:prstGeom prst="rect">
            <a:avLst/>
          </a:prstGeom>
          <a:noFill/>
        </p:spPr>
        <p:txBody>
          <a:bodyPr wrap="square" rtlCol="0">
            <a:noAutofit/>
          </a:bodyPr>
          <a:lstStyle/>
          <a:p>
            <a:pPr algn="ctr"/>
            <a:r>
              <a:rPr lang="zh-CN" altLang="en-US" sz="6600" dirty="0">
                <a:gradFill>
                  <a:gsLst>
                    <a:gs pos="0">
                      <a:srgbClr val="FFEFCE"/>
                    </a:gs>
                    <a:gs pos="100000">
                      <a:srgbClr val="FFD983"/>
                    </a:gs>
                  </a:gsLst>
                  <a:lin ang="5400000" scaled="0"/>
                </a:gradFill>
                <a:latin typeface="思源黑体 CN Bold" panose="020B0800000000000000" charset="-122"/>
                <a:ea typeface="思源黑体 CN Bold" panose="020B0800000000000000" charset="-122"/>
              </a:rPr>
              <a:t>主线热点</a:t>
            </a:r>
            <a:endParaRPr lang="zh-CN" altLang="en-US" sz="6600" dirty="0">
              <a:gradFill>
                <a:gsLst>
                  <a:gs pos="0">
                    <a:srgbClr val="FFEFCE"/>
                  </a:gs>
                  <a:gs pos="100000">
                    <a:srgbClr val="FFD983"/>
                  </a:gs>
                </a:gsLst>
                <a:lin ang="5400000" scaled="0"/>
              </a:gradFill>
              <a:latin typeface="思源黑体 CN Bold" panose="020B0800000000000000" charset="-122"/>
              <a:ea typeface="思源黑体 CN Bold" panose="020B0800000000000000" charset="-122"/>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87475" y="5875655"/>
            <a:ext cx="9197340" cy="530225"/>
          </a:xfrm>
          <a:prstGeom prst="rect">
            <a:avLst/>
          </a:prstGeom>
          <a:noFill/>
        </p:spPr>
        <p:txBody>
          <a:bodyPr wrap="square" rtlCol="0" anchor="t">
            <a:noAutofit/>
          </a:bodyPr>
          <a:p>
            <a:r>
              <a:rPr lang="en-US" altLang="zh-CN" sz="1600">
                <a:latin typeface="楷体" panose="02010609060101010101" charset="-122"/>
                <a:ea typeface="楷体" panose="02010609060101010101" charset="-122"/>
                <a:sym typeface="+mn-ea"/>
              </a:rPr>
              <a:t> </a:t>
            </a:r>
            <a:r>
              <a:rPr lang="zh-CN" altLang="en-US" sz="1600">
                <a:latin typeface="楷体" panose="02010609060101010101" charset="-122"/>
                <a:ea typeface="楷体" panose="02010609060101010101" charset="-122"/>
                <a:sym typeface="+mn-ea"/>
              </a:rPr>
              <a:t>老热点：</a:t>
            </a:r>
            <a:r>
              <a:rPr lang="en-US" altLang="zh-CN" sz="1600">
                <a:latin typeface="楷体" panose="02010609060101010101" charset="-122"/>
                <a:ea typeface="楷体" panose="02010609060101010101" charset="-122"/>
                <a:sym typeface="+mn-ea"/>
              </a:rPr>
              <a:t>AI</a:t>
            </a:r>
            <a:r>
              <a:rPr lang="zh-CN" altLang="en-US" sz="1600">
                <a:latin typeface="楷体" panose="02010609060101010101" charset="-122"/>
                <a:ea typeface="楷体" panose="02010609060101010101" charset="-122"/>
                <a:sym typeface="+mn-ea"/>
              </a:rPr>
              <a:t>应用、航天上周因调整融资保证金政策，降温后，留意金叉短线止跌反弹，</a:t>
            </a:r>
            <a:endParaRPr lang="zh-CN" altLang="en-US" sz="1600">
              <a:latin typeface="楷体" panose="02010609060101010101" charset="-122"/>
              <a:ea typeface="楷体" panose="02010609060101010101" charset="-122"/>
              <a:sym typeface="+mn-ea"/>
            </a:endParaRPr>
          </a:p>
          <a:p>
            <a:r>
              <a:rPr lang="en-US" altLang="zh-CN" sz="1600">
                <a:latin typeface="楷体" panose="02010609060101010101" charset="-122"/>
                <a:ea typeface="楷体" panose="02010609060101010101" charset="-122"/>
                <a:sym typeface="+mn-ea"/>
              </a:rPr>
              <a:t> </a:t>
            </a:r>
            <a:r>
              <a:rPr lang="zh-CN" altLang="en-US" sz="1600">
                <a:latin typeface="楷体" panose="02010609060101010101" charset="-122"/>
                <a:ea typeface="楷体" panose="02010609060101010101" charset="-122"/>
                <a:sym typeface="+mn-ea"/>
              </a:rPr>
              <a:t>新热点：近期反复上榜</a:t>
            </a:r>
            <a:r>
              <a:rPr lang="en-US" altLang="zh-CN" sz="1600">
                <a:latin typeface="楷体" panose="02010609060101010101" charset="-122"/>
                <a:ea typeface="楷体" panose="02010609060101010101" charset="-122"/>
                <a:sym typeface="+mn-ea"/>
              </a:rPr>
              <a:t>+</a:t>
            </a:r>
            <a:r>
              <a:rPr lang="zh-CN" altLang="en-US" sz="1600">
                <a:latin typeface="楷体" panose="02010609060101010101" charset="-122"/>
                <a:ea typeface="楷体" panose="02010609060101010101" charset="-122"/>
                <a:sym typeface="+mn-ea"/>
              </a:rPr>
              <a:t>单日资金流入百亿</a:t>
            </a:r>
            <a:r>
              <a:rPr lang="en-US" altLang="zh-CN" sz="1600">
                <a:latin typeface="楷体" panose="02010609060101010101" charset="-122"/>
                <a:ea typeface="楷体" panose="02010609060101010101" charset="-122"/>
                <a:sym typeface="+mn-ea"/>
              </a:rPr>
              <a:t>+</a:t>
            </a:r>
            <a:r>
              <a:rPr lang="zh-CN" altLang="en-US" sz="1600">
                <a:latin typeface="楷体" panose="02010609060101010101" charset="-122"/>
                <a:ea typeface="楷体" panose="02010609060101010101" charset="-122"/>
                <a:sym typeface="+mn-ea"/>
              </a:rPr>
              <a:t>涨停板家数大于</a:t>
            </a:r>
            <a:r>
              <a:rPr lang="en-US" altLang="zh-CN" sz="1600">
                <a:latin typeface="楷体" panose="02010609060101010101" charset="-122"/>
                <a:ea typeface="楷体" panose="02010609060101010101" charset="-122"/>
                <a:sym typeface="+mn-ea"/>
              </a:rPr>
              <a:t>15</a:t>
            </a:r>
            <a:r>
              <a:rPr lang="zh-CN" altLang="en-US" sz="1600">
                <a:latin typeface="楷体" panose="02010609060101010101" charset="-122"/>
                <a:ea typeface="楷体" panose="02010609060101010101" charset="-122"/>
                <a:sym typeface="+mn-ea"/>
              </a:rPr>
              <a:t>家，机器人、国产芯片、智能电网</a:t>
            </a:r>
            <a:endParaRPr lang="zh-CN" altLang="en-US" sz="1600">
              <a:latin typeface="楷体" panose="02010609060101010101" charset="-122"/>
              <a:ea typeface="楷体" panose="02010609060101010101" charset="-122"/>
              <a:sym typeface="+mn-ea"/>
            </a:endParaRPr>
          </a:p>
          <a:p>
            <a:endParaRPr lang="zh-CN" altLang="en-US" sz="1600">
              <a:solidFill>
                <a:srgbClr val="FF0000"/>
              </a:solidFill>
              <a:latin typeface="楷体" panose="02010609060101010101" charset="-122"/>
              <a:ea typeface="楷体" panose="02010609060101010101" charset="-122"/>
              <a:sym typeface="+mn-ea"/>
            </a:endParaRPr>
          </a:p>
        </p:txBody>
      </p:sp>
      <p:sp>
        <p:nvSpPr>
          <p:cNvPr id="4" name="文本框 3"/>
          <p:cNvSpPr txBox="1"/>
          <p:nvPr/>
        </p:nvSpPr>
        <p:spPr>
          <a:xfrm>
            <a:off x="3292475" y="196850"/>
            <a:ext cx="6000750" cy="507365"/>
          </a:xfrm>
          <a:prstGeom prst="rect">
            <a:avLst/>
          </a:prstGeom>
          <a:noFill/>
        </p:spPr>
        <p:txBody>
          <a:bodyPr wrap="square" rtlCol="0">
            <a:noAutofit/>
          </a:bodyPr>
          <a:p>
            <a:r>
              <a:rPr lang="en-US" altLang="zh-CN"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r>
              <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主线热点</a:t>
            </a:r>
            <a:endPar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3" name="文本框 2"/>
          <p:cNvSpPr txBox="1"/>
          <p:nvPr/>
        </p:nvSpPr>
        <p:spPr>
          <a:xfrm>
            <a:off x="3048000" y="3044825"/>
            <a:ext cx="6096000" cy="768350"/>
          </a:xfrm>
          <a:prstGeom prst="rect">
            <a:avLst/>
          </a:prstGeom>
          <a:noFill/>
        </p:spPr>
        <p:txBody>
          <a:bodyPr wrap="square" rtlCol="0" anchor="t">
            <a:spAutoFit/>
          </a:bodyPr>
          <a:p>
            <a:r>
              <a:rPr lang="en-US" altLang="zh-CN"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TMT</a:t>
            </a:r>
            <a:r>
              <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景气</a:t>
            </a:r>
            <a:r>
              <a:rPr lang="en-US" altLang="zh-CN"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  </a:t>
            </a:r>
            <a:r>
              <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医药消费改善</a:t>
            </a:r>
            <a:endPar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endParaRPr>
          </a:p>
        </p:txBody>
      </p:sp>
      <p:sp>
        <p:nvSpPr>
          <p:cNvPr id="5" name="文本框 4"/>
          <p:cNvSpPr txBox="1"/>
          <p:nvPr/>
        </p:nvSpPr>
        <p:spPr>
          <a:xfrm>
            <a:off x="895350" y="1195070"/>
            <a:ext cx="10590530" cy="4086225"/>
          </a:xfrm>
          <a:prstGeom prst="rect">
            <a:avLst/>
          </a:prstGeom>
          <a:noFill/>
        </p:spPr>
        <p:txBody>
          <a:bodyPr wrap="square" rtlCol="0" anchor="t">
            <a:noAutofit/>
          </a:bodyPr>
          <a:p>
            <a:endParaRPr lang="zh-CN" altLang="en-US" sz="3200" noProof="0" dirty="0" smtClean="0">
              <a:ln>
                <a:noFill/>
              </a:ln>
              <a:solidFill>
                <a:srgbClr val="FFFFFF"/>
              </a:solidFill>
              <a:effectLst/>
              <a:uLnTx/>
              <a:uFillTx/>
              <a:latin typeface="楷体" panose="02010609060101010101" charset="-122"/>
              <a:ea typeface="楷体" panose="02010609060101010101" charset="-122"/>
              <a:cs typeface="楷体" panose="02010609060101010101" charset="-122"/>
              <a:sym typeface="+mn-ea"/>
            </a:endParaRPr>
          </a:p>
        </p:txBody>
      </p:sp>
      <p:pic>
        <p:nvPicPr>
          <p:cNvPr id="6" name="图片 5"/>
          <p:cNvPicPr>
            <a:picLocks noChangeAspect="1"/>
          </p:cNvPicPr>
          <p:nvPr/>
        </p:nvPicPr>
        <p:blipFill>
          <a:blip r:embed="rId1"/>
          <a:stretch>
            <a:fillRect/>
          </a:stretch>
        </p:blipFill>
        <p:spPr>
          <a:xfrm>
            <a:off x="1322705" y="864870"/>
            <a:ext cx="8994775" cy="4939665"/>
          </a:xfrm>
          <a:prstGeom prst="rect">
            <a:avLst/>
          </a:prstGeom>
        </p:spPr>
      </p:pic>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7505" y="5875655"/>
            <a:ext cx="11490325" cy="769620"/>
          </a:xfrm>
          <a:prstGeom prst="rect">
            <a:avLst/>
          </a:prstGeom>
          <a:noFill/>
        </p:spPr>
        <p:txBody>
          <a:bodyPr wrap="square" rtlCol="0" anchor="t">
            <a:noAutofit/>
          </a:bodyPr>
          <a:p>
            <a:endParaRPr lang="zh-CN" altLang="en-US" sz="1400">
              <a:solidFill>
                <a:schemeClr val="tx1"/>
              </a:solidFill>
              <a:latin typeface="楷体" panose="02010609060101010101" charset="-122"/>
              <a:ea typeface="楷体" panose="02010609060101010101" charset="-122"/>
              <a:sym typeface="+mn-ea"/>
            </a:endParaRPr>
          </a:p>
        </p:txBody>
      </p:sp>
      <p:sp>
        <p:nvSpPr>
          <p:cNvPr id="4" name="文本框 3"/>
          <p:cNvSpPr txBox="1"/>
          <p:nvPr/>
        </p:nvSpPr>
        <p:spPr>
          <a:xfrm>
            <a:off x="3292475" y="196850"/>
            <a:ext cx="6000750" cy="507365"/>
          </a:xfrm>
          <a:prstGeom prst="rect">
            <a:avLst/>
          </a:prstGeom>
          <a:noFill/>
        </p:spPr>
        <p:txBody>
          <a:bodyPr wrap="square" rtlCol="0">
            <a:noAutofit/>
          </a:bodyPr>
          <a:p>
            <a:r>
              <a:rPr lang="en-US" altLang="zh-CN"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r>
              <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国产芯片</a:t>
            </a:r>
            <a:endPar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3" name="文本框 2"/>
          <p:cNvSpPr txBox="1"/>
          <p:nvPr/>
        </p:nvSpPr>
        <p:spPr>
          <a:xfrm>
            <a:off x="3048000" y="3044825"/>
            <a:ext cx="6096000" cy="768350"/>
          </a:xfrm>
          <a:prstGeom prst="rect">
            <a:avLst/>
          </a:prstGeom>
          <a:noFill/>
        </p:spPr>
        <p:txBody>
          <a:bodyPr wrap="square" rtlCol="0" anchor="t">
            <a:spAutoFit/>
          </a:bodyPr>
          <a:p>
            <a:r>
              <a:rPr lang="en-US" altLang="zh-CN"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TMT</a:t>
            </a:r>
            <a:r>
              <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景气</a:t>
            </a:r>
            <a:r>
              <a:rPr lang="en-US" altLang="zh-CN"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  </a:t>
            </a:r>
            <a:r>
              <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医药消费改善</a:t>
            </a:r>
            <a:endPar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endParaRPr>
          </a:p>
        </p:txBody>
      </p:sp>
      <p:sp>
        <p:nvSpPr>
          <p:cNvPr id="5" name="文本框 4"/>
          <p:cNvSpPr txBox="1"/>
          <p:nvPr/>
        </p:nvSpPr>
        <p:spPr>
          <a:xfrm>
            <a:off x="7371080" y="1061720"/>
            <a:ext cx="4114800" cy="4219575"/>
          </a:xfrm>
          <a:prstGeom prst="rect">
            <a:avLst/>
          </a:prstGeom>
          <a:noFill/>
        </p:spPr>
        <p:txBody>
          <a:bodyPr wrap="square" rtlCol="0" anchor="t">
            <a:noAutofit/>
          </a:bodyPr>
          <a:p>
            <a:r>
              <a:rPr lang="zh-CN" altLang="en-US" sz="1200">
                <a:latin typeface="楷体" panose="02010609060101010101" charset="-122"/>
                <a:ea typeface="楷体" panose="02010609060101010101" charset="-122"/>
                <a:sym typeface="+mn-ea"/>
              </a:rPr>
              <a:t>近期半导体芯片利好：</a:t>
            </a:r>
            <a:endParaRPr lang="zh-CN" altLang="en-US" sz="1200">
              <a:latin typeface="楷体" panose="02010609060101010101" charset="-122"/>
              <a:ea typeface="楷体" panose="02010609060101010101" charset="-122"/>
              <a:sym typeface="+mn-ea"/>
            </a:endParaRPr>
          </a:p>
          <a:p>
            <a:endParaRPr lang="zh-CN" altLang="en-US" sz="1200">
              <a:latin typeface="楷体" panose="02010609060101010101" charset="-122"/>
              <a:ea typeface="楷体" panose="02010609060101010101" charset="-122"/>
              <a:sym typeface="+mn-ea"/>
            </a:endParaRPr>
          </a:p>
          <a:p>
            <a:r>
              <a:rPr lang="en-US" altLang="zh-CN" sz="1200">
                <a:latin typeface="楷体" panose="02010609060101010101" charset="-122"/>
                <a:ea typeface="楷体" panose="02010609060101010101" charset="-122"/>
                <a:sym typeface="+mn-ea"/>
              </a:rPr>
              <a:t>1</a:t>
            </a:r>
            <a:r>
              <a:rPr lang="zh-CN" altLang="en-US" sz="1200">
                <a:latin typeface="楷体" panose="02010609060101010101" charset="-122"/>
                <a:ea typeface="楷体" panose="02010609060101010101" charset="-122"/>
                <a:sym typeface="+mn-ea"/>
              </a:rPr>
              <a:t>，台积电最新财报大超预期，推动全球半导体龙头股价飙升；</a:t>
            </a:r>
            <a:endParaRPr lang="zh-CN" altLang="en-US" sz="1200">
              <a:solidFill>
                <a:schemeClr val="tx1"/>
              </a:solidFill>
              <a:latin typeface="楷体" panose="02010609060101010101" charset="-122"/>
              <a:ea typeface="楷体" panose="02010609060101010101" charset="-122"/>
              <a:sym typeface="+mn-ea"/>
            </a:endParaRPr>
          </a:p>
          <a:p>
            <a:r>
              <a:rPr lang="en-US" altLang="zh-CN" sz="1200">
                <a:latin typeface="楷体" panose="02010609060101010101" charset="-122"/>
                <a:ea typeface="楷体" panose="02010609060101010101" charset="-122"/>
                <a:sym typeface="+mn-ea"/>
              </a:rPr>
              <a:t> 2</a:t>
            </a:r>
            <a:r>
              <a:rPr lang="zh-CN" altLang="en-US" sz="1200">
                <a:latin typeface="楷体" panose="02010609060101010101" charset="-122"/>
                <a:ea typeface="楷体" panose="02010609060101010101" charset="-122"/>
                <a:sym typeface="+mn-ea"/>
              </a:rPr>
              <a:t>，</a:t>
            </a:r>
            <a:r>
              <a:rPr lang="en-US" altLang="zh-CN" sz="1200">
                <a:latin typeface="楷体" panose="02010609060101010101" charset="-122"/>
                <a:ea typeface="楷体" panose="02010609060101010101" charset="-122"/>
                <a:sym typeface="+mn-ea"/>
              </a:rPr>
              <a:t>“</a:t>
            </a:r>
            <a:r>
              <a:rPr lang="zh-CN" altLang="en-US" sz="1200">
                <a:latin typeface="楷体" panose="02010609060101010101" charset="-122"/>
                <a:ea typeface="楷体" panose="02010609060101010101" charset="-122"/>
                <a:sym typeface="+mn-ea"/>
              </a:rPr>
              <a:t>十五五</a:t>
            </a:r>
            <a:r>
              <a:rPr lang="en-US" altLang="zh-CN" sz="1200">
                <a:latin typeface="楷体" panose="02010609060101010101" charset="-122"/>
                <a:ea typeface="楷体" panose="02010609060101010101" charset="-122"/>
                <a:sym typeface="+mn-ea"/>
              </a:rPr>
              <a:t>”</a:t>
            </a:r>
            <a:r>
              <a:rPr lang="zh-CN" altLang="en-US" sz="1200">
                <a:latin typeface="楷体" panose="02010609060101010101" charset="-122"/>
                <a:ea typeface="楷体" panose="02010609060101010101" charset="-122"/>
                <a:sym typeface="+mn-ea"/>
              </a:rPr>
              <a:t>时期，国家电网固定资产投资预计达到</a:t>
            </a:r>
            <a:r>
              <a:rPr lang="en-US" altLang="zh-CN" sz="1200">
                <a:latin typeface="楷体" panose="02010609060101010101" charset="-122"/>
                <a:ea typeface="楷体" panose="02010609060101010101" charset="-122"/>
                <a:sym typeface="+mn-ea"/>
              </a:rPr>
              <a:t>4</a:t>
            </a:r>
            <a:r>
              <a:rPr lang="zh-CN" altLang="en-US" sz="1200">
                <a:latin typeface="楷体" panose="02010609060101010101" charset="-122"/>
                <a:ea typeface="楷体" panose="02010609060101010101" charset="-122"/>
                <a:sym typeface="+mn-ea"/>
              </a:rPr>
              <a:t>万亿元，较</a:t>
            </a:r>
            <a:r>
              <a:rPr lang="en-US" altLang="zh-CN" sz="1200">
                <a:latin typeface="楷体" panose="02010609060101010101" charset="-122"/>
                <a:ea typeface="楷体" panose="02010609060101010101" charset="-122"/>
                <a:sym typeface="+mn-ea"/>
              </a:rPr>
              <a:t>“</a:t>
            </a:r>
            <a:r>
              <a:rPr lang="zh-CN" altLang="en-US" sz="1200">
                <a:latin typeface="楷体" panose="02010609060101010101" charset="-122"/>
                <a:ea typeface="楷体" panose="02010609060101010101" charset="-122"/>
                <a:sym typeface="+mn-ea"/>
              </a:rPr>
              <a:t>十四五</a:t>
            </a:r>
            <a:r>
              <a:rPr lang="en-US" altLang="zh-CN" sz="1200">
                <a:latin typeface="楷体" panose="02010609060101010101" charset="-122"/>
                <a:ea typeface="楷体" panose="02010609060101010101" charset="-122"/>
                <a:sym typeface="+mn-ea"/>
              </a:rPr>
              <a:t>”</a:t>
            </a:r>
            <a:r>
              <a:rPr lang="zh-CN" altLang="en-US" sz="1200">
                <a:latin typeface="楷体" panose="02010609060101010101" charset="-122"/>
                <a:ea typeface="楷体" panose="02010609060101010101" charset="-122"/>
                <a:sym typeface="+mn-ea"/>
              </a:rPr>
              <a:t>投资增长</a:t>
            </a:r>
            <a:r>
              <a:rPr lang="en-US" altLang="zh-CN" sz="1200">
                <a:latin typeface="楷体" panose="02010609060101010101" charset="-122"/>
                <a:ea typeface="楷体" panose="02010609060101010101" charset="-122"/>
                <a:sym typeface="+mn-ea"/>
              </a:rPr>
              <a:t>40%</a:t>
            </a:r>
            <a:r>
              <a:rPr lang="zh-CN" altLang="en-US" sz="1200">
                <a:latin typeface="楷体" panose="02010609060101010101" charset="-122"/>
                <a:ea typeface="楷体" panose="02010609060101010101" charset="-122"/>
                <a:sym typeface="+mn-ea"/>
              </a:rPr>
              <a:t>。</a:t>
            </a:r>
            <a:endParaRPr lang="zh-CN" altLang="en-US" sz="1200">
              <a:solidFill>
                <a:schemeClr val="tx1"/>
              </a:solidFill>
              <a:latin typeface="楷体" panose="02010609060101010101" charset="-122"/>
              <a:ea typeface="楷体" panose="02010609060101010101" charset="-122"/>
              <a:sym typeface="+mn-ea"/>
            </a:endParaRPr>
          </a:p>
          <a:p>
            <a:endParaRPr lang="zh-CN" altLang="en-US" sz="1200" noProof="0" dirty="0" smtClean="0">
              <a:ln>
                <a:noFill/>
              </a:ln>
              <a:solidFill>
                <a:schemeClr val="tx1"/>
              </a:solidFill>
              <a:effectLst/>
              <a:uLnTx/>
              <a:uFillTx/>
              <a:latin typeface="楷体" panose="02010609060101010101" charset="-122"/>
              <a:ea typeface="楷体" panose="02010609060101010101" charset="-122"/>
              <a:cs typeface="楷体" panose="02010609060101010101" charset="-122"/>
              <a:sym typeface="+mn-ea"/>
            </a:endParaRPr>
          </a:p>
          <a:p>
            <a:r>
              <a:rPr lang="zh-CN" altLang="en-US" sz="1200" noProof="0" dirty="0" smtClean="0">
                <a:ln>
                  <a:noFill/>
                </a:ln>
                <a:solidFill>
                  <a:schemeClr val="tx1"/>
                </a:solidFill>
                <a:effectLst/>
                <a:uLnTx/>
                <a:uFillTx/>
                <a:latin typeface="楷体" panose="02010609060101010101" charset="-122"/>
                <a:ea typeface="楷体" panose="02010609060101010101" charset="-122"/>
                <a:cs typeface="楷体" panose="02010609060101010101" charset="-122"/>
                <a:sym typeface="+mn-ea"/>
              </a:rPr>
              <a:t>国内也有不少打入台积电供应链的企业，比如中微公司、北方华创、芯源微、华海清科、安集科技等。</a:t>
            </a:r>
            <a:endParaRPr lang="zh-CN" altLang="en-US" sz="1200" noProof="0" dirty="0" smtClean="0">
              <a:ln>
                <a:noFill/>
              </a:ln>
              <a:solidFill>
                <a:schemeClr val="tx1"/>
              </a:solidFill>
              <a:effectLst/>
              <a:uLnTx/>
              <a:uFillTx/>
              <a:latin typeface="楷体" panose="02010609060101010101" charset="-122"/>
              <a:ea typeface="楷体" panose="02010609060101010101" charset="-122"/>
              <a:cs typeface="楷体" panose="02010609060101010101" charset="-122"/>
              <a:sym typeface="+mn-ea"/>
            </a:endParaRPr>
          </a:p>
          <a:p>
            <a:endParaRPr lang="zh-CN" altLang="en-US" sz="1200" noProof="0" dirty="0" smtClean="0">
              <a:ln>
                <a:noFill/>
              </a:ln>
              <a:solidFill>
                <a:schemeClr val="tx1"/>
              </a:solidFill>
              <a:effectLst/>
              <a:uLnTx/>
              <a:uFillTx/>
              <a:latin typeface="楷体" panose="02010609060101010101" charset="-122"/>
              <a:ea typeface="楷体" panose="02010609060101010101" charset="-122"/>
              <a:cs typeface="楷体" panose="02010609060101010101" charset="-122"/>
              <a:sym typeface="+mn-ea"/>
            </a:endParaRPr>
          </a:p>
          <a:p>
            <a:r>
              <a:rPr lang="zh-CN" altLang="en-US" sz="1200" noProof="0" dirty="0" smtClean="0">
                <a:ln>
                  <a:noFill/>
                </a:ln>
                <a:solidFill>
                  <a:schemeClr val="tx1"/>
                </a:solidFill>
                <a:effectLst/>
                <a:uLnTx/>
                <a:uFillTx/>
                <a:latin typeface="楷体" panose="02010609060101010101" charset="-122"/>
                <a:ea typeface="楷体" panose="02010609060101010101" charset="-122"/>
                <a:cs typeface="楷体" panose="02010609060101010101" charset="-122"/>
                <a:sym typeface="+mn-ea"/>
              </a:rPr>
              <a:t>第一，存储产业链肯定是供求关系最紧张的，涨价力度足够大，业绩弹性也大，业界预计这种情况将至少持续到年底。</a:t>
            </a:r>
            <a:r>
              <a:rPr lang="en-US" altLang="zh-CN" sz="1200" noProof="0" dirty="0" smtClean="0">
                <a:ln>
                  <a:noFill/>
                </a:ln>
                <a:solidFill>
                  <a:schemeClr val="tx1"/>
                </a:solidFill>
                <a:effectLst/>
                <a:uLnTx/>
                <a:uFillTx/>
                <a:latin typeface="楷体" panose="02010609060101010101" charset="-122"/>
                <a:ea typeface="楷体" panose="02010609060101010101" charset="-122"/>
                <a:cs typeface="楷体" panose="02010609060101010101" charset="-122"/>
                <a:sym typeface="+mn-ea"/>
              </a:rPr>
              <a:t> </a:t>
            </a:r>
            <a:r>
              <a:rPr lang="zh-CN" altLang="en-US" sz="1200" noProof="0" dirty="0" smtClean="0">
                <a:ln>
                  <a:noFill/>
                </a:ln>
                <a:solidFill>
                  <a:schemeClr val="tx1"/>
                </a:solidFill>
                <a:effectLst/>
                <a:uLnTx/>
                <a:uFillTx/>
                <a:latin typeface="楷体" panose="02010609060101010101" charset="-122"/>
                <a:ea typeface="楷体" panose="02010609060101010101" charset="-122"/>
                <a:cs typeface="楷体" panose="02010609060101010101" charset="-122"/>
                <a:sym typeface="+mn-ea"/>
              </a:rPr>
              <a:t>因此像佰维存储、江波龙、深科技、兆易创新、聚辰股份等核心龙头，大家需要将格局打开。</a:t>
            </a:r>
            <a:endParaRPr lang="zh-CN" altLang="en-US" sz="1200" noProof="0" dirty="0" smtClean="0">
              <a:ln>
                <a:noFill/>
              </a:ln>
              <a:solidFill>
                <a:schemeClr val="tx1"/>
              </a:solidFill>
              <a:effectLst/>
              <a:uLnTx/>
              <a:uFillTx/>
              <a:latin typeface="楷体" panose="02010609060101010101" charset="-122"/>
              <a:ea typeface="楷体" panose="02010609060101010101" charset="-122"/>
              <a:cs typeface="楷体" panose="02010609060101010101" charset="-122"/>
              <a:sym typeface="+mn-ea"/>
            </a:endParaRPr>
          </a:p>
          <a:p>
            <a:endParaRPr lang="zh-CN" altLang="en-US" sz="1200" noProof="0" dirty="0" smtClean="0">
              <a:ln>
                <a:noFill/>
              </a:ln>
              <a:solidFill>
                <a:schemeClr val="tx1"/>
              </a:solidFill>
              <a:effectLst/>
              <a:uLnTx/>
              <a:uFillTx/>
              <a:latin typeface="楷体" panose="02010609060101010101" charset="-122"/>
              <a:ea typeface="楷体" panose="02010609060101010101" charset="-122"/>
              <a:cs typeface="楷体" panose="02010609060101010101" charset="-122"/>
              <a:sym typeface="+mn-ea"/>
            </a:endParaRPr>
          </a:p>
          <a:p>
            <a:r>
              <a:rPr lang="en-US" altLang="zh-CN" sz="1200" noProof="0" dirty="0" smtClean="0">
                <a:ln>
                  <a:noFill/>
                </a:ln>
                <a:solidFill>
                  <a:schemeClr val="tx1"/>
                </a:solidFill>
                <a:effectLst/>
                <a:uLnTx/>
                <a:uFillTx/>
                <a:latin typeface="楷体" panose="02010609060101010101" charset="-122"/>
                <a:ea typeface="楷体" panose="02010609060101010101" charset="-122"/>
                <a:cs typeface="楷体" panose="02010609060101010101" charset="-122"/>
                <a:sym typeface="+mn-ea"/>
              </a:rPr>
              <a:t> </a:t>
            </a:r>
            <a:r>
              <a:rPr lang="zh-CN" altLang="en-US" sz="1200" noProof="0" dirty="0" smtClean="0">
                <a:ln>
                  <a:noFill/>
                </a:ln>
                <a:solidFill>
                  <a:schemeClr val="tx1"/>
                </a:solidFill>
                <a:effectLst/>
                <a:uLnTx/>
                <a:uFillTx/>
                <a:latin typeface="楷体" panose="02010609060101010101" charset="-122"/>
                <a:ea typeface="楷体" panose="02010609060101010101" charset="-122"/>
                <a:cs typeface="楷体" panose="02010609060101010101" charset="-122"/>
                <a:sym typeface="+mn-ea"/>
              </a:rPr>
              <a:t>第二，在这新一轮上行周期中，封测环节可能是弹性最大的</a:t>
            </a:r>
            <a:endParaRPr lang="zh-CN" altLang="en-US" sz="1200" noProof="0" dirty="0" smtClean="0">
              <a:ln>
                <a:noFill/>
              </a:ln>
              <a:solidFill>
                <a:schemeClr val="tx1"/>
              </a:solidFill>
              <a:effectLst/>
              <a:uLnTx/>
              <a:uFillTx/>
              <a:latin typeface="楷体" panose="02010609060101010101" charset="-122"/>
              <a:ea typeface="楷体" panose="02010609060101010101" charset="-122"/>
              <a:cs typeface="楷体" panose="02010609060101010101" charset="-122"/>
              <a:sym typeface="+mn-ea"/>
            </a:endParaRPr>
          </a:p>
          <a:p>
            <a:endParaRPr lang="zh-CN" altLang="en-US" sz="1200" noProof="0" dirty="0" smtClean="0">
              <a:ln>
                <a:noFill/>
              </a:ln>
              <a:solidFill>
                <a:schemeClr val="tx1"/>
              </a:solidFill>
              <a:effectLst/>
              <a:uLnTx/>
              <a:uFillTx/>
              <a:latin typeface="楷体" panose="02010609060101010101" charset="-122"/>
              <a:ea typeface="楷体" panose="02010609060101010101" charset="-122"/>
              <a:cs typeface="楷体" panose="02010609060101010101" charset="-122"/>
              <a:sym typeface="+mn-ea"/>
            </a:endParaRPr>
          </a:p>
          <a:p>
            <a:r>
              <a:rPr lang="zh-CN" altLang="en-US" sz="1200" b="1" noProof="0" dirty="0" smtClean="0">
                <a:ln>
                  <a:noFill/>
                </a:ln>
                <a:solidFill>
                  <a:srgbClr val="FF0000"/>
                </a:solidFill>
                <a:effectLst/>
                <a:uLnTx/>
                <a:uFillTx/>
                <a:latin typeface="楷体" panose="02010609060101010101" charset="-122"/>
                <a:ea typeface="楷体" panose="02010609060101010101" charset="-122"/>
                <a:cs typeface="楷体" panose="02010609060101010101" charset="-122"/>
                <a:sym typeface="+mn-ea"/>
              </a:rPr>
              <a:t>国产芯片不算是最强的主线，而是适合做趋势的热点</a:t>
            </a:r>
            <a:endParaRPr lang="zh-CN" altLang="en-US" sz="1200" b="1" noProof="0" dirty="0" smtClean="0">
              <a:ln>
                <a:noFill/>
              </a:ln>
              <a:solidFill>
                <a:srgbClr val="FF0000"/>
              </a:solidFill>
              <a:effectLst/>
              <a:uLnTx/>
              <a:uFillTx/>
              <a:latin typeface="楷体" panose="02010609060101010101" charset="-122"/>
              <a:ea typeface="楷体" panose="02010609060101010101" charset="-122"/>
              <a:cs typeface="楷体" panose="02010609060101010101" charset="-122"/>
              <a:sym typeface="+mn-ea"/>
            </a:endParaRPr>
          </a:p>
          <a:p>
            <a:endParaRPr lang="zh-CN" altLang="en-US" sz="1200" b="1" noProof="0" dirty="0" smtClean="0">
              <a:ln>
                <a:noFill/>
              </a:ln>
              <a:solidFill>
                <a:srgbClr val="FF0000"/>
              </a:solidFill>
              <a:effectLst/>
              <a:uLnTx/>
              <a:uFillTx/>
              <a:latin typeface="楷体" panose="02010609060101010101" charset="-122"/>
              <a:ea typeface="楷体" panose="02010609060101010101" charset="-122"/>
              <a:cs typeface="楷体" panose="02010609060101010101" charset="-122"/>
              <a:sym typeface="+mn-ea"/>
            </a:endParaRPr>
          </a:p>
          <a:p>
            <a:r>
              <a:rPr lang="zh-CN" altLang="en-US" sz="1200" b="1" noProof="0" dirty="0" smtClean="0">
                <a:ln>
                  <a:noFill/>
                </a:ln>
                <a:solidFill>
                  <a:srgbClr val="FF0000"/>
                </a:solidFill>
                <a:effectLst/>
                <a:uLnTx/>
                <a:uFillTx/>
                <a:latin typeface="楷体" panose="02010609060101010101" charset="-122"/>
                <a:ea typeface="楷体" panose="02010609060101010101" charset="-122"/>
                <a:cs typeface="楷体" panose="02010609060101010101" charset="-122"/>
                <a:sym typeface="+mn-ea"/>
              </a:rPr>
              <a:t>如</a:t>
            </a:r>
            <a:r>
              <a:rPr lang="en-US" altLang="zh-CN" sz="1200" b="1" noProof="0" dirty="0" smtClean="0">
                <a:ln>
                  <a:noFill/>
                </a:ln>
                <a:solidFill>
                  <a:srgbClr val="FF0000"/>
                </a:solidFill>
                <a:effectLst/>
                <a:uLnTx/>
                <a:uFillTx/>
                <a:latin typeface="楷体" panose="02010609060101010101" charset="-122"/>
                <a:ea typeface="楷体" panose="02010609060101010101" charset="-122"/>
                <a:cs typeface="楷体" panose="02010609060101010101" charset="-122"/>
                <a:sym typeface="+mn-ea"/>
              </a:rPr>
              <a:t>1</a:t>
            </a:r>
            <a:r>
              <a:rPr lang="zh-CN" altLang="en-US" sz="1200" b="1" noProof="0" dirty="0" smtClean="0">
                <a:ln>
                  <a:noFill/>
                </a:ln>
                <a:solidFill>
                  <a:srgbClr val="FF0000"/>
                </a:solidFill>
                <a:effectLst/>
                <a:uLnTx/>
                <a:uFillTx/>
                <a:latin typeface="楷体" panose="02010609060101010101" charset="-122"/>
                <a:ea typeface="楷体" panose="02010609060101010101" charset="-122"/>
                <a:cs typeface="楷体" panose="02010609060101010101" charset="-122"/>
                <a:sym typeface="+mn-ea"/>
              </a:rPr>
              <a:t>月</a:t>
            </a:r>
            <a:r>
              <a:rPr lang="en-US" altLang="zh-CN" sz="1200" b="1" noProof="0" dirty="0" smtClean="0">
                <a:ln>
                  <a:noFill/>
                </a:ln>
                <a:solidFill>
                  <a:srgbClr val="FF0000"/>
                </a:solidFill>
                <a:effectLst/>
                <a:uLnTx/>
                <a:uFillTx/>
                <a:latin typeface="楷体" panose="02010609060101010101" charset="-122"/>
                <a:ea typeface="楷体" panose="02010609060101010101" charset="-122"/>
                <a:cs typeface="楷体" panose="02010609060101010101" charset="-122"/>
                <a:sym typeface="+mn-ea"/>
              </a:rPr>
              <a:t>16</a:t>
            </a:r>
            <a:r>
              <a:rPr lang="zh-CN" altLang="en-US" sz="1200" b="1" noProof="0" dirty="0" smtClean="0">
                <a:ln>
                  <a:noFill/>
                </a:ln>
                <a:solidFill>
                  <a:srgbClr val="FF0000"/>
                </a:solidFill>
                <a:effectLst/>
                <a:uLnTx/>
                <a:uFillTx/>
                <a:latin typeface="楷体" panose="02010609060101010101" charset="-122"/>
                <a:ea typeface="楷体" panose="02010609060101010101" charset="-122"/>
                <a:cs typeface="楷体" panose="02010609060101010101" charset="-122"/>
                <a:sym typeface="+mn-ea"/>
              </a:rPr>
              <a:t>日涨停板当天的个股，留意符合涨停棱镜</a:t>
            </a:r>
            <a:r>
              <a:rPr lang="en-US" altLang="zh-CN" sz="1200" b="1" noProof="0" dirty="0" smtClean="0">
                <a:ln>
                  <a:noFill/>
                </a:ln>
                <a:solidFill>
                  <a:srgbClr val="FF0000"/>
                </a:solidFill>
                <a:effectLst/>
                <a:uLnTx/>
                <a:uFillTx/>
                <a:latin typeface="楷体" panose="02010609060101010101" charset="-122"/>
                <a:ea typeface="楷体" panose="02010609060101010101" charset="-122"/>
                <a:cs typeface="楷体" panose="02010609060101010101" charset="-122"/>
                <a:sym typeface="+mn-ea"/>
              </a:rPr>
              <a:t>T+3</a:t>
            </a:r>
            <a:r>
              <a:rPr lang="zh-CN" altLang="en-US" sz="1200" b="1" noProof="0" dirty="0" smtClean="0">
                <a:ln>
                  <a:noFill/>
                </a:ln>
                <a:solidFill>
                  <a:srgbClr val="FF0000"/>
                </a:solidFill>
                <a:effectLst/>
                <a:uLnTx/>
                <a:uFillTx/>
                <a:latin typeface="楷体" panose="02010609060101010101" charset="-122"/>
                <a:ea typeface="楷体" panose="02010609060101010101" charset="-122"/>
                <a:cs typeface="楷体" panose="02010609060101010101" charset="-122"/>
                <a:sym typeface="+mn-ea"/>
              </a:rPr>
              <a:t>模型低吸选股。</a:t>
            </a:r>
            <a:endParaRPr lang="zh-CN" altLang="en-US" sz="1200" b="1" noProof="0" dirty="0" smtClean="0">
              <a:ln>
                <a:noFill/>
              </a:ln>
              <a:solidFill>
                <a:srgbClr val="FF0000"/>
              </a:solidFill>
              <a:effectLst/>
              <a:uLnTx/>
              <a:uFillTx/>
              <a:latin typeface="楷体" panose="02010609060101010101" charset="-122"/>
              <a:ea typeface="楷体" panose="02010609060101010101" charset="-122"/>
              <a:cs typeface="楷体" panose="02010609060101010101" charset="-122"/>
              <a:sym typeface="+mn-ea"/>
            </a:endParaRPr>
          </a:p>
        </p:txBody>
      </p:sp>
      <p:pic>
        <p:nvPicPr>
          <p:cNvPr id="6" name="图片 5"/>
          <p:cNvPicPr>
            <a:picLocks noChangeAspect="1"/>
          </p:cNvPicPr>
          <p:nvPr/>
        </p:nvPicPr>
        <p:blipFill>
          <a:blip r:embed="rId1"/>
          <a:stretch>
            <a:fillRect/>
          </a:stretch>
        </p:blipFill>
        <p:spPr>
          <a:xfrm>
            <a:off x="701040" y="1010285"/>
            <a:ext cx="6112510" cy="4696460"/>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7505" y="5875655"/>
            <a:ext cx="11490325" cy="769620"/>
          </a:xfrm>
          <a:prstGeom prst="rect">
            <a:avLst/>
          </a:prstGeom>
          <a:noFill/>
        </p:spPr>
        <p:txBody>
          <a:bodyPr wrap="square" rtlCol="0" anchor="t">
            <a:noAutofit/>
          </a:bodyPr>
          <a:p>
            <a:r>
              <a:rPr lang="en-US" altLang="zh-CN" sz="2000">
                <a:latin typeface="楷体" panose="02010609060101010101" charset="-122"/>
                <a:ea typeface="楷体" panose="02010609060101010101" charset="-122"/>
                <a:sym typeface="+mn-ea"/>
              </a:rPr>
              <a:t> </a:t>
            </a:r>
            <a:endParaRPr lang="zh-CN" altLang="en-US" sz="2000">
              <a:solidFill>
                <a:srgbClr val="FF0000"/>
              </a:solidFill>
              <a:latin typeface="楷体" panose="02010609060101010101" charset="-122"/>
              <a:ea typeface="楷体" panose="02010609060101010101" charset="-122"/>
              <a:sym typeface="+mn-ea"/>
            </a:endParaRPr>
          </a:p>
        </p:txBody>
      </p:sp>
      <p:sp>
        <p:nvSpPr>
          <p:cNvPr id="4" name="文本框 3"/>
          <p:cNvSpPr txBox="1"/>
          <p:nvPr/>
        </p:nvSpPr>
        <p:spPr>
          <a:xfrm>
            <a:off x="3292475" y="196850"/>
            <a:ext cx="6000750" cy="507365"/>
          </a:xfrm>
          <a:prstGeom prst="rect">
            <a:avLst/>
          </a:prstGeom>
          <a:noFill/>
        </p:spPr>
        <p:txBody>
          <a:bodyPr wrap="square" rtlCol="0">
            <a:noAutofit/>
          </a:bodyPr>
          <a:p>
            <a:r>
              <a:rPr lang="en-US" altLang="zh-CN"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r>
              <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智能电网</a:t>
            </a:r>
            <a:endPar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3" name="文本框 2"/>
          <p:cNvSpPr txBox="1"/>
          <p:nvPr/>
        </p:nvSpPr>
        <p:spPr>
          <a:xfrm>
            <a:off x="3048000" y="3044825"/>
            <a:ext cx="6096000" cy="768350"/>
          </a:xfrm>
          <a:prstGeom prst="rect">
            <a:avLst/>
          </a:prstGeom>
          <a:noFill/>
        </p:spPr>
        <p:txBody>
          <a:bodyPr wrap="square" rtlCol="0" anchor="t">
            <a:spAutoFit/>
          </a:bodyPr>
          <a:p>
            <a:r>
              <a:rPr lang="en-US" altLang="zh-CN"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TMT</a:t>
            </a:r>
            <a:r>
              <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景气</a:t>
            </a:r>
            <a:r>
              <a:rPr lang="en-US" altLang="zh-CN"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  </a:t>
            </a:r>
            <a:r>
              <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医药消费改善</a:t>
            </a:r>
            <a:endPar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endParaRPr>
          </a:p>
        </p:txBody>
      </p:sp>
      <p:sp>
        <p:nvSpPr>
          <p:cNvPr id="5" name="文本框 4"/>
          <p:cNvSpPr txBox="1"/>
          <p:nvPr/>
        </p:nvSpPr>
        <p:spPr>
          <a:xfrm>
            <a:off x="895350" y="1195070"/>
            <a:ext cx="10590530" cy="4086225"/>
          </a:xfrm>
          <a:prstGeom prst="rect">
            <a:avLst/>
          </a:prstGeom>
          <a:noFill/>
        </p:spPr>
        <p:txBody>
          <a:bodyPr wrap="square" rtlCol="0" anchor="t">
            <a:noAutofit/>
          </a:bodyPr>
          <a:p>
            <a:endParaRPr lang="zh-CN" altLang="en-US" sz="3200" noProof="0" dirty="0" smtClean="0">
              <a:ln>
                <a:noFill/>
              </a:ln>
              <a:solidFill>
                <a:srgbClr val="FFFFFF"/>
              </a:solidFill>
              <a:effectLst/>
              <a:uLnTx/>
              <a:uFillTx/>
              <a:latin typeface="楷体" panose="02010609060101010101" charset="-122"/>
              <a:ea typeface="楷体" panose="02010609060101010101" charset="-122"/>
              <a:cs typeface="楷体" panose="02010609060101010101" charset="-122"/>
              <a:sym typeface="+mn-ea"/>
            </a:endParaRPr>
          </a:p>
        </p:txBody>
      </p:sp>
      <p:pic>
        <p:nvPicPr>
          <p:cNvPr id="6" name="图片 5"/>
          <p:cNvPicPr>
            <a:picLocks noChangeAspect="1"/>
          </p:cNvPicPr>
          <p:nvPr/>
        </p:nvPicPr>
        <p:blipFill>
          <a:blip r:embed="rId1"/>
          <a:stretch>
            <a:fillRect/>
          </a:stretch>
        </p:blipFill>
        <p:spPr>
          <a:xfrm>
            <a:off x="180975" y="920115"/>
            <a:ext cx="6102985" cy="5346700"/>
          </a:xfrm>
          <a:prstGeom prst="rect">
            <a:avLst/>
          </a:prstGeom>
        </p:spPr>
      </p:pic>
      <p:pic>
        <p:nvPicPr>
          <p:cNvPr id="7" name="图片 6"/>
          <p:cNvPicPr>
            <a:picLocks noChangeAspect="1"/>
          </p:cNvPicPr>
          <p:nvPr/>
        </p:nvPicPr>
        <p:blipFill>
          <a:blip r:embed="rId2"/>
          <a:stretch>
            <a:fillRect/>
          </a:stretch>
        </p:blipFill>
        <p:spPr>
          <a:xfrm>
            <a:off x="6415405" y="920115"/>
            <a:ext cx="5543550" cy="3714115"/>
          </a:xfrm>
          <a:prstGeom prst="rect">
            <a:avLst/>
          </a:prstGeom>
        </p:spPr>
      </p:pic>
      <p:sp>
        <p:nvSpPr>
          <p:cNvPr id="8" name="文本框 7"/>
          <p:cNvSpPr txBox="1"/>
          <p:nvPr/>
        </p:nvSpPr>
        <p:spPr>
          <a:xfrm>
            <a:off x="6511290" y="4773295"/>
            <a:ext cx="5402580" cy="1198880"/>
          </a:xfrm>
          <a:prstGeom prst="rect">
            <a:avLst/>
          </a:prstGeom>
          <a:noFill/>
        </p:spPr>
        <p:txBody>
          <a:bodyPr wrap="square" rtlCol="0">
            <a:spAutoFit/>
          </a:bodyPr>
          <a:p>
            <a:r>
              <a:rPr lang="zh-CN" altLang="en-US"/>
              <a:t>智能电网符合单日资金百亿以上</a:t>
            </a:r>
            <a:r>
              <a:rPr lang="en-US" altLang="zh-CN"/>
              <a:t>+</a:t>
            </a:r>
            <a:r>
              <a:rPr lang="zh-CN" altLang="en-US"/>
              <a:t>板块涨停</a:t>
            </a:r>
            <a:r>
              <a:rPr lang="en-US" altLang="zh-CN"/>
              <a:t>15</a:t>
            </a:r>
            <a:r>
              <a:rPr lang="zh-CN" altLang="en-US"/>
              <a:t>家以上</a:t>
            </a:r>
            <a:r>
              <a:rPr lang="en-US" altLang="zh-CN"/>
              <a:t>+</a:t>
            </a:r>
            <a:r>
              <a:rPr lang="zh-CN" altLang="en-US"/>
              <a:t>捕捞季节周线金叉区域</a:t>
            </a:r>
            <a:endParaRPr lang="zh-CN" altLang="en-US"/>
          </a:p>
          <a:p>
            <a:endParaRPr lang="zh-CN" altLang="en-US"/>
          </a:p>
          <a:p>
            <a:r>
              <a:rPr lang="zh-CN" altLang="en-US"/>
              <a:t>目前技术面熊线上移，涨停板家数创阶段新高</a:t>
            </a:r>
            <a:endParaRPr lang="zh-CN" altLang="en-US"/>
          </a:p>
        </p:txBody>
      </p:sp>
    </p:spTree>
    <p:custDataLst>
      <p:tags r:id="rId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34.xml><?xml version="1.0" encoding="utf-8"?>
<p:tagLst xmlns:p="http://schemas.openxmlformats.org/presentationml/2006/main">
  <p:tag name="KSO_WM_UNIT_PLACING_PICTURE_USER_VIEWPORT" val="{&quot;height&quot;:2082,&quot;width&quot;:10544}"/>
  <p:tag name="KSO_WM_BEAUTIFY_FLAG" val=""/>
</p:tagLst>
</file>

<file path=ppt/tags/tag35.xml><?xml version="1.0" encoding="utf-8"?>
<p:tagLst xmlns:p="http://schemas.openxmlformats.org/presentationml/2006/main">
  <p:tag name="KSO_WM_BEAUTIFY_FLAG" val="#wm#"/>
  <p:tag name="KSO_WM_TEMPLATE_CATEGORY" val="custom"/>
  <p:tag name="KSO_WM_TEMPLATE_INDEX" val="20205176"/>
</p:tagLst>
</file>

<file path=ppt/tags/tag36.xml><?xml version="1.0" encoding="utf-8"?>
<p:tagLst xmlns:p="http://schemas.openxmlformats.org/presentationml/2006/main">
  <p:tag name="KSO_WM_BEAUTIFY_FLAG" val="#wm#"/>
  <p:tag name="KSO_WM_TEMPLATE_CATEGORY" val="custom"/>
  <p:tag name="KSO_WM_TEMPLATE_INDEX" val="20205176"/>
</p:tagLst>
</file>

<file path=ppt/tags/tag37.xml><?xml version="1.0" encoding="utf-8"?>
<p:tagLst xmlns:p="http://schemas.openxmlformats.org/presentationml/2006/main">
  <p:tag name="KSO_WM_BEAUTIFY_FLAG" val="#wm#"/>
  <p:tag name="KSO_WM_TEMPLATE_CATEGORY" val="custom"/>
  <p:tag name="KSO_WM_TEMPLATE_INDEX" val="20205176"/>
</p:tagLst>
</file>

<file path=ppt/tags/tag38.xml><?xml version="1.0" encoding="utf-8"?>
<p:tagLst xmlns:p="http://schemas.openxmlformats.org/presentationml/2006/main">
  <p:tag name="KSO_WM_BEAUTIFY_FLAG" val="#wm#"/>
  <p:tag name="KSO_WM_TEMPLATE_CATEGORY" val="custom"/>
  <p:tag name="KSO_WM_TEMPLATE_INDEX" val="20205176"/>
</p:tagLst>
</file>

<file path=ppt/tags/tag39.xml><?xml version="1.0" encoding="utf-8"?>
<p:tagLst xmlns:p="http://schemas.openxmlformats.org/presentationml/2006/main">
  <p:tag name="KSO_WM_BEAUTIFY_FLAG" val="#wm#"/>
  <p:tag name="KSO_WM_TEMPLATE_CATEGORY" val="custom"/>
  <p:tag name="KSO_WM_TEMPLATE_INDEX" val="20205176"/>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xml><?xml version="1.0" encoding="utf-8"?>
<p:tagLst xmlns:p="http://schemas.openxmlformats.org/presentationml/2006/main">
  <p:tag name="KSO_WM_BEAUTIFY_FLAG" val="#wm#"/>
  <p:tag name="KSO_WM_TEMPLATE_CATEGORY" val="custom"/>
  <p:tag name="KSO_WM_TEMPLATE_INDEX" val="20205176"/>
</p:tagLst>
</file>

<file path=ppt/tags/tag41.xml><?xml version="1.0" encoding="utf-8"?>
<p:tagLst xmlns:p="http://schemas.openxmlformats.org/presentationml/2006/main">
  <p:tag name="KSO_WM_BEAUTIFY_FLAG" val="#wm#"/>
  <p:tag name="KSO_WM_TEMPLATE_CATEGORY" val="custom"/>
  <p:tag name="KSO_WM_TEMPLATE_INDEX" val="20205176"/>
</p:tagLst>
</file>

<file path=ppt/tags/tag42.xml><?xml version="1.0" encoding="utf-8"?>
<p:tagLst xmlns:p="http://schemas.openxmlformats.org/presentationml/2006/main">
  <p:tag name="KSO_WM_BEAUTIFY_FLAG" val="#wm#"/>
  <p:tag name="KSO_WM_TEMPLATE_CATEGORY" val="custom"/>
  <p:tag name="KSO_WM_TEMPLATE_INDEX" val="20205176"/>
</p:tagLst>
</file>

<file path=ppt/tags/tag43.xml><?xml version="1.0" encoding="utf-8"?>
<p:tagLst xmlns:p="http://schemas.openxmlformats.org/presentationml/2006/main">
  <p:tag name="KSO_WM_BEAUTIFY_FLAG" val="#wm#"/>
  <p:tag name="KSO_WM_TEMPLATE_CATEGORY" val="custom"/>
  <p:tag name="KSO_WM_TEMPLATE_INDEX" val="20205176"/>
</p:tagLst>
</file>

<file path=ppt/tags/tag44.xml><?xml version="1.0" encoding="utf-8"?>
<p:tagLst xmlns:p="http://schemas.openxmlformats.org/presentationml/2006/main">
  <p:tag name="KSO_WM_BEAUTIFY_FLAG" val="#wm#"/>
  <p:tag name="KSO_WM_TEMPLATE_CATEGORY" val="custom"/>
  <p:tag name="KSO_WM_TEMPLATE_INDEX" val="20205176"/>
</p:tagLst>
</file>

<file path=ppt/tags/tag45.xml><?xml version="1.0" encoding="utf-8"?>
<p:tagLst xmlns:p="http://schemas.openxmlformats.org/presentationml/2006/main">
  <p:tag name="KSO_WM_BEAUTIFY_FLAG" val="#wm#"/>
  <p:tag name="KSO_WM_TEMPLATE_CATEGORY" val="custom"/>
  <p:tag name="KSO_WM_TEMPLATE_INDEX" val="20205176"/>
</p:tagLst>
</file>

<file path=ppt/tags/tag46.xml><?xml version="1.0" encoding="utf-8"?>
<p:tagLst xmlns:p="http://schemas.openxmlformats.org/presentationml/2006/main">
  <p:tag name="KSO_WM_BEAUTIFY_FLAG" val="#wm#"/>
  <p:tag name="KSO_WM_TEMPLATE_CATEGORY" val="custom"/>
  <p:tag name="KSO_WM_TEMPLATE_INDEX" val="20205176"/>
</p:tagLst>
</file>

<file path=ppt/tags/tag47.xml><?xml version="1.0" encoding="utf-8"?>
<p:tagLst xmlns:p="http://schemas.openxmlformats.org/presentationml/2006/main">
  <p:tag name="KSO_WM_BEAUTIFY_FLAG" val="#wm#"/>
  <p:tag name="KSO_WM_TEMPLATE_CATEGORY" val="custom"/>
  <p:tag name="KSO_WM_TEMPLATE_INDEX" val="20205176"/>
</p:tagLst>
</file>

<file path=ppt/tags/tag48.xml><?xml version="1.0" encoding="utf-8"?>
<p:tagLst xmlns:p="http://schemas.openxmlformats.org/presentationml/2006/main">
  <p:tag name="KSO_WM_BEAUTIFY_FLAG" val="#wm#"/>
  <p:tag name="KSO_WM_TEMPLATE_CATEGORY" val="custom"/>
  <p:tag name="KSO_WM_TEMPLATE_INDEX" val="20205176"/>
</p:tagLst>
</file>

<file path=ppt/tags/tag49.xml><?xml version="1.0" encoding="utf-8"?>
<p:tagLst xmlns:p="http://schemas.openxmlformats.org/presentationml/2006/main">
  <p:tag name="KSO_WM_BEAUTIFY_FLAG" val="#wm#"/>
  <p:tag name="KSO_WM_TEMPLATE_CATEGORY" val="custom"/>
  <p:tag name="KSO_WM_TEMPLATE_INDEX" val="20205176"/>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176"/>
</p:tagLst>
</file>

<file path=ppt/tags/tag51.xml><?xml version="1.0" encoding="utf-8"?>
<p:tagLst xmlns:p="http://schemas.openxmlformats.org/presentationml/2006/main">
  <p:tag name="KSO_WM_BEAUTIFY_FLAG" val="#wm#"/>
  <p:tag name="KSO_WM_TEMPLATE_CATEGORY" val="custom"/>
  <p:tag name="KSO_WM_TEMPLATE_INDEX" val="20205176"/>
</p:tagLst>
</file>

<file path=ppt/tags/tag52.xml><?xml version="1.0" encoding="utf-8"?>
<p:tagLst xmlns:p="http://schemas.openxmlformats.org/presentationml/2006/main">
  <p:tag name="KSO_WM_BEAUTIFY_FLAG" val="#wm#"/>
  <p:tag name="KSO_WM_TEMPLATE_CATEGORY" val="custom"/>
  <p:tag name="KSO_WM_TEMPLATE_INDEX" val="20205176"/>
</p:tagLst>
</file>

<file path=ppt/tags/tag53.xml><?xml version="1.0" encoding="utf-8"?>
<p:tagLst xmlns:p="http://schemas.openxmlformats.org/presentationml/2006/main">
  <p:tag name="KSO_WM_BEAUTIFY_FLAG" val="#wm#"/>
  <p:tag name="KSO_WM_TEMPLATE_CATEGORY" val="custom"/>
  <p:tag name="KSO_WM_TEMPLATE_INDEX" val="20205176"/>
</p:tagLst>
</file>

<file path=ppt/tags/tag54.xml><?xml version="1.0" encoding="utf-8"?>
<p:tagLst xmlns:p="http://schemas.openxmlformats.org/presentationml/2006/main">
  <p:tag name="KSO_WM_BEAUTIFY_FLAG" val="#wm#"/>
  <p:tag name="KSO_WM_TEMPLATE_CATEGORY" val="custom"/>
  <p:tag name="KSO_WM_TEMPLATE_INDEX" val="20205176"/>
</p:tagLst>
</file>

<file path=ppt/tags/tag55.xml><?xml version="1.0" encoding="utf-8"?>
<p:tagLst xmlns:p="http://schemas.openxmlformats.org/presentationml/2006/main">
  <p:tag name="COMMONDATA" val="eyJoZGlkIjoiNjJjNmZlMjNkOTJmNDA2NmIwMGRiZmY5MDY5NzA4NDgifQ=="/>
  <p:tag name="KSO_WPP_MARK_KEY" val="257877f6-fe8c-4c47-ab4c-274c99a6a791"/>
  <p:tag name="commondata" val="eyJoZGlkIjoiY2NjMjc2YTM3OTU3MDczMTg5NGExODc2MDBmZmJkNzMifQ=="/>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heme/theme1.xml><?xml version="1.0" encoding="utf-8"?>
<a:theme xmlns:a="http://schemas.openxmlformats.org/drawingml/2006/main" name="2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1754</Words>
  <Application>WPS 演示</Application>
  <PresentationFormat>宽屏</PresentationFormat>
  <Paragraphs>146</Paragraphs>
  <Slides>20</Slides>
  <Notes>1</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20</vt:i4>
      </vt:variant>
    </vt:vector>
  </HeadingPairs>
  <TitlesOfParts>
    <vt:vector size="39" baseType="lpstr">
      <vt:lpstr>Arial</vt:lpstr>
      <vt:lpstr>宋体</vt:lpstr>
      <vt:lpstr>Wingdings</vt:lpstr>
      <vt:lpstr>微软雅黑</vt:lpstr>
      <vt:lpstr>Wingdings</vt:lpstr>
      <vt:lpstr>思源黑体 CN Normal</vt:lpstr>
      <vt:lpstr>黑体</vt:lpstr>
      <vt:lpstr>思源黑体 CN Light</vt:lpstr>
      <vt:lpstr>思源黑体 CN Bold</vt:lpstr>
      <vt:lpstr>思源黑体 CN Medium</vt:lpstr>
      <vt:lpstr>Noto Sans S Chinese Medium</vt:lpstr>
      <vt:lpstr>DIN Black</vt:lpstr>
      <vt:lpstr>楷体</vt:lpstr>
      <vt:lpstr>方正宝黑体 简 Medium</vt:lpstr>
      <vt:lpstr>汉仪雅酷黑简</vt:lpstr>
      <vt:lpstr>Arial Unicode MS</vt:lpstr>
      <vt:lpstr>Calibri</vt:lpstr>
      <vt:lpstr>Segoe Print</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阿泽哝</cp:lastModifiedBy>
  <cp:revision>992</cp:revision>
  <dcterms:created xsi:type="dcterms:W3CDTF">2019-06-19T02:08:00Z</dcterms:created>
  <dcterms:modified xsi:type="dcterms:W3CDTF">2026-01-19T10:56:47Z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2052-12.1.0.24657</vt:lpwstr>
  </property>
  <property fmtid="{D5CDD505-2E9C-101B-9397-08002B2CF9AE}" pid="3" name="ICV">
    <vt:lpwstr>98B0645011BC43B0BFB9BFC8374894E3</vt:lpwstr>
  </property>
</Properties>
</file>