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205" r:id="rId6"/>
    <p:sldId id="894" r:id="rId8"/>
    <p:sldId id="1248" r:id="rId9"/>
    <p:sldId id="607" r:id="rId10"/>
    <p:sldId id="1235" r:id="rId11"/>
    <p:sldId id="1243" r:id="rId12"/>
    <p:sldId id="1244" r:id="rId13"/>
    <p:sldId id="1249" r:id="rId14"/>
    <p:sldId id="614" r:id="rId15"/>
    <p:sldId id="1245" r:id="rId16"/>
    <p:sldId id="1247" r:id="rId17"/>
    <p:sldId id="1250" r:id="rId18"/>
    <p:sldId id="1253" r:id="rId19"/>
    <p:sldId id="1252" r:id="rId20"/>
    <p:sldId id="1219" r:id="rId21"/>
    <p:sldId id="1246" r:id="rId22"/>
    <p:sldId id="1232" r:id="rId23"/>
    <p:sldId id="1242" r:id="rId24"/>
    <p:sldId id="1256" r:id="rId25"/>
    <p:sldId id="1029" r:id="rId26"/>
    <p:sldId id="1251" r:id="rId27"/>
    <p:sldId id="1254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pos="3893" userDrawn="1">
          <p15:clr>
            <a:srgbClr val="A4A3A4"/>
          </p15:clr>
        </p15:guide>
        <p15:guide id="3" pos="4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92"/>
        <p:guide pos="3893"/>
        <p:guide pos="4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6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22300" y="6431915"/>
            <a:ext cx="10888345" cy="442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，投顾执业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编号:A1120622050001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，基金从业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A20211117003798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55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56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730" y="1771650"/>
            <a:ext cx="844740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三位一体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强者恒强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芯片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50" y="1195070"/>
            <a:ext cx="10590530" cy="408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1099820"/>
            <a:ext cx="6957060" cy="4048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1099820"/>
            <a:ext cx="4780915" cy="39147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70635" y="5450840"/>
            <a:ext cx="8839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从国产芯片角度来看，关键也是看涨价题材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如内存芯片持续涨价，核心个股澜起科技、兆易创新、太极实业，适合做趋势股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505" y="5875655"/>
            <a:ext cx="1149032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太空光伏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2095" y="1149350"/>
            <a:ext cx="4992370" cy="4017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22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日，特斯拉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CEO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埃隆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马斯克在瑞士达沃斯世界经济论坛年会期间，在与贝莱德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CEO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拉里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芬克的对谈中明确力挺太空光伏，并披露关键产能规划。上周五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股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太空光伏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概念相关股票应声大涨。坊间有句戏谑：马年炒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马斯克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。从人形机器人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Optimus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，商业航天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spaceX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，到脑机接口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Neuralink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，再到如今的太空光伏，似乎马斯克的话到哪里，风口就在哪里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987425"/>
            <a:ext cx="5376545" cy="48545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90665" y="3831590"/>
            <a:ext cx="48006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光伏近期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日反复上榜，同时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23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日单日资金流入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500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，涨停板家数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46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家创出阶段新高，也符合双红模式，也是同步存在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T+3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低吸机会。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风险性：来源于年报业绩下滑风险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505" y="5875655"/>
            <a:ext cx="1149032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三位一体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优中选优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110" y="987425"/>
            <a:ext cx="10432415" cy="417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（一）基本面：滚动净利润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业绩是股价总体长期向上的保证，以净利润来衡量公司的业绩，追求公司的经营业绩，着眼于那些绩优公司，相当于我们投资的是公司的利润，而不是短期炒作获取差价利润。在选择股票进行投资时，寻找安全边际大的企业，增加投资稳当性。因此，一个企业的滚动净利润表现越好，企业的安全边际越大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打开【滚动净利润】指标，看业绩分</a:t>
            </a:r>
            <a:r>
              <a:rPr lang="en-US" altLang="zh-CN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种情况：持续递增、大幅减亏、扭亏为盈。</a:t>
            </a:r>
            <a:endParaRPr lang="zh-CN" altLang="en-US" sz="1600">
              <a:highlight>
                <a:srgbClr val="FF00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一般筛选</a:t>
            </a:r>
            <a:r>
              <a:rPr lang="en-US" altLang="zh-CN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3-5</a:t>
            </a:r>
            <a:r>
              <a:rPr lang="zh-CN" altLang="en-US" sz="1600">
                <a:highlight>
                  <a:srgbClr val="FF00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个季度业绩走上坡路的个股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红色柱子是实际公布的财报（业绩为正），紫色柱子是我们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预测的数据（业绩为正）。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绿色柱子是实际公布的财报（业绩为负），蓝色柱子是我们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预测的数据（业绩为负）。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比如业绩持续递增：连续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个季度上台阶，还创历史新高，四季度显示紫柱也是增长。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625" y="3620770"/>
            <a:ext cx="9206865" cy="2741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190" y="5875655"/>
            <a:ext cx="1016825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20085" y="106045"/>
            <a:ext cx="6000750" cy="78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三位一体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优中选优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0280" y="995680"/>
            <a:ext cx="8517890" cy="5149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（二）趋势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厂字形回档：参考智能交易蓝线或者熊线（灵敏度：蓝线＞熊线，优先看蓝线）。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字型回踩：参考智能辅助线。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水手突破：脱离灰色横盘震荡，突破进入黄色或者紫色区域。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（三）资金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主力动向：变紫色，有资金主动性抢筹更佳，把握第一轮大单回档机会。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主力控盘：尽量选择新控盘阶段（黄色柱子递增），处于主力建仓吸筹区域。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流动资金：底部持续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天以上翻红甚至阶段新高，有资金开始活跃交易。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（四）买卖点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捕捞季节：日线沿着趋势线遁循金叉买死叉卖原则（适合偏波段操作股）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点或者慧眼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线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点启动属于开始建仓区域（适合偏中线股）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190" y="5875655"/>
            <a:ext cx="1016825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47955"/>
            <a:ext cx="6000750" cy="78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1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月重视业绩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930910"/>
            <a:ext cx="7356475" cy="4130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10" y="873125"/>
            <a:ext cx="4643120" cy="4038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12190" y="5061585"/>
            <a:ext cx="11179810" cy="3345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‌1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月下旬，布局必须重视：</a:t>
            </a:r>
            <a:endParaRPr lang="en-US" altLang="zh-CN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监管要求，达到条件的上市公司必须在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31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日前披露年报业绩预告；</a:t>
            </a:r>
            <a:endParaRPr lang="en-US" altLang="zh-CN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简单来说，如果一家公司去年亏钱了，或者业绩发生了剧烈波动（无论是大涨还是大跌），它都必须在本月底前给市场一个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预告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。这一规则使得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月下旬，尤其是最后几天，成为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业绩地雷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的集中引爆期。越是拖到最后期限才发公告的公司，其预告内容蕴含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坏消息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的概率往往越大，尤其最后一条，需要额外小心，它直接与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退市风险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挂钩！此前的天箭科技，周五新披露的帅丰电器，都是此类</a:t>
            </a:r>
            <a:endParaRPr lang="en-US" altLang="zh-CN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智尊版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滚动净利润等使用起来</a:t>
            </a:r>
            <a:endParaRPr lang="zh-CN" altLang="en-US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190" y="5875655"/>
            <a:ext cx="1016825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47955"/>
            <a:ext cx="6000750" cy="78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上一节课短线选股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990600"/>
            <a:ext cx="7271385" cy="52755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33410" y="1250950"/>
            <a:ext cx="36595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先主线，再选个股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必备条件：主力变紫，做第一轮大单回档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涨跌幅排序，看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5%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的个股；捕捞季节金叉死叉天数排序，先看死叉个股找回档。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745" y="3706495"/>
            <a:ext cx="3519170" cy="2169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190" y="5875655"/>
            <a:ext cx="1016825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47955"/>
            <a:ext cx="6000750" cy="78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用户操作反馈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1087755"/>
            <a:ext cx="8547100" cy="4973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95" y="2137410"/>
            <a:ext cx="6537325" cy="3644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主线热点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选股策略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925" y="910590"/>
            <a:ext cx="9845040" cy="5469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901700"/>
            <a:ext cx="6752590" cy="50552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915" y="901700"/>
            <a:ext cx="4739640" cy="3153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24680" y="116840"/>
            <a:ext cx="4492625" cy="835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今日教学选股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63155" y="4602480"/>
            <a:ext cx="4371975" cy="1064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滚动净利润持续上台阶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趋势向上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反复控盘，个股回踩支撑低吸，底仓顺势持股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9460" y="0"/>
            <a:ext cx="8636635" cy="684149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月底震荡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背离死叉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96355" y="5353050"/>
            <a:ext cx="5716270" cy="846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月线金叉第一根柱体，周线死叉初期，若是短线有调整则容易砸出短线低吸进场机会。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中长线继续向好，短线震荡回调的走势。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3700" y="5458460"/>
            <a:ext cx="577723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平均股价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流动资金翻红（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万亿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捕捞季节顶背离死叉，短线有震荡回调需求，以目前量能依然支撑市场有机构性行情机会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940435"/>
            <a:ext cx="5564505" cy="4353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30" y="1017905"/>
            <a:ext cx="5864860" cy="4086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贵金属、油气概念逆势爆发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0085" y="1236345"/>
            <a:ext cx="5161915" cy="5389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）有色金属：以贵金属为首的有色品种持续走高，纽约金一度突破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5100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美元，纽约银突破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109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美元。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）防病毒：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月下旬，印度西孟加拉邦突发尼帕病毒疫情，已造成多名医护人员感染，泰国、尼泊尔紧急升级防控。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链：大厂开启春节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应用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流量大战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，腾讯、百度均发布春节现金红包活动。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）机器人：中央广播电视总台与魔法原子联合宣布，魔法原子成为总台《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年春节联欢晚会》智能机器人战略合作伙伴。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这一轮黄金暴涨的本质是全世界对主权货币的信心开始动摇，主要是美债和美元，当然对其它货币也因为贸易冲突缺乏信心。于是大量的资金涌入贵金属。同时在美联储持续降息过程中，也是利好大宗商品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899795"/>
            <a:ext cx="6382385" cy="5449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机构压盘，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股要慢牛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0235" y="5255260"/>
            <a:ext cx="1158176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头部宽基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ETF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近期份额持续缩水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部分中证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1000ETF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份额接近腰斩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证监会召开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2026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年系统工作会议，提到要坚决防止市场大起大落；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日，央广网发布财经评论文章称，坚持稳字当头，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股要的不是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疯牛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而是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长牛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990600"/>
            <a:ext cx="8011160" cy="4043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295" y="990600"/>
            <a:ext cx="3124835" cy="4549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663190"/>
            <a:ext cx="907224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主线热点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2175" y="4944745"/>
            <a:ext cx="10835005" cy="1461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炒作业绩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涨价端：有色、黄金、存储器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马斯克概念：航天（周线死叉，反弹减仓）、太空算力、机器人（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月底业绩预告必须全部发布，资金更偏向确定性强的方向）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主线热点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50" y="1195070"/>
            <a:ext cx="10590530" cy="408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949325"/>
            <a:ext cx="10594340" cy="3996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505" y="5875655"/>
            <a:ext cx="1149032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回顾智能电网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71080" y="1061720"/>
            <a:ext cx="4114800" cy="42195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200" b="1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941070"/>
            <a:ext cx="6289040" cy="4772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40435"/>
            <a:ext cx="5142230" cy="3550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75450" y="4965065"/>
            <a:ext cx="5200650" cy="1026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上一节课讲到智能电网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T+3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低吸来看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目前来看，已有局部个股走出来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没有走出来的个股，趋势以及股价表现向好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COMMONDATA" val="eyJoZGlkIjoiNjJjNmZlMjNkOTJmNDA2NmIwMGRiZmY5MDY5NzA4NDgifQ=="/>
  <p:tag name="KSO_WPP_MARK_KEY" val="257877f6-fe8c-4c47-ab4c-274c99a6a791"/>
  <p:tag name="commondata" val="eyJoZGlkIjoiY2NjMjc2YTM3OTU3MDczMTg5NGExODc2MDBmZmJkNzM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2273</Words>
  <Application>WPS 演示</Application>
  <PresentationFormat>宽屏</PresentationFormat>
  <Paragraphs>168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Light</vt:lpstr>
      <vt:lpstr>思源黑体 CN Bold</vt:lpstr>
      <vt:lpstr>思源黑体 CN Medium</vt:lpstr>
      <vt:lpstr>Noto Sans S Chinese Medium</vt:lpstr>
      <vt:lpstr>DIN Black</vt:lpstr>
      <vt:lpstr>楷体</vt:lpstr>
      <vt:lpstr>方正宝黑体 简 Medium</vt:lpstr>
      <vt:lpstr>汉仪雅酷黑简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994</cp:revision>
  <dcterms:created xsi:type="dcterms:W3CDTF">2019-06-19T02:08:00Z</dcterms:created>
  <dcterms:modified xsi:type="dcterms:W3CDTF">2026-01-26T11:07:27Z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98B0645011BC43B0BFB9BFC8374894E3</vt:lpwstr>
  </property>
</Properties>
</file>