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938" r:id="rId3"/>
    <p:sldId id="602" r:id="rId4"/>
    <p:sldId id="603" r:id="rId5"/>
    <p:sldId id="1205" r:id="rId6"/>
    <p:sldId id="1229" r:id="rId8"/>
    <p:sldId id="894" r:id="rId9"/>
    <p:sldId id="607" r:id="rId10"/>
    <p:sldId id="1235" r:id="rId11"/>
    <p:sldId id="1233" r:id="rId12"/>
    <p:sldId id="1200" r:id="rId13"/>
    <p:sldId id="1238" r:id="rId14"/>
    <p:sldId id="1239" r:id="rId15"/>
    <p:sldId id="614" r:id="rId16"/>
    <p:sldId id="1219" r:id="rId17"/>
    <p:sldId id="1237" r:id="rId18"/>
    <p:sldId id="1231" r:id="rId19"/>
    <p:sldId id="1232" r:id="rId20"/>
    <p:sldId id="1236" r:id="rId21"/>
    <p:sldId id="1029" r:id="rId22"/>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92" userDrawn="1">
          <p15:clr>
            <a:srgbClr val="A4A3A4"/>
          </p15:clr>
        </p15:guide>
        <p15:guide id="2" pos="3910" userDrawn="1">
          <p15:clr>
            <a:srgbClr val="A4A3A4"/>
          </p15:clr>
        </p15:guide>
        <p15:guide id="3" pos="492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十二 猪肠" initials="十二" lastIdx="1" clrIdx="0"/>
  <p:cmAuthor id="2" name="Administrator" initials="A" lastIdx="2" clrIdx="1"/>
  <p:cmAuthor id="255442523" name="婵&amp;HO" initials="婵"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F75"/>
    <a:srgbClr val="B34500"/>
    <a:srgbClr val="FFD483"/>
    <a:srgbClr val="FFEFCE"/>
    <a:srgbClr val="FFD585"/>
    <a:srgbClr val="FFEFCF"/>
    <a:srgbClr val="FFEFCD"/>
    <a:srgbClr val="FFD983"/>
    <a:srgbClr val="EFDDFF"/>
    <a:srgbClr val="C166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9901" autoAdjust="0"/>
    <p:restoredTop sz="99761" autoAdjust="0"/>
  </p:normalViewPr>
  <p:slideViewPr>
    <p:cSldViewPr snapToGrid="0" showGuides="1">
      <p:cViewPr varScale="1">
        <p:scale>
          <a:sx n="111" d="100"/>
          <a:sy n="111" d="100"/>
        </p:scale>
        <p:origin x="882" y="102"/>
      </p:cViewPr>
      <p:guideLst>
        <p:guide orient="horz" pos="2292"/>
        <p:guide pos="3910"/>
        <p:guide pos="4921"/>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gs" Target="tags/tag54.xml"/><Relationship Id="rId26" Type="http://schemas.openxmlformats.org/officeDocument/2006/relationships/commentAuthors" Target="commentAuthors.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b="1">
                <a:latin typeface="楷体" panose="02010609060101010101" charset="-122"/>
                <a:ea typeface="楷体" panose="02010609060101010101" charset="-122"/>
                <a:sym typeface="+mn-ea"/>
              </a:rPr>
              <a:t>甘肃、宁夏等地推出容量电价补偿（最高330元/kW/年），显著提升项目经济性（IRR达7%-15%）</a:t>
            </a:r>
            <a:r>
              <a:rPr lang="zh-CN" altLang="en-US"/>
              <a:t>中信建投电新首席分析师朱玥朋友圈发文高呼“储能海啸将至”，在旺盛的需求下，明年锂电池总需求有望超过2700GWh，同比增速30%以上，多个环节均可能出现短缺。</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image" Target="../media/image2.png"/><Relationship Id="rId7" Type="http://schemas.openxmlformats.org/officeDocument/2006/relationships/image" Target="../media/image1.png"/><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image" Target="../media/image2.png"/><Relationship Id="rId7" Type="http://schemas.openxmlformats.org/officeDocument/2006/relationships/image" Target="../media/image4.png"/><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image" Target="../media/image6.png"/><Relationship Id="rId7" Type="http://schemas.openxmlformats.org/officeDocument/2006/relationships/tags" Target="../tags/tag16.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1" Type="http://schemas.openxmlformats.org/officeDocument/2006/relationships/image" Target="../media/image5.png"/><Relationship Id="rId10"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7" Type="http://schemas.openxmlformats.org/officeDocument/2006/relationships/image" Target="../media/image2.png"/><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8" name="图片 7" descr="PPT目录页"/>
          <p:cNvPicPr>
            <a:picLocks noChangeAspect="1"/>
          </p:cNvPicPr>
          <p:nvPr userDrawn="1"/>
        </p:nvPicPr>
        <p:blipFill>
          <a:blip r:embed="rId7"/>
          <a:stretch>
            <a:fillRect/>
          </a:stretch>
        </p:blipFill>
        <p:spPr>
          <a:xfrm>
            <a:off x="0" y="0"/>
            <a:ext cx="12192000" cy="6858000"/>
          </a:xfrm>
          <a:prstGeom prst="rect">
            <a:avLst/>
          </a:prstGeom>
        </p:spPr>
      </p:pic>
      <p:pic>
        <p:nvPicPr>
          <p:cNvPr id="10" name="图片 9" descr="经传logo白色"/>
          <p:cNvPicPr>
            <a:picLocks noChangeAspect="1"/>
          </p:cNvPicPr>
          <p:nvPr userDrawn="1"/>
        </p:nvPicPr>
        <p:blipFill>
          <a:blip r:embed="rId8"/>
          <a:stretch>
            <a:fillRect/>
          </a:stretch>
        </p:blipFill>
        <p:spPr>
          <a:xfrm>
            <a:off x="314325" y="281305"/>
            <a:ext cx="1797685" cy="405765"/>
          </a:xfrm>
          <a:prstGeom prst="rect">
            <a:avLst/>
          </a:prstGeom>
        </p:spPr>
      </p:pic>
      <p:pic>
        <p:nvPicPr>
          <p:cNvPr id="7" name="图片 6" descr="组 214"/>
          <p:cNvPicPr>
            <a:picLocks noChangeAspect="1"/>
          </p:cNvPicPr>
          <p:nvPr userDrawn="1"/>
        </p:nvPicPr>
        <p:blipFill>
          <a:blip r:embed="rId9"/>
          <a:stretch>
            <a:fillRect/>
          </a:stretch>
        </p:blipFill>
        <p:spPr>
          <a:xfrm>
            <a:off x="10945495" y="6012180"/>
            <a:ext cx="1246505" cy="20193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7" name="图片 6" descr="标题"/>
          <p:cNvPicPr>
            <a:picLocks noChangeAspect="1"/>
          </p:cNvPicPr>
          <p:nvPr userDrawn="1"/>
        </p:nvPicPr>
        <p:blipFill>
          <a:blip r:embed="rId7"/>
          <a:stretch>
            <a:fillRect/>
          </a:stretch>
        </p:blipFill>
        <p:spPr>
          <a:xfrm>
            <a:off x="0" y="0"/>
            <a:ext cx="12192000" cy="6858000"/>
          </a:xfrm>
          <a:prstGeom prst="rect">
            <a:avLst/>
          </a:prstGeom>
        </p:spPr>
      </p:pic>
      <p:pic>
        <p:nvPicPr>
          <p:cNvPr id="10" name="图片 9" descr="经传logo白色"/>
          <p:cNvPicPr>
            <a:picLocks noChangeAspect="1"/>
          </p:cNvPicPr>
          <p:nvPr userDrawn="1"/>
        </p:nvPicPr>
        <p:blipFill>
          <a:blip r:embed="rId8"/>
          <a:stretch>
            <a:fillRect/>
          </a:stretch>
        </p:blipFill>
        <p:spPr>
          <a:xfrm>
            <a:off x="314325" y="281305"/>
            <a:ext cx="1797685" cy="405765"/>
          </a:xfrm>
          <a:prstGeom prst="rect">
            <a:avLst/>
          </a:prstGeom>
        </p:spPr>
      </p:pic>
      <p:pic>
        <p:nvPicPr>
          <p:cNvPr id="8" name="图片 7" descr="龙头"/>
          <p:cNvPicPr>
            <a:picLocks noChangeAspect="1"/>
          </p:cNvPicPr>
          <p:nvPr userDrawn="1"/>
        </p:nvPicPr>
        <p:blipFill>
          <a:blip r:embed="rId9"/>
          <a:stretch>
            <a:fillRect/>
          </a:stretch>
        </p:blipFill>
        <p:spPr>
          <a:xfrm>
            <a:off x="10100310" y="234950"/>
            <a:ext cx="1762125" cy="33591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pic>
        <p:nvPicPr>
          <p:cNvPr id="8" name="图片 7" descr="PPT封面 拷贝"/>
          <p:cNvPicPr>
            <a:picLocks noChangeAspect="1"/>
          </p:cNvPicPr>
          <p:nvPr userDrawn="1"/>
        </p:nvPicPr>
        <p:blipFill>
          <a:blip r:embed="rId8"/>
          <a:stretch>
            <a:fillRect/>
          </a:stretch>
        </p:blipFill>
        <p:spPr>
          <a:xfrm>
            <a:off x="0" y="0"/>
            <a:ext cx="12192000" cy="6858000"/>
          </a:xfrm>
          <a:prstGeom prst="rect">
            <a:avLst/>
          </a:prstGeom>
        </p:spPr>
      </p:pic>
      <p:pic>
        <p:nvPicPr>
          <p:cNvPr id="9" name="图片 8" descr="3"/>
          <p:cNvPicPr>
            <a:picLocks noChangeAspect="1"/>
          </p:cNvPicPr>
          <p:nvPr userDrawn="1"/>
        </p:nvPicPr>
        <p:blipFill>
          <a:blip r:embed="rId9"/>
          <a:stretch>
            <a:fillRect/>
          </a:stretch>
        </p:blipFill>
        <p:spPr>
          <a:xfrm>
            <a:off x="678180" y="3141345"/>
            <a:ext cx="8807450" cy="2936240"/>
          </a:xfrm>
          <a:prstGeom prst="rect">
            <a:avLst/>
          </a:prstGeom>
        </p:spPr>
      </p:pic>
      <p:pic>
        <p:nvPicPr>
          <p:cNvPr id="11" name="图片 10" descr="经传logo白色"/>
          <p:cNvPicPr>
            <a:picLocks noChangeAspect="1"/>
          </p:cNvPicPr>
          <p:nvPr userDrawn="1"/>
        </p:nvPicPr>
        <p:blipFill>
          <a:blip r:embed="rId10"/>
          <a:stretch>
            <a:fillRect/>
          </a:stretch>
        </p:blipFill>
        <p:spPr>
          <a:xfrm>
            <a:off x="314325" y="281305"/>
            <a:ext cx="1797685" cy="405765"/>
          </a:xfrm>
          <a:prstGeom prst="rect">
            <a:avLst/>
          </a:prstGeom>
        </p:spPr>
      </p:pic>
      <p:pic>
        <p:nvPicPr>
          <p:cNvPr id="10" name="图片 9" descr="龙头"/>
          <p:cNvPicPr>
            <a:picLocks noChangeAspect="1"/>
          </p:cNvPicPr>
          <p:nvPr userDrawn="1"/>
        </p:nvPicPr>
        <p:blipFill>
          <a:blip r:embed="rId11"/>
          <a:stretch>
            <a:fillRect/>
          </a:stretch>
        </p:blipFill>
        <p:spPr>
          <a:xfrm>
            <a:off x="10100310" y="234950"/>
            <a:ext cx="1762125" cy="33591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0" name="图片 9" descr="PPT封面 拷贝"/>
          <p:cNvPicPr>
            <a:picLocks noChangeAspect="1"/>
          </p:cNvPicPr>
          <p:nvPr userDrawn="1"/>
        </p:nvPicPr>
        <p:blipFill>
          <a:blip r:embed="rId2"/>
          <a:stretch>
            <a:fillRect/>
          </a:stretch>
        </p:blipFill>
        <p:spPr>
          <a:xfrm>
            <a:off x="0" y="-11430"/>
            <a:ext cx="12192000" cy="6858000"/>
          </a:xfrm>
          <a:prstGeom prst="rect">
            <a:avLst/>
          </a:prstGeom>
        </p:spPr>
      </p:pic>
      <p:sp>
        <p:nvSpPr>
          <p:cNvPr id="11" name="矩形 10"/>
          <p:cNvSpPr/>
          <p:nvPr userDrawn="1"/>
        </p:nvSpPr>
        <p:spPr>
          <a:xfrm>
            <a:off x="-635" y="800100"/>
            <a:ext cx="12192635" cy="6057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gn="ctr"/>
            <a:endParaRPr lang="zh-CN" altLang="en-US">
              <a:ln w="22225">
                <a:solidFill>
                  <a:schemeClr val="accent2"/>
                </a:solidFill>
                <a:prstDash val="solid"/>
              </a:ln>
              <a:solidFill>
                <a:schemeClr val="accent2">
                  <a:lumMod val="40000"/>
                  <a:lumOff val="60000"/>
                </a:schemeClr>
              </a:solidFill>
              <a:effectLst/>
            </a:endParaRPr>
          </a:p>
        </p:txBody>
      </p:sp>
      <p:sp>
        <p:nvSpPr>
          <p:cNvPr id="12" name="文本框 11"/>
          <p:cNvSpPr txBox="1"/>
          <p:nvPr userDrawn="1"/>
        </p:nvSpPr>
        <p:spPr>
          <a:xfrm>
            <a:off x="622300" y="6431915"/>
            <a:ext cx="10888345" cy="442595"/>
          </a:xfrm>
          <a:prstGeom prst="rect">
            <a:avLst/>
          </a:prstGeom>
          <a:noFill/>
        </p:spPr>
        <p:txBody>
          <a:bodyPr wrap="square" rtlCol="0">
            <a:noAutofit/>
          </a:bodyPr>
          <a:lstStyle/>
          <a:p>
            <a:pPr algn="ctr"/>
            <a:r>
              <a:rPr lang="en-US"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   </a:t>
            </a:r>
            <a:r>
              <a:rPr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经传多赢投资顾问:</a:t>
            </a:r>
            <a:r>
              <a:rPr lang="zh-CN"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何灶婵</a:t>
            </a:r>
            <a:r>
              <a:rPr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 </a:t>
            </a:r>
            <a:r>
              <a:rPr lang="zh-CN"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，投顾执业</a:t>
            </a:r>
            <a:r>
              <a:rPr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编号:A1120622050001 </a:t>
            </a:r>
            <a:r>
              <a:rPr lang="zh-CN"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，基金从业</a:t>
            </a:r>
            <a:r>
              <a:rPr lang="zh-CN" altLang="en-US"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编号：</a:t>
            </a:r>
            <a:r>
              <a:rPr lang="en-US" altLang="zh-CN"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A20211117003798</a:t>
            </a:r>
            <a:r>
              <a:rPr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 风险提示:观点基于软件数据和理论模型分析，仅供参考，不构成</a:t>
            </a:r>
            <a:r>
              <a:rPr lang="zh-CN"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投资</a:t>
            </a:r>
            <a:r>
              <a:rPr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建议，股市有风险，投资需谨慎。</a:t>
            </a:r>
            <a:r>
              <a:rPr lang="en-US" altLang="zh-CN"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rPr>
              <a:t> </a:t>
            </a:r>
            <a:r>
              <a:rPr lang="zh-CN" altLang="en-US"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rPr>
              <a:t>基金的过往业绩并不预示其未来表现，基金管理人管理的其他基金的业绩并不构成基金业绩表现的保证。</a:t>
            </a:r>
            <a:endParaRPr lang="zh-CN" altLang="en-US"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endParaRPr>
          </a:p>
        </p:txBody>
      </p:sp>
      <p:pic>
        <p:nvPicPr>
          <p:cNvPr id="16" name="图片 15" descr="经传logo白色"/>
          <p:cNvPicPr>
            <a:picLocks noChangeAspect="1"/>
          </p:cNvPicPr>
          <p:nvPr userDrawn="1"/>
        </p:nvPicPr>
        <p:blipFill>
          <a:blip r:embed="rId3"/>
          <a:stretch>
            <a:fillRect/>
          </a:stretch>
        </p:blipFill>
        <p:spPr>
          <a:xfrm>
            <a:off x="294005" y="200025"/>
            <a:ext cx="1797685" cy="405765"/>
          </a:xfrm>
          <a:prstGeom prst="rect">
            <a:avLst/>
          </a:prstGeom>
        </p:spPr>
      </p:pic>
      <p:pic>
        <p:nvPicPr>
          <p:cNvPr id="13" name="图片 12" descr="龙头"/>
          <p:cNvPicPr>
            <a:picLocks noChangeAspect="1"/>
          </p:cNvPicPr>
          <p:nvPr userDrawn="1"/>
        </p:nvPicPr>
        <p:blipFill>
          <a:blip r:embed="rId4"/>
          <a:stretch>
            <a:fillRect/>
          </a:stretch>
        </p:blipFill>
        <p:spPr>
          <a:xfrm>
            <a:off x="10100310" y="254635"/>
            <a:ext cx="1762125" cy="33591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pic>
        <p:nvPicPr>
          <p:cNvPr id="6" name="图片 5" descr="PPT封面 拷贝"/>
          <p:cNvPicPr>
            <a:picLocks noChangeAspect="1"/>
          </p:cNvPicPr>
          <p:nvPr userDrawn="1"/>
        </p:nvPicPr>
        <p:blipFill>
          <a:blip r:embed="rId5"/>
          <a:stretch>
            <a:fillRect/>
          </a:stretch>
        </p:blipFill>
        <p:spPr>
          <a:xfrm>
            <a:off x="0" y="0"/>
            <a:ext cx="12192000" cy="6858000"/>
          </a:xfrm>
          <a:prstGeom prst="rect">
            <a:avLst/>
          </a:prstGeom>
        </p:spPr>
      </p:pic>
      <p:pic>
        <p:nvPicPr>
          <p:cNvPr id="7" name="图片 6" descr="4"/>
          <p:cNvPicPr>
            <a:picLocks noChangeAspect="1"/>
          </p:cNvPicPr>
          <p:nvPr userDrawn="1"/>
        </p:nvPicPr>
        <p:blipFill>
          <a:blip r:embed="rId6"/>
          <a:stretch>
            <a:fillRect/>
          </a:stretch>
        </p:blipFill>
        <p:spPr>
          <a:xfrm>
            <a:off x="1687513" y="2974340"/>
            <a:ext cx="8816975" cy="2508250"/>
          </a:xfrm>
          <a:prstGeom prst="rect">
            <a:avLst/>
          </a:prstGeom>
        </p:spPr>
      </p:pic>
      <p:sp>
        <p:nvSpPr>
          <p:cNvPr id="8" name="文本框 7"/>
          <p:cNvSpPr txBox="1"/>
          <p:nvPr userDrawn="1"/>
        </p:nvSpPr>
        <p:spPr>
          <a:xfrm>
            <a:off x="2128520" y="3119120"/>
            <a:ext cx="7934325" cy="2059940"/>
          </a:xfrm>
          <a:prstGeom prst="rect">
            <a:avLst/>
          </a:prstGeom>
          <a:noFill/>
        </p:spPr>
        <p:txBody>
          <a:bodyPr wrap="square" rtlCol="0">
            <a:spAutoFit/>
          </a:bodyPr>
          <a:lstStyle/>
          <a:p>
            <a:pPr fontAlgn="auto">
              <a:lnSpc>
                <a:spcPct val="160000"/>
              </a:lnSpc>
            </a:pPr>
            <a:r>
              <a:rPr lang="zh-CN" altLang="en-US" sz="1600">
                <a:solidFill>
                  <a:schemeClr val="tx1">
                    <a:lumMod val="50000"/>
                    <a:lumOff val="50000"/>
                  </a:schemeClr>
                </a:solidFill>
                <a:latin typeface="思源黑体 CN Light" panose="020B0300000000000000" charset="-122"/>
                <a:ea typeface="思源黑体 CN Light" panose="020B0300000000000000" charset="-122"/>
                <a:cs typeface="思源黑体 CN Light" panose="020B0300000000000000" charset="-122"/>
              </a:rPr>
              <a:t>我司所有工作人员均不允许推荐股票、不允许承诺收益、不允许代客理财、不允许合作分成、不允许私下收款，如您发现有任何违规行为，可联系400-9088-988向我们反馈!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a:solidFill>
                <a:schemeClr val="tx1">
                  <a:lumMod val="50000"/>
                  <a:lumOff val="50000"/>
                </a:schemeClr>
              </a:solidFill>
              <a:latin typeface="思源黑体 CN Light" panose="020B0300000000000000" charset="-122"/>
              <a:ea typeface="思源黑体 CN Light" panose="020B0300000000000000" charset="-122"/>
              <a:cs typeface="思源黑体 CN Light" panose="020B0300000000000000" charset="-122"/>
            </a:endParaRPr>
          </a:p>
        </p:txBody>
      </p:sp>
      <p:pic>
        <p:nvPicPr>
          <p:cNvPr id="16" name="图片 15" descr="经传logo白色"/>
          <p:cNvPicPr>
            <a:picLocks noChangeAspect="1"/>
          </p:cNvPicPr>
          <p:nvPr userDrawn="1"/>
        </p:nvPicPr>
        <p:blipFill>
          <a:blip r:embed="rId7"/>
          <a:stretch>
            <a:fillRect/>
          </a:stretch>
        </p:blipFill>
        <p:spPr>
          <a:xfrm>
            <a:off x="314325" y="281305"/>
            <a:ext cx="1797685" cy="405765"/>
          </a:xfrm>
          <a:prstGeom prst="rect">
            <a:avLst/>
          </a:prstGeom>
        </p:spPr>
      </p:pic>
      <p:sp>
        <p:nvSpPr>
          <p:cNvPr id="9" name="文本框 8"/>
          <p:cNvSpPr txBox="1"/>
          <p:nvPr userDrawn="1"/>
        </p:nvSpPr>
        <p:spPr>
          <a:xfrm>
            <a:off x="1855788" y="1877060"/>
            <a:ext cx="8480425" cy="937260"/>
          </a:xfrm>
          <a:prstGeom prst="rect">
            <a:avLst/>
          </a:prstGeom>
          <a:noFill/>
        </p:spPr>
        <p:txBody>
          <a:bodyPr wrap="square" rtlCol="0">
            <a:spAutoFit/>
          </a:bodyPr>
          <a:lstStyle/>
          <a:p>
            <a:r>
              <a:rPr lang="zh-CN" altLang="en-US" sz="5500" b="1">
                <a:gradFill>
                  <a:gsLst>
                    <a:gs pos="0">
                      <a:srgbClr val="FFEFCF"/>
                    </a:gs>
                    <a:gs pos="100000">
                      <a:srgbClr val="FFD585"/>
                    </a:gs>
                  </a:gsLst>
                  <a:lin ang="5400000" scaled="0"/>
                </a:gradFill>
                <a:latin typeface="思源黑体 CN Bold" panose="020B0800000000000000" charset="-122"/>
                <a:ea typeface="思源黑体 CN Bold" panose="020B0800000000000000" charset="-122"/>
                <a:cs typeface="思源黑体 CN Bold" panose="020B0800000000000000" charset="-122"/>
              </a:rPr>
              <a:t>经传多赢,让投资遇见美好!</a:t>
            </a:r>
            <a:endParaRPr lang="zh-CN" altLang="en-US" sz="5500" b="1">
              <a:gradFill>
                <a:gsLst>
                  <a:gs pos="0">
                    <a:srgbClr val="FFEFCF"/>
                  </a:gs>
                  <a:gs pos="100000">
                    <a:srgbClr val="FFD585"/>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pic>
        <p:nvPicPr>
          <p:cNvPr id="10" name="图片 9" descr="龙头"/>
          <p:cNvPicPr>
            <a:picLocks noChangeAspect="1"/>
          </p:cNvPicPr>
          <p:nvPr userDrawn="1"/>
        </p:nvPicPr>
        <p:blipFill>
          <a:blip r:embed="rId8"/>
          <a:stretch>
            <a:fillRect/>
          </a:stretch>
        </p:blipFill>
        <p:spPr>
          <a:xfrm>
            <a:off x="10100310" y="234950"/>
            <a:ext cx="1762125" cy="33591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tags" Target="../tags/tag33.xml"/><Relationship Id="rId13" Type="http://schemas.openxmlformats.org/officeDocument/2006/relationships/tags" Target="../tags/tag32.xml"/><Relationship Id="rId12" Type="http://schemas.openxmlformats.org/officeDocument/2006/relationships/tags" Target="../tags/tag31.xml"/><Relationship Id="rId11" Type="http://schemas.openxmlformats.org/officeDocument/2006/relationships/tags" Target="../tags/tag30.xml"/><Relationship Id="rId10" Type="http://schemas.openxmlformats.org/officeDocument/2006/relationships/tags" Target="../tags/tag29.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9"/>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0"/>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1"/>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2"/>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3"/>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4"/>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ags" Target="../tags/tag35.xml"/><Relationship Id="rId3" Type="http://schemas.openxmlformats.org/officeDocument/2006/relationships/image" Target="../media/image10.png"/><Relationship Id="rId2" Type="http://schemas.openxmlformats.org/officeDocument/2006/relationships/tags" Target="../tags/tag34.xml"/><Relationship Id="rId1" Type="http://schemas.openxmlformats.org/officeDocument/2006/relationships/image" Target="../media/image9.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4.xml"/><Relationship Id="rId2" Type="http://schemas.openxmlformats.org/officeDocument/2006/relationships/tags" Target="../tags/tag44.xml"/><Relationship Id="rId1" Type="http://schemas.openxmlformats.org/officeDocument/2006/relationships/image" Target="../media/image18.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4.xml"/><Relationship Id="rId3" Type="http://schemas.openxmlformats.org/officeDocument/2006/relationships/tags" Target="../tags/tag45.xml"/><Relationship Id="rId2" Type="http://schemas.openxmlformats.org/officeDocument/2006/relationships/image" Target="../media/image20.png"/><Relationship Id="rId1" Type="http://schemas.openxmlformats.org/officeDocument/2006/relationships/image" Target="../media/image19.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4.xml"/><Relationship Id="rId3" Type="http://schemas.openxmlformats.org/officeDocument/2006/relationships/tags" Target="../tags/tag46.xml"/><Relationship Id="rId2" Type="http://schemas.openxmlformats.org/officeDocument/2006/relationships/image" Target="../media/image22.png"/><Relationship Id="rId1"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4.xml"/><Relationship Id="rId2" Type="http://schemas.openxmlformats.org/officeDocument/2006/relationships/tags" Target="../tags/tag48.xml"/><Relationship Id="rId1" Type="http://schemas.openxmlformats.org/officeDocument/2006/relationships/image" Target="../media/image23.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4.xml"/><Relationship Id="rId3" Type="http://schemas.openxmlformats.org/officeDocument/2006/relationships/tags" Target="../tags/tag49.xml"/><Relationship Id="rId2" Type="http://schemas.openxmlformats.org/officeDocument/2006/relationships/image" Target="../media/image25.png"/><Relationship Id="rId1"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0.xml"/><Relationship Id="rId1"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1.xml"/><Relationship Id="rId1"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2.xml"/><Relationship Id="rId1"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5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4.xml"/><Relationship Id="rId2" Type="http://schemas.openxmlformats.org/officeDocument/2006/relationships/tags" Target="../tags/tag38.xml"/><Relationship Id="rId1" Type="http://schemas.openxmlformats.org/officeDocument/2006/relationships/image" Target="../media/image11.pn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4.xml"/><Relationship Id="rId4" Type="http://schemas.openxmlformats.org/officeDocument/2006/relationships/tags" Target="../tags/tag39.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4.xml"/><Relationship Id="rId2" Type="http://schemas.openxmlformats.org/officeDocument/2006/relationships/tags" Target="../tags/tag40.xml"/><Relationship Id="rId1"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42.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4.xml"/><Relationship Id="rId3" Type="http://schemas.openxmlformats.org/officeDocument/2006/relationships/tags" Target="../tags/tag43.xml"/><Relationship Id="rId2" Type="http://schemas.openxmlformats.org/officeDocument/2006/relationships/image" Target="../media/image17.png"/><Relationship Id="rId1"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977265" y="3206115"/>
            <a:ext cx="4048760" cy="553085"/>
          </a:xfrm>
          <a:prstGeom prst="rect">
            <a:avLst/>
          </a:prstGeom>
          <a:noFill/>
        </p:spPr>
        <p:txBody>
          <a:bodyPr wrap="square" rtlCol="0">
            <a:spAutoFit/>
          </a:bodyPr>
          <a:lstStyle/>
          <a:p>
            <a:r>
              <a:rPr lang="en-US" sz="3000" dirty="0">
                <a:solidFill>
                  <a:srgbClr val="C1662D"/>
                </a:solidFill>
                <a:latin typeface="思源黑体 CN Medium" panose="020B0600000000000000" charset="-122"/>
                <a:ea typeface="思源黑体 CN Medium" panose="020B0600000000000000" charset="-122"/>
                <a:sym typeface="+mn-ea"/>
              </a:rPr>
              <a:t>1</a:t>
            </a:r>
            <a:r>
              <a:rPr sz="3000" dirty="0">
                <a:solidFill>
                  <a:srgbClr val="C1662D"/>
                </a:solidFill>
                <a:latin typeface="思源黑体 CN Medium" panose="020B0600000000000000" charset="-122"/>
                <a:ea typeface="思源黑体 CN Medium" panose="020B0600000000000000" charset="-122"/>
                <a:sym typeface="+mn-ea"/>
              </a:rPr>
              <a:t>月</a:t>
            </a:r>
            <a:r>
              <a:rPr lang="en-US" sz="3000" dirty="0">
                <a:solidFill>
                  <a:srgbClr val="C1662D"/>
                </a:solidFill>
                <a:latin typeface="思源黑体 CN Medium" panose="020B0600000000000000" charset="-122"/>
                <a:ea typeface="思源黑体 CN Medium" panose="020B0600000000000000" charset="-122"/>
                <a:sym typeface="+mn-ea"/>
              </a:rPr>
              <a:t>6</a:t>
            </a:r>
            <a:r>
              <a:rPr sz="3000" dirty="0">
                <a:solidFill>
                  <a:srgbClr val="C1662D"/>
                </a:solidFill>
                <a:latin typeface="思源黑体 CN Medium" panose="020B0600000000000000" charset="-122"/>
                <a:ea typeface="思源黑体 CN Medium" panose="020B0600000000000000" charset="-122"/>
                <a:sym typeface="+mn-ea"/>
              </a:rPr>
              <a:t>日 </a:t>
            </a:r>
            <a:r>
              <a:rPr lang="en-US" sz="3000" dirty="0">
                <a:solidFill>
                  <a:srgbClr val="C1662D"/>
                </a:solidFill>
                <a:latin typeface="思源黑体 CN Medium" panose="020B0600000000000000" charset="-122"/>
                <a:ea typeface="思源黑体 CN Medium" panose="020B0600000000000000" charset="-122"/>
                <a:sym typeface="+mn-ea"/>
              </a:rPr>
              <a:t>20:15</a:t>
            </a:r>
            <a:endParaRPr lang="zh-CN" altLang="en-US" sz="3000" dirty="0">
              <a:solidFill>
                <a:srgbClr val="C1662D"/>
              </a:solidFill>
              <a:latin typeface="思源黑体 CN Medium" panose="020B0600000000000000" charset="-122"/>
              <a:ea typeface="思源黑体 CN Medium" panose="020B0600000000000000" charset="-122"/>
              <a:sym typeface="+mn-ea"/>
            </a:endParaRPr>
          </a:p>
        </p:txBody>
      </p:sp>
      <p:sp>
        <p:nvSpPr>
          <p:cNvPr id="2" name="文本框 1"/>
          <p:cNvSpPr txBox="1"/>
          <p:nvPr/>
        </p:nvSpPr>
        <p:spPr>
          <a:xfrm>
            <a:off x="633730" y="1771650"/>
            <a:ext cx="8447405" cy="1434465"/>
          </a:xfrm>
          <a:prstGeom prst="rect">
            <a:avLst/>
          </a:prstGeom>
          <a:noFill/>
        </p:spPr>
        <p:txBody>
          <a:bodyPr wrap="square" rtlCol="0">
            <a:noAutofit/>
          </a:bodyPr>
          <a:lstStyle/>
          <a:p>
            <a:pPr algn="l">
              <a:lnSpc>
                <a:spcPct val="100000"/>
              </a:lnSpc>
            </a:pPr>
            <a:r>
              <a:rPr lang="zh-CN" altLang="en-US" sz="6000" dirty="0">
                <a:gradFill>
                  <a:gsLst>
                    <a:gs pos="0">
                      <a:srgbClr val="FFEFCE"/>
                    </a:gs>
                    <a:gs pos="100000">
                      <a:srgbClr val="FFD585"/>
                    </a:gs>
                  </a:gsLst>
                  <a:lin ang="5400000" scaled="0"/>
                </a:gradFill>
                <a:latin typeface="思源黑体 CN Bold" panose="020B0800000000000000" charset="-122"/>
                <a:ea typeface="思源黑体 CN Bold" panose="020B0800000000000000" charset="-122"/>
                <a:cs typeface="思源黑体 CN Medium" panose="020B0600000000000000" charset="-122"/>
              </a:rPr>
              <a:t>新老热点</a:t>
            </a:r>
            <a:r>
              <a:rPr lang="en-US" altLang="zh-CN" sz="6000" dirty="0">
                <a:gradFill>
                  <a:gsLst>
                    <a:gs pos="0">
                      <a:srgbClr val="FFEFCE"/>
                    </a:gs>
                    <a:gs pos="100000">
                      <a:srgbClr val="FFD585"/>
                    </a:gs>
                  </a:gsLst>
                  <a:lin ang="5400000" scaled="0"/>
                </a:gradFill>
                <a:latin typeface="思源黑体 CN Bold" panose="020B0800000000000000" charset="-122"/>
                <a:ea typeface="思源黑体 CN Bold" panose="020B0800000000000000" charset="-122"/>
                <a:cs typeface="思源黑体 CN Medium" panose="020B0600000000000000" charset="-122"/>
              </a:rPr>
              <a:t> </a:t>
            </a:r>
            <a:r>
              <a:rPr lang="zh-CN" altLang="en-US" sz="6000" dirty="0">
                <a:gradFill>
                  <a:gsLst>
                    <a:gs pos="0">
                      <a:srgbClr val="FFEFCE"/>
                    </a:gs>
                    <a:gs pos="100000">
                      <a:srgbClr val="FFD585"/>
                    </a:gs>
                  </a:gsLst>
                  <a:lin ang="5400000" scaled="0"/>
                </a:gradFill>
                <a:latin typeface="思源黑体 CN Bold" panose="020B0800000000000000" charset="-122"/>
                <a:ea typeface="思源黑体 CN Bold" panose="020B0800000000000000" charset="-122"/>
                <a:cs typeface="思源黑体 CN Medium" panose="020B0600000000000000" charset="-122"/>
              </a:rPr>
              <a:t>选股策略①</a:t>
            </a:r>
            <a:endParaRPr lang="en-US" altLang="zh-CN" sz="6000" dirty="0">
              <a:gradFill>
                <a:gsLst>
                  <a:gs pos="0">
                    <a:srgbClr val="FFEFCE"/>
                  </a:gs>
                  <a:gs pos="100000">
                    <a:srgbClr val="FFD585"/>
                  </a:gs>
                </a:gsLst>
                <a:lin ang="5400000" scaled="0"/>
              </a:gradFill>
              <a:latin typeface="思源黑体 CN Bold" panose="020B0800000000000000" charset="-122"/>
              <a:ea typeface="思源黑体 CN Bold" panose="020B0800000000000000" charset="-122"/>
              <a:cs typeface="思源黑体 CN Medium" panose="020B0600000000000000" charset="-122"/>
            </a:endParaRPr>
          </a:p>
        </p:txBody>
      </p:sp>
      <p:sp>
        <p:nvSpPr>
          <p:cNvPr id="7" name="文本框 6"/>
          <p:cNvSpPr txBox="1"/>
          <p:nvPr/>
        </p:nvSpPr>
        <p:spPr>
          <a:xfrm>
            <a:off x="1254760" y="4012565"/>
            <a:ext cx="1343660" cy="491490"/>
          </a:xfrm>
          <a:prstGeom prst="rect">
            <a:avLst/>
          </a:prstGeom>
          <a:noFill/>
        </p:spPr>
        <p:txBody>
          <a:bodyPr wrap="square" rtlCol="0">
            <a:spAutoFit/>
          </a:bodyPr>
          <a:lstStyle/>
          <a:p>
            <a:r>
              <a:rPr lang="zh-CN" altLang="en-US" sz="2600">
                <a:solidFill>
                  <a:srgbClr val="C1662D"/>
                </a:solidFill>
                <a:latin typeface="思源黑体 CN Medium" panose="020B0600000000000000" charset="-122"/>
                <a:ea typeface="思源黑体 CN Medium" panose="020B0600000000000000" charset="-122"/>
                <a:sym typeface="+mn-ea"/>
              </a:rPr>
              <a:t>何灶婵</a:t>
            </a:r>
            <a:endParaRPr lang="zh-CN" altLang="en-US" sz="2600">
              <a:solidFill>
                <a:srgbClr val="C1662D"/>
              </a:solidFill>
              <a:latin typeface="思源黑体 CN Medium" panose="020B0600000000000000" charset="-122"/>
              <a:ea typeface="思源黑体 CN Medium" panose="020B0600000000000000" charset="-122"/>
              <a:sym typeface="+mn-ea"/>
            </a:endParaRPr>
          </a:p>
        </p:txBody>
      </p:sp>
      <p:sp>
        <p:nvSpPr>
          <p:cNvPr id="10" name="文本框 9"/>
          <p:cNvSpPr txBox="1"/>
          <p:nvPr/>
        </p:nvSpPr>
        <p:spPr>
          <a:xfrm>
            <a:off x="2553970" y="4074160"/>
            <a:ext cx="3497580" cy="368300"/>
          </a:xfrm>
          <a:prstGeom prst="rect">
            <a:avLst/>
          </a:prstGeom>
          <a:noFill/>
        </p:spPr>
        <p:txBody>
          <a:bodyPr wrap="square" rtlCol="0">
            <a:spAutoFit/>
          </a:bodyPr>
          <a:lstStyle/>
          <a:p>
            <a:r>
              <a:rPr lang="zh-CN" altLang="en-US">
                <a:solidFill>
                  <a:srgbClr val="C1662D"/>
                </a:solidFill>
                <a:latin typeface="思源黑体 CN Medium" panose="020B0600000000000000" charset="-122"/>
                <a:ea typeface="思源黑体 CN Medium" panose="020B0600000000000000" charset="-122"/>
                <a:cs typeface="思源黑体 CN Medium" panose="020B0600000000000000" charset="-122"/>
                <a:sym typeface="+mn-ea"/>
              </a:rPr>
              <a:t>执业编号</a:t>
            </a:r>
            <a:r>
              <a:rPr lang="en-US" altLang="zh-CN">
                <a:solidFill>
                  <a:srgbClr val="C1662D"/>
                </a:solidFill>
                <a:latin typeface="思源黑体 CN Medium" panose="020B0600000000000000" charset="-122"/>
                <a:ea typeface="思源黑体 CN Medium" panose="020B0600000000000000" charset="-122"/>
                <a:cs typeface="思源黑体 CN Medium" panose="020B0600000000000000" charset="-122"/>
                <a:sym typeface="+mn-ea"/>
              </a:rPr>
              <a:t>:A1120622050001</a:t>
            </a:r>
            <a:endParaRPr lang="en-US" altLang="zh-CN">
              <a:solidFill>
                <a:srgbClr val="C1662D"/>
              </a:solidFill>
              <a:latin typeface="思源黑体 CN Medium" panose="020B0600000000000000" charset="-122"/>
              <a:ea typeface="思源黑体 CN Medium" panose="020B0600000000000000" charset="-122"/>
              <a:cs typeface="思源黑体 CN Medium" panose="020B0600000000000000" charset="-122"/>
              <a:sym typeface="+mn-ea"/>
            </a:endParaRPr>
          </a:p>
        </p:txBody>
      </p:sp>
      <p:pic>
        <p:nvPicPr>
          <p:cNvPr id="15" name="图片 14"/>
          <p:cNvPicPr>
            <a:picLocks noChangeAspect="1"/>
          </p:cNvPicPr>
          <p:nvPr/>
        </p:nvPicPr>
        <p:blipFill>
          <a:blip r:embed="rId1"/>
          <a:stretch>
            <a:fillRect/>
          </a:stretch>
        </p:blipFill>
        <p:spPr>
          <a:xfrm>
            <a:off x="977265" y="4033520"/>
            <a:ext cx="314325" cy="619125"/>
          </a:xfrm>
          <a:prstGeom prst="rect">
            <a:avLst/>
          </a:prstGeom>
        </p:spPr>
      </p:pic>
      <p:sp>
        <p:nvSpPr>
          <p:cNvPr id="4" name="文本框 3"/>
          <p:cNvSpPr txBox="1"/>
          <p:nvPr>
            <p:custDataLst>
              <p:tags r:id="rId2"/>
            </p:custDataLst>
          </p:nvPr>
        </p:nvSpPr>
        <p:spPr>
          <a:xfrm>
            <a:off x="1254760" y="4544695"/>
            <a:ext cx="5708015" cy="1228725"/>
          </a:xfrm>
          <a:prstGeom prst="rect">
            <a:avLst/>
          </a:prstGeom>
          <a:noFill/>
        </p:spPr>
        <p:txBody>
          <a:bodyPr wrap="square" rtlCol="0">
            <a:noAutofit/>
          </a:bodyPr>
          <a:lstStyle/>
          <a:p>
            <a:pPr algn="just" fontAlgn="auto">
              <a:lnSpc>
                <a:spcPct val="130000"/>
              </a:lnSpc>
              <a:spcBef>
                <a:spcPts val="0"/>
              </a:spcBef>
              <a:spcAft>
                <a:spcPts val="0"/>
              </a:spcAft>
            </a:pPr>
            <a:r>
              <a:rPr lang="zh-CN" altLang="en-US" sz="1600">
                <a:solidFill>
                  <a:schemeClr val="tx1">
                    <a:lumMod val="85000"/>
                    <a:lumOff val="15000"/>
                  </a:schemeClr>
                </a:solidFill>
                <a:latin typeface="思源黑体 CN Light" panose="020B0300000000000000" charset="-122"/>
                <a:ea typeface="思源黑体 CN Light" panose="020B0300000000000000" charset="-122"/>
                <a:cs typeface="思源黑体 CN Light" panose="020B0300000000000000" charset="-122"/>
                <a:sym typeface="+mn-ea"/>
              </a:rPr>
              <a:t>经传多赢</a:t>
            </a:r>
            <a:r>
              <a:rPr lang="zh-CN" altLang="en-US" sz="1600">
                <a:solidFill>
                  <a:schemeClr val="tx1">
                    <a:lumMod val="85000"/>
                    <a:lumOff val="15000"/>
                  </a:schemeClr>
                </a:solidFill>
                <a:latin typeface="思源黑体 CN Light" panose="020B0300000000000000" charset="-122"/>
                <a:ea typeface="思源黑体 CN Light" panose="020B0300000000000000" charset="-122"/>
                <a:cs typeface="思源黑体 CN Light" panose="020B0300000000000000" charset="-122"/>
                <a:sym typeface="+mn-ea"/>
              </a:rPr>
              <a:t>资深投顾，金融专业出身，专注研究市场</a:t>
            </a:r>
            <a:r>
              <a:rPr lang="en-US" altLang="zh-CN" sz="1600">
                <a:solidFill>
                  <a:schemeClr val="tx1">
                    <a:lumMod val="85000"/>
                    <a:lumOff val="15000"/>
                  </a:schemeClr>
                </a:solidFill>
                <a:latin typeface="思源黑体 CN Light" panose="020B0300000000000000" charset="-122"/>
                <a:ea typeface="思源黑体 CN Light" panose="020B0300000000000000" charset="-122"/>
                <a:cs typeface="思源黑体 CN Light" panose="020B0300000000000000" charset="-122"/>
                <a:sym typeface="+mn-ea"/>
              </a:rPr>
              <a:t>10</a:t>
            </a:r>
            <a:r>
              <a:rPr lang="zh-CN" altLang="en-US" sz="1600">
                <a:solidFill>
                  <a:schemeClr val="tx1">
                    <a:lumMod val="85000"/>
                    <a:lumOff val="15000"/>
                  </a:schemeClr>
                </a:solidFill>
                <a:latin typeface="思源黑体 CN Light" panose="020B0300000000000000" charset="-122"/>
                <a:ea typeface="思源黑体 CN Light" panose="020B0300000000000000" charset="-122"/>
                <a:cs typeface="思源黑体 CN Light" panose="020B0300000000000000" charset="-122"/>
                <a:sym typeface="+mn-ea"/>
              </a:rPr>
              <a:t>余年。对大盘研判有独特自我见解。独创翻倍超跌战法、龙头回马枪，方法实用易懂，服务专业用心，深受用户朋友的喜欢。</a:t>
            </a:r>
            <a:endParaRPr lang="zh-CN" altLang="en-US" sz="1600">
              <a:solidFill>
                <a:schemeClr val="tx1">
                  <a:lumMod val="85000"/>
                  <a:lumOff val="1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pic>
        <p:nvPicPr>
          <p:cNvPr id="11" name="图片 10" descr="132_1725773815120"/>
          <p:cNvPicPr>
            <a:picLocks noChangeAspect="1"/>
          </p:cNvPicPr>
          <p:nvPr/>
        </p:nvPicPr>
        <p:blipFill>
          <a:blip r:embed="rId3"/>
          <a:stretch>
            <a:fillRect/>
          </a:stretch>
        </p:blipFill>
        <p:spPr>
          <a:xfrm>
            <a:off x="7161530" y="727710"/>
            <a:ext cx="3937635" cy="6858000"/>
          </a:xfrm>
          <a:prstGeom prst="rect">
            <a:avLst/>
          </a:prstGeom>
        </p:spPr>
      </p:pic>
    </p:spTree>
    <p:custDataLst>
      <p:tags r:id="rId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9"/>
          <p:cNvSpPr txBox="1"/>
          <p:nvPr/>
        </p:nvSpPr>
        <p:spPr>
          <a:xfrm>
            <a:off x="0" y="32385"/>
            <a:ext cx="12192000" cy="737235"/>
          </a:xfrm>
          <a:prstGeom prst="rect">
            <a:avLst/>
          </a:prstGeom>
          <a:noFill/>
        </p:spPr>
        <p:txBody>
          <a:bodyPr wrap="square" rtlCol="0">
            <a:spAutoFit/>
          </a:bodyPr>
          <a:lstStyle/>
          <a:p>
            <a:pPr algn="ctr"/>
            <a:r>
              <a:rPr lang="en-US" altLang="zh-CN"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  </a:t>
            </a:r>
            <a:r>
              <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老热点看低位补涨，看启动龙头</a:t>
            </a:r>
            <a:endPar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8" name="文本框 7"/>
          <p:cNvSpPr txBox="1"/>
          <p:nvPr/>
        </p:nvSpPr>
        <p:spPr>
          <a:xfrm>
            <a:off x="-421005" y="6045200"/>
            <a:ext cx="10363835" cy="473710"/>
          </a:xfrm>
          <a:prstGeom prst="rect">
            <a:avLst/>
          </a:prstGeom>
          <a:noFill/>
        </p:spPr>
        <p:txBody>
          <a:bodyPr wrap="square" rtlCol="0">
            <a:noAutofit/>
          </a:bodyPr>
          <a:p>
            <a:pPr algn="ctr"/>
            <a:r>
              <a:rPr lang="zh-CN" altLang="en-US" sz="2800" b="1" dirty="0" smtClean="0">
                <a:solidFill>
                  <a:srgbClr val="FF0000"/>
                </a:solidFill>
                <a:latin typeface="楷体" panose="02010609060101010101" charset="-122"/>
                <a:ea typeface="楷体" panose="02010609060101010101" charset="-122"/>
                <a:cs typeface="楷体" panose="02010609060101010101" charset="-122"/>
                <a:sym typeface="+mn-ea"/>
              </a:rPr>
              <a:t>如航天主题中，处于启动龙头个股，大部分是底部启动状态</a:t>
            </a:r>
            <a:endParaRPr lang="zh-CN" altLang="en-US" sz="2800" b="1" dirty="0" smtClean="0">
              <a:solidFill>
                <a:srgbClr val="FF0000"/>
              </a:solidFill>
              <a:latin typeface="楷体" panose="02010609060101010101" charset="-122"/>
              <a:ea typeface="楷体" panose="02010609060101010101" charset="-122"/>
              <a:cs typeface="楷体" panose="02010609060101010101" charset="-122"/>
              <a:sym typeface="+mn-ea"/>
            </a:endParaRPr>
          </a:p>
        </p:txBody>
      </p:sp>
      <p:sp>
        <p:nvSpPr>
          <p:cNvPr id="7" name="文本框 6"/>
          <p:cNvSpPr txBox="1"/>
          <p:nvPr/>
        </p:nvSpPr>
        <p:spPr>
          <a:xfrm>
            <a:off x="6783070" y="1037590"/>
            <a:ext cx="5200650" cy="5007610"/>
          </a:xfrm>
          <a:prstGeom prst="rect">
            <a:avLst/>
          </a:prstGeom>
          <a:noFill/>
        </p:spPr>
        <p:txBody>
          <a:bodyPr wrap="square" rtlCol="0">
            <a:noAutofit/>
          </a:bodyPr>
          <a:p>
            <a:endParaRPr lang="zh-CN" altLang="en-US" sz="1600"/>
          </a:p>
        </p:txBody>
      </p:sp>
      <p:pic>
        <p:nvPicPr>
          <p:cNvPr id="2" name="图片 1"/>
          <p:cNvPicPr>
            <a:picLocks noChangeAspect="1"/>
          </p:cNvPicPr>
          <p:nvPr/>
        </p:nvPicPr>
        <p:blipFill>
          <a:blip r:embed="rId1"/>
          <a:stretch>
            <a:fillRect/>
          </a:stretch>
        </p:blipFill>
        <p:spPr>
          <a:xfrm>
            <a:off x="633730" y="941705"/>
            <a:ext cx="10773410" cy="4931410"/>
          </a:xfrm>
          <a:prstGeom prst="rect">
            <a:avLst/>
          </a:prstGeom>
        </p:spPr>
      </p:pic>
    </p:spTree>
    <p:custDataLst>
      <p:tags r:id="rId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9"/>
          <p:cNvSpPr txBox="1"/>
          <p:nvPr/>
        </p:nvSpPr>
        <p:spPr>
          <a:xfrm>
            <a:off x="0" y="32385"/>
            <a:ext cx="12192000" cy="737235"/>
          </a:xfrm>
          <a:prstGeom prst="rect">
            <a:avLst/>
          </a:prstGeom>
          <a:noFill/>
        </p:spPr>
        <p:txBody>
          <a:bodyPr wrap="square" rtlCol="0">
            <a:spAutoFit/>
          </a:bodyPr>
          <a:lstStyle/>
          <a:p>
            <a:pPr algn="ctr"/>
            <a:r>
              <a:rPr lang="en-US" altLang="zh-CN"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  </a:t>
            </a:r>
            <a:r>
              <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新热点</a:t>
            </a:r>
            <a:endPar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8" name="文本框 7"/>
          <p:cNvSpPr txBox="1"/>
          <p:nvPr/>
        </p:nvSpPr>
        <p:spPr>
          <a:xfrm>
            <a:off x="-421005" y="5894705"/>
            <a:ext cx="11137900" cy="624205"/>
          </a:xfrm>
          <a:prstGeom prst="rect">
            <a:avLst/>
          </a:prstGeom>
          <a:noFill/>
        </p:spPr>
        <p:txBody>
          <a:bodyPr wrap="square" rtlCol="0">
            <a:noAutofit/>
          </a:bodyPr>
          <a:p>
            <a:pPr algn="ctr"/>
            <a:r>
              <a:rPr lang="zh-CN" altLang="en-US" sz="2800" b="1" dirty="0" smtClean="0">
                <a:solidFill>
                  <a:srgbClr val="FF0000"/>
                </a:solidFill>
                <a:latin typeface="楷体" panose="02010609060101010101" charset="-122"/>
                <a:ea typeface="楷体" panose="02010609060101010101" charset="-122"/>
                <a:cs typeface="楷体" panose="02010609060101010101" charset="-122"/>
                <a:sym typeface="+mn-ea"/>
              </a:rPr>
              <a:t>如近期机器人、脑科学、人工智能等主题近期上榜，是新热点</a:t>
            </a:r>
            <a:endParaRPr lang="zh-CN" altLang="en-US" sz="2800" b="1" dirty="0" smtClean="0">
              <a:solidFill>
                <a:srgbClr val="FF0000"/>
              </a:solidFill>
              <a:latin typeface="楷体" panose="02010609060101010101" charset="-122"/>
              <a:ea typeface="楷体" panose="02010609060101010101" charset="-122"/>
              <a:cs typeface="楷体" panose="02010609060101010101" charset="-122"/>
              <a:sym typeface="+mn-ea"/>
            </a:endParaRPr>
          </a:p>
        </p:txBody>
      </p:sp>
      <p:sp>
        <p:nvSpPr>
          <p:cNvPr id="7" name="文本框 6"/>
          <p:cNvSpPr txBox="1"/>
          <p:nvPr/>
        </p:nvSpPr>
        <p:spPr>
          <a:xfrm>
            <a:off x="6783070" y="1037590"/>
            <a:ext cx="5200650" cy="5007610"/>
          </a:xfrm>
          <a:prstGeom prst="rect">
            <a:avLst/>
          </a:prstGeom>
          <a:noFill/>
        </p:spPr>
        <p:txBody>
          <a:bodyPr wrap="square" rtlCol="0">
            <a:noAutofit/>
          </a:bodyPr>
          <a:p>
            <a:endParaRPr lang="zh-CN" altLang="en-US" sz="1600"/>
          </a:p>
        </p:txBody>
      </p:sp>
      <p:pic>
        <p:nvPicPr>
          <p:cNvPr id="2" name="图片 1"/>
          <p:cNvPicPr>
            <a:picLocks noChangeAspect="1"/>
          </p:cNvPicPr>
          <p:nvPr/>
        </p:nvPicPr>
        <p:blipFill>
          <a:blip r:embed="rId1"/>
          <a:stretch>
            <a:fillRect/>
          </a:stretch>
        </p:blipFill>
        <p:spPr>
          <a:xfrm>
            <a:off x="434975" y="927100"/>
            <a:ext cx="7418705" cy="4617720"/>
          </a:xfrm>
          <a:prstGeom prst="rect">
            <a:avLst/>
          </a:prstGeom>
        </p:spPr>
      </p:pic>
      <p:pic>
        <p:nvPicPr>
          <p:cNvPr id="3" name="图片 2"/>
          <p:cNvPicPr>
            <a:picLocks noChangeAspect="1"/>
          </p:cNvPicPr>
          <p:nvPr/>
        </p:nvPicPr>
        <p:blipFill>
          <a:blip r:embed="rId2"/>
          <a:stretch>
            <a:fillRect/>
          </a:stretch>
        </p:blipFill>
        <p:spPr>
          <a:xfrm>
            <a:off x="5897880" y="1440180"/>
            <a:ext cx="6553200" cy="3486150"/>
          </a:xfrm>
          <a:prstGeom prst="rect">
            <a:avLst/>
          </a:prstGeom>
        </p:spPr>
      </p:pic>
    </p:spTree>
    <p:custDataLst>
      <p:tags r:id="rId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9"/>
          <p:cNvSpPr txBox="1"/>
          <p:nvPr/>
        </p:nvSpPr>
        <p:spPr>
          <a:xfrm>
            <a:off x="0" y="32385"/>
            <a:ext cx="12192000" cy="737235"/>
          </a:xfrm>
          <a:prstGeom prst="rect">
            <a:avLst/>
          </a:prstGeom>
          <a:noFill/>
        </p:spPr>
        <p:txBody>
          <a:bodyPr wrap="square" rtlCol="0">
            <a:spAutoFit/>
          </a:bodyPr>
          <a:lstStyle/>
          <a:p>
            <a:pPr algn="ctr"/>
            <a:r>
              <a:rPr lang="en-US" altLang="zh-CN"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  </a:t>
            </a:r>
            <a:r>
              <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新热点</a:t>
            </a:r>
            <a:r>
              <a:rPr lang="en-US" altLang="zh-CN"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选强于大盘趋势龙头</a:t>
            </a:r>
            <a:endPar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8" name="文本框 7"/>
          <p:cNvSpPr txBox="1"/>
          <p:nvPr/>
        </p:nvSpPr>
        <p:spPr>
          <a:xfrm>
            <a:off x="333375" y="5951220"/>
            <a:ext cx="11650980" cy="624205"/>
          </a:xfrm>
          <a:prstGeom prst="rect">
            <a:avLst/>
          </a:prstGeom>
          <a:noFill/>
        </p:spPr>
        <p:txBody>
          <a:bodyPr wrap="square" rtlCol="0">
            <a:noAutofit/>
          </a:bodyPr>
          <a:p>
            <a:pPr algn="ctr"/>
            <a:r>
              <a:rPr lang="zh-CN" altLang="en-US" sz="2800" b="1" dirty="0" smtClean="0">
                <a:solidFill>
                  <a:srgbClr val="FF0000"/>
                </a:solidFill>
                <a:latin typeface="楷体" panose="02010609060101010101" charset="-122"/>
                <a:ea typeface="楷体" panose="02010609060101010101" charset="-122"/>
                <a:cs typeface="楷体" panose="02010609060101010101" charset="-122"/>
                <a:sym typeface="+mn-ea"/>
              </a:rPr>
              <a:t>如近期机器人、脑科学、人工智能</a:t>
            </a:r>
            <a:r>
              <a:rPr lang="en-US" altLang="zh-CN" sz="2800" b="1" dirty="0" smtClean="0">
                <a:solidFill>
                  <a:srgbClr val="FF0000"/>
                </a:solidFill>
                <a:latin typeface="楷体" panose="02010609060101010101" charset="-122"/>
                <a:ea typeface="楷体" panose="02010609060101010101" charset="-122"/>
                <a:cs typeface="楷体" panose="02010609060101010101" charset="-122"/>
                <a:sym typeface="+mn-ea"/>
              </a:rPr>
              <a:t>\</a:t>
            </a:r>
            <a:r>
              <a:rPr lang="zh-CN" altLang="en-US" sz="2800" b="1" dirty="0" smtClean="0">
                <a:solidFill>
                  <a:srgbClr val="FF0000"/>
                </a:solidFill>
                <a:latin typeface="楷体" panose="02010609060101010101" charset="-122"/>
                <a:ea typeface="楷体" panose="02010609060101010101" charset="-122"/>
                <a:cs typeface="楷体" panose="02010609060101010101" charset="-122"/>
                <a:sym typeface="+mn-ea"/>
              </a:rPr>
              <a:t>国产芯片等主题近期上榜，是新热点</a:t>
            </a:r>
            <a:endParaRPr lang="zh-CN" altLang="en-US" sz="2800" b="1" dirty="0" smtClean="0">
              <a:solidFill>
                <a:srgbClr val="FF0000"/>
              </a:solidFill>
              <a:latin typeface="楷体" panose="02010609060101010101" charset="-122"/>
              <a:ea typeface="楷体" panose="02010609060101010101" charset="-122"/>
              <a:cs typeface="楷体" panose="02010609060101010101" charset="-122"/>
              <a:sym typeface="+mn-ea"/>
            </a:endParaRPr>
          </a:p>
        </p:txBody>
      </p:sp>
      <p:sp>
        <p:nvSpPr>
          <p:cNvPr id="7" name="文本框 6"/>
          <p:cNvSpPr txBox="1"/>
          <p:nvPr/>
        </p:nvSpPr>
        <p:spPr>
          <a:xfrm>
            <a:off x="6783070" y="1037590"/>
            <a:ext cx="5200650" cy="5007610"/>
          </a:xfrm>
          <a:prstGeom prst="rect">
            <a:avLst/>
          </a:prstGeom>
          <a:noFill/>
        </p:spPr>
        <p:txBody>
          <a:bodyPr wrap="square" rtlCol="0">
            <a:noAutofit/>
          </a:bodyPr>
          <a:p>
            <a:endParaRPr lang="zh-CN" altLang="en-US" sz="1600"/>
          </a:p>
        </p:txBody>
      </p:sp>
      <p:pic>
        <p:nvPicPr>
          <p:cNvPr id="4" name="图片 3"/>
          <p:cNvPicPr>
            <a:picLocks noChangeAspect="1"/>
          </p:cNvPicPr>
          <p:nvPr/>
        </p:nvPicPr>
        <p:blipFill>
          <a:blip r:embed="rId1"/>
          <a:stretch>
            <a:fillRect/>
          </a:stretch>
        </p:blipFill>
        <p:spPr>
          <a:xfrm>
            <a:off x="137795" y="1037590"/>
            <a:ext cx="6547485" cy="3695065"/>
          </a:xfrm>
          <a:prstGeom prst="rect">
            <a:avLst/>
          </a:prstGeom>
        </p:spPr>
      </p:pic>
      <p:pic>
        <p:nvPicPr>
          <p:cNvPr id="5" name="图片 4"/>
          <p:cNvPicPr>
            <a:picLocks noChangeAspect="1"/>
          </p:cNvPicPr>
          <p:nvPr/>
        </p:nvPicPr>
        <p:blipFill>
          <a:blip r:embed="rId2"/>
          <a:stretch>
            <a:fillRect/>
          </a:stretch>
        </p:blipFill>
        <p:spPr>
          <a:xfrm>
            <a:off x="4570730" y="1787525"/>
            <a:ext cx="7413625" cy="4163695"/>
          </a:xfrm>
          <a:prstGeom prst="rect">
            <a:avLst/>
          </a:prstGeom>
        </p:spPr>
      </p:pic>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414010" y="1110615"/>
            <a:ext cx="1363980" cy="1198880"/>
          </a:xfrm>
          <a:prstGeom prst="rect">
            <a:avLst/>
          </a:prstGeom>
          <a:noFill/>
        </p:spPr>
        <p:txBody>
          <a:bodyPr wrap="square" rtlCol="0">
            <a:spAutoFit/>
          </a:bodyPr>
          <a:lstStyle/>
          <a:p>
            <a:pPr algn="ctr"/>
            <a:r>
              <a:rPr lang="en-US" altLang="zh-CN" sz="7200">
                <a:solidFill>
                  <a:srgbClr val="EFDDFF"/>
                </a:solidFill>
                <a:latin typeface="思源黑体 CN Medium" panose="020B0600000000000000" charset="-122"/>
                <a:ea typeface="思源黑体 CN Medium" panose="020B0600000000000000" charset="-122"/>
              </a:rPr>
              <a:t>03</a:t>
            </a:r>
            <a:endParaRPr lang="en-US" altLang="zh-CN" sz="7200">
              <a:solidFill>
                <a:srgbClr val="EFDDFF"/>
              </a:solidFill>
              <a:latin typeface="思源黑体 CN Medium" panose="020B0600000000000000" charset="-122"/>
              <a:ea typeface="思源黑体 CN Medium" panose="020B0600000000000000" charset="-122"/>
            </a:endParaRPr>
          </a:p>
        </p:txBody>
      </p:sp>
      <p:sp>
        <p:nvSpPr>
          <p:cNvPr id="9" name="文本框 8"/>
          <p:cNvSpPr txBox="1"/>
          <p:nvPr/>
        </p:nvSpPr>
        <p:spPr>
          <a:xfrm>
            <a:off x="1506855" y="2926715"/>
            <a:ext cx="9512300" cy="1106805"/>
          </a:xfrm>
          <a:prstGeom prst="rect">
            <a:avLst/>
          </a:prstGeom>
          <a:noFill/>
        </p:spPr>
        <p:txBody>
          <a:bodyPr wrap="square" rtlCol="0">
            <a:spAutoFit/>
          </a:bodyPr>
          <a:lstStyle/>
          <a:p>
            <a:pPr algn="ctr"/>
            <a:r>
              <a:rPr lang="zh-CN" sz="6600" dirty="0">
                <a:gradFill>
                  <a:gsLst>
                    <a:gs pos="0">
                      <a:srgbClr val="FFEFCE"/>
                    </a:gs>
                    <a:gs pos="100000">
                      <a:srgbClr val="FFD983"/>
                    </a:gs>
                  </a:gsLst>
                  <a:lin ang="5400000" scaled="0"/>
                </a:gradFill>
                <a:latin typeface="思源黑体 CN Bold" panose="020B0800000000000000" charset="-122"/>
                <a:ea typeface="思源黑体 CN Bold" panose="020B0800000000000000" charset="-122"/>
              </a:rPr>
              <a:t>选股策略</a:t>
            </a:r>
            <a:endParaRPr lang="zh-CN" sz="6600" dirty="0">
              <a:gradFill>
                <a:gsLst>
                  <a:gs pos="0">
                    <a:srgbClr val="FFEFCE"/>
                  </a:gs>
                  <a:gs pos="100000">
                    <a:srgbClr val="FFD983"/>
                  </a:gs>
                </a:gsLst>
                <a:lin ang="5400000" scaled="0"/>
              </a:gradFill>
              <a:latin typeface="思源黑体 CN Bold" panose="020B0800000000000000" charset="-122"/>
              <a:ea typeface="思源黑体 CN Bold" panose="020B0800000000000000" charset="-122"/>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12190" y="5875655"/>
            <a:ext cx="10168255" cy="769620"/>
          </a:xfrm>
          <a:prstGeom prst="rect">
            <a:avLst/>
          </a:prstGeom>
          <a:noFill/>
        </p:spPr>
        <p:txBody>
          <a:bodyPr wrap="square" rtlCol="0" anchor="t">
            <a:noAutofit/>
          </a:bodyPr>
          <a:p>
            <a:r>
              <a:rPr lang="en-US" altLang="zh-CN" sz="2400">
                <a:latin typeface="楷体" panose="02010609060101010101" charset="-122"/>
                <a:ea typeface="楷体" panose="02010609060101010101" charset="-122"/>
                <a:sym typeface="+mn-ea"/>
              </a:rPr>
              <a:t>    </a:t>
            </a:r>
            <a:endParaRPr lang="zh-CN" altLang="en-US" sz="2400">
              <a:latin typeface="楷体" panose="02010609060101010101" charset="-122"/>
              <a:ea typeface="楷体" panose="02010609060101010101" charset="-122"/>
              <a:sym typeface="+mn-ea"/>
            </a:endParaRPr>
          </a:p>
        </p:txBody>
      </p:sp>
      <p:sp>
        <p:nvSpPr>
          <p:cNvPr id="4" name="文本框 3"/>
          <p:cNvSpPr txBox="1"/>
          <p:nvPr/>
        </p:nvSpPr>
        <p:spPr>
          <a:xfrm>
            <a:off x="3292475" y="147955"/>
            <a:ext cx="6000750" cy="782955"/>
          </a:xfrm>
          <a:prstGeom prst="rect">
            <a:avLst/>
          </a:prstGeom>
          <a:noFill/>
        </p:spPr>
        <p:txBody>
          <a:bodyPr wrap="square" rtlCol="0">
            <a:noAutofit/>
          </a:bodyPr>
          <a:p>
            <a:r>
              <a:rPr lang="en-US" altLang="zh-CN"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    </a:t>
            </a:r>
            <a:r>
              <a:rPr lang="zh-CN" altLang="en-US"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热点</a:t>
            </a:r>
            <a:r>
              <a:rPr lang="en-US" altLang="zh-CN"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龙回头</a:t>
            </a:r>
            <a:endParaRPr lang="en-US" altLang="zh-CN"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pic>
        <p:nvPicPr>
          <p:cNvPr id="3" name="图片 2"/>
          <p:cNvPicPr>
            <a:picLocks noChangeAspect="1"/>
          </p:cNvPicPr>
          <p:nvPr/>
        </p:nvPicPr>
        <p:blipFill>
          <a:blip r:embed="rId1"/>
          <a:stretch>
            <a:fillRect/>
          </a:stretch>
        </p:blipFill>
        <p:spPr>
          <a:xfrm>
            <a:off x="3131185" y="1127125"/>
            <a:ext cx="6080760" cy="5041900"/>
          </a:xfrm>
          <a:prstGeom prst="rect">
            <a:avLst/>
          </a:prstGeom>
        </p:spPr>
      </p:pic>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38785" y="5499735"/>
            <a:ext cx="6569710" cy="1145540"/>
          </a:xfrm>
          <a:prstGeom prst="rect">
            <a:avLst/>
          </a:prstGeom>
          <a:noFill/>
        </p:spPr>
        <p:txBody>
          <a:bodyPr wrap="square" rtlCol="0" anchor="t">
            <a:noAutofit/>
          </a:bodyPr>
          <a:p>
            <a:r>
              <a:rPr lang="zh-CN" altLang="en-US" sz="1600" b="1">
                <a:solidFill>
                  <a:srgbClr val="FF0000"/>
                </a:solidFill>
                <a:sym typeface="+mn-ea"/>
              </a:rPr>
              <a:t>符合</a:t>
            </a:r>
            <a:r>
              <a:rPr lang="en-US" altLang="zh-CN" sz="1600" b="1">
                <a:solidFill>
                  <a:srgbClr val="FF0000"/>
                </a:solidFill>
                <a:sym typeface="+mn-ea"/>
              </a:rPr>
              <a:t>20cm</a:t>
            </a:r>
            <a:r>
              <a:rPr lang="zh-CN" altLang="en-US" sz="1600" b="1">
                <a:solidFill>
                  <a:srgbClr val="FF0000"/>
                </a:solidFill>
                <a:sym typeface="+mn-ea"/>
              </a:rPr>
              <a:t>首板紫旗的，是【昊志机电】</a:t>
            </a:r>
            <a:endParaRPr lang="zh-CN" altLang="en-US" sz="1600" b="1">
              <a:solidFill>
                <a:srgbClr val="FF0000"/>
              </a:solidFill>
            </a:endParaRPr>
          </a:p>
          <a:p>
            <a:r>
              <a:rPr lang="zh-CN" altLang="en-US" sz="1600" b="1">
                <a:solidFill>
                  <a:srgbClr val="FF0000"/>
                </a:solidFill>
                <a:sym typeface="+mn-ea"/>
              </a:rPr>
              <a:t>符合双紫回踩的是【万向钱潮、香山股份、越剑智能】</a:t>
            </a:r>
            <a:endParaRPr lang="zh-CN" altLang="en-US" sz="1600" b="1">
              <a:solidFill>
                <a:srgbClr val="FF0000"/>
              </a:solidFill>
            </a:endParaRPr>
          </a:p>
          <a:p>
            <a:r>
              <a:rPr lang="zh-CN" altLang="en-US" sz="1600" b="1">
                <a:solidFill>
                  <a:srgbClr val="FF0000"/>
                </a:solidFill>
                <a:sym typeface="+mn-ea"/>
              </a:rPr>
              <a:t>符合底部双</a:t>
            </a:r>
            <a:r>
              <a:rPr lang="en-US" altLang="zh-CN" sz="1600" b="1">
                <a:solidFill>
                  <a:srgbClr val="FF0000"/>
                </a:solidFill>
                <a:sym typeface="+mn-ea"/>
              </a:rPr>
              <a:t>B</a:t>
            </a:r>
            <a:r>
              <a:rPr lang="zh-CN" altLang="en-US" sz="1600" b="1">
                <a:solidFill>
                  <a:srgbClr val="FF0000"/>
                </a:solidFill>
                <a:sym typeface="+mn-ea"/>
              </a:rPr>
              <a:t>控盘启动的，是【首开股份、浙江荣泰、方正电机】</a:t>
            </a:r>
            <a:endParaRPr lang="zh-CN" altLang="en-US" sz="1600" b="1">
              <a:solidFill>
                <a:srgbClr val="FF0000"/>
              </a:solidFill>
            </a:endParaRPr>
          </a:p>
          <a:p>
            <a:r>
              <a:rPr lang="zh-CN" altLang="en-US" sz="1600" b="1">
                <a:solidFill>
                  <a:srgbClr val="FF0000"/>
                </a:solidFill>
                <a:sym typeface="+mn-ea"/>
              </a:rPr>
              <a:t>符合强势突破形态的，是【云中马、精达股份】</a:t>
            </a:r>
            <a:endParaRPr lang="zh-CN" altLang="en-US" sz="1600" b="1">
              <a:solidFill>
                <a:srgbClr val="FF0000"/>
              </a:solidFill>
              <a:latin typeface="楷体" panose="02010609060101010101" charset="-122"/>
              <a:ea typeface="楷体" panose="02010609060101010101" charset="-122"/>
              <a:sym typeface="+mn-ea"/>
            </a:endParaRPr>
          </a:p>
        </p:txBody>
      </p:sp>
      <p:sp>
        <p:nvSpPr>
          <p:cNvPr id="4" name="文本框 3"/>
          <p:cNvSpPr txBox="1"/>
          <p:nvPr/>
        </p:nvSpPr>
        <p:spPr>
          <a:xfrm>
            <a:off x="3292475" y="99695"/>
            <a:ext cx="6000750" cy="831215"/>
          </a:xfrm>
          <a:prstGeom prst="rect">
            <a:avLst/>
          </a:prstGeom>
          <a:noFill/>
        </p:spPr>
        <p:txBody>
          <a:bodyPr wrap="square" rtlCol="0">
            <a:noAutofit/>
          </a:bodyPr>
          <a:p>
            <a:r>
              <a:rPr lang="en-US" altLang="zh-CN"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    12.25</a:t>
            </a:r>
            <a:r>
              <a:rPr lang="zh-CN" altLang="en-US"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涨停棱镜</a:t>
            </a:r>
            <a:r>
              <a:rPr lang="en-US" altLang="zh-CN"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T+3</a:t>
            </a:r>
            <a:r>
              <a:rPr lang="zh-CN" altLang="en-US"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选股</a:t>
            </a:r>
            <a:endParaRPr lang="zh-CN" altLang="en-US"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pic>
        <p:nvPicPr>
          <p:cNvPr id="3" name="图片 2"/>
          <p:cNvPicPr>
            <a:picLocks noChangeAspect="1"/>
          </p:cNvPicPr>
          <p:nvPr/>
        </p:nvPicPr>
        <p:blipFill>
          <a:blip r:embed="rId1"/>
          <a:stretch>
            <a:fillRect/>
          </a:stretch>
        </p:blipFill>
        <p:spPr>
          <a:xfrm>
            <a:off x="741045" y="952500"/>
            <a:ext cx="6822440" cy="4606925"/>
          </a:xfrm>
          <a:prstGeom prst="rect">
            <a:avLst/>
          </a:prstGeom>
        </p:spPr>
      </p:pic>
      <p:sp>
        <p:nvSpPr>
          <p:cNvPr id="6" name="文本框 5"/>
          <p:cNvSpPr txBox="1"/>
          <p:nvPr/>
        </p:nvSpPr>
        <p:spPr>
          <a:xfrm>
            <a:off x="7483475" y="930275"/>
            <a:ext cx="4570095" cy="4866640"/>
          </a:xfrm>
          <a:prstGeom prst="rect">
            <a:avLst/>
          </a:prstGeom>
          <a:noFill/>
        </p:spPr>
        <p:txBody>
          <a:bodyPr wrap="square" rtlCol="0">
            <a:noAutofit/>
          </a:bodyPr>
          <a:p>
            <a:r>
              <a:rPr lang="zh-CN" altLang="en-US"/>
              <a:t>人形机器人消息</a:t>
            </a:r>
            <a:endParaRPr lang="zh-CN" altLang="en-US"/>
          </a:p>
          <a:p>
            <a:r>
              <a:rPr lang="zh-CN" altLang="en-US"/>
              <a:t>（</a:t>
            </a:r>
            <a:r>
              <a:rPr lang="en-US" altLang="zh-CN"/>
              <a:t>1</a:t>
            </a:r>
            <a:r>
              <a:rPr lang="zh-CN" altLang="en-US"/>
              <a:t>）外交部回应</a:t>
            </a:r>
            <a:r>
              <a:rPr lang="en-US" altLang="zh-CN"/>
              <a:t>“</a:t>
            </a:r>
            <a:r>
              <a:rPr lang="zh-CN" altLang="en-US"/>
              <a:t>中国在人形机器人领域优势突出</a:t>
            </a:r>
            <a:r>
              <a:rPr lang="en-US" altLang="zh-CN"/>
              <a:t>”</a:t>
            </a:r>
            <a:r>
              <a:rPr lang="zh-CN" altLang="en-US"/>
              <a:t>：科技创新成果惊艳世界。</a:t>
            </a:r>
            <a:endParaRPr lang="zh-CN" altLang="en-US"/>
          </a:p>
          <a:p>
            <a:r>
              <a:rPr lang="zh-CN" altLang="en-US"/>
              <a:t>（</a:t>
            </a:r>
            <a:r>
              <a:rPr lang="en-US" altLang="zh-CN"/>
              <a:t>2</a:t>
            </a:r>
            <a:r>
              <a:rPr lang="zh-CN" altLang="en-US"/>
              <a:t>）</a:t>
            </a:r>
            <a:r>
              <a:rPr lang="en-US" altLang="zh-CN"/>
              <a:t>26</a:t>
            </a:r>
            <a:r>
              <a:rPr lang="zh-CN" altLang="en-US"/>
              <a:t>日，优必选第</a:t>
            </a:r>
            <a:r>
              <a:rPr lang="en-US" altLang="zh-CN"/>
              <a:t>1000</a:t>
            </a:r>
            <a:r>
              <a:rPr lang="zh-CN" altLang="en-US"/>
              <a:t>台工业人形机器人</a:t>
            </a:r>
            <a:r>
              <a:rPr lang="en-US" altLang="zh-CN"/>
              <a:t>Walker S2</a:t>
            </a:r>
            <a:r>
              <a:rPr lang="zh-CN" altLang="en-US"/>
              <a:t>下线仪式暨广西壮族自治区人民政府与优必选战略合作协议签约仪式举行。</a:t>
            </a:r>
            <a:endParaRPr lang="zh-CN" altLang="en-US"/>
          </a:p>
          <a:p>
            <a:r>
              <a:rPr lang="zh-CN" altLang="en-US"/>
              <a:t>（</a:t>
            </a:r>
            <a:r>
              <a:rPr lang="en-US" altLang="zh-CN"/>
              <a:t>3</a:t>
            </a:r>
            <a:r>
              <a:rPr lang="zh-CN" altLang="en-US"/>
              <a:t>）工业和信息化部人形机器人与具身智能标准化技术委员会成立。</a:t>
            </a:r>
            <a:endParaRPr lang="zh-CN" altLang="en-US"/>
          </a:p>
          <a:p>
            <a:endParaRPr lang="zh-CN" altLang="en-US"/>
          </a:p>
          <a:p>
            <a:endParaRPr lang="zh-CN" altLang="en-US"/>
          </a:p>
          <a:p>
            <a:r>
              <a:rPr lang="en-US" altLang="zh-CN"/>
              <a:t>12</a:t>
            </a:r>
            <a:r>
              <a:rPr lang="zh-CN" altLang="en-US"/>
              <a:t>月</a:t>
            </a:r>
            <a:r>
              <a:rPr lang="en-US" altLang="zh-CN"/>
              <a:t>29</a:t>
            </a:r>
            <a:r>
              <a:rPr lang="zh-CN" altLang="en-US"/>
              <a:t>日，当天资金流入</a:t>
            </a:r>
            <a:r>
              <a:rPr lang="en-US" altLang="zh-CN"/>
              <a:t>283</a:t>
            </a:r>
            <a:r>
              <a:rPr lang="zh-CN" altLang="en-US"/>
              <a:t>亿</a:t>
            </a:r>
            <a:endParaRPr lang="zh-CN" altLang="en-US"/>
          </a:p>
          <a:p>
            <a:r>
              <a:rPr lang="zh-CN" altLang="en-US"/>
              <a:t>涨停家数</a:t>
            </a:r>
            <a:r>
              <a:rPr lang="en-US" altLang="zh-CN"/>
              <a:t>22</a:t>
            </a:r>
            <a:r>
              <a:rPr lang="zh-CN" altLang="en-US"/>
              <a:t>家</a:t>
            </a:r>
            <a:endParaRPr lang="zh-CN" altLang="en-US"/>
          </a:p>
          <a:p>
            <a:r>
              <a:rPr lang="zh-CN" altLang="en-US"/>
              <a:t>近期三日反复上榜</a:t>
            </a:r>
            <a:endParaRPr lang="zh-CN" altLang="en-US"/>
          </a:p>
          <a:p>
            <a:r>
              <a:rPr lang="zh-CN" altLang="en-US"/>
              <a:t>符合近期主线条件</a:t>
            </a:r>
            <a:endParaRPr lang="zh-CN" altLang="en-US"/>
          </a:p>
        </p:txBody>
      </p:sp>
      <p:pic>
        <p:nvPicPr>
          <p:cNvPr id="7" name="图片 6"/>
          <p:cNvPicPr>
            <a:picLocks noChangeAspect="1"/>
          </p:cNvPicPr>
          <p:nvPr/>
        </p:nvPicPr>
        <p:blipFill>
          <a:blip r:embed="rId2"/>
          <a:stretch>
            <a:fillRect/>
          </a:stretch>
        </p:blipFill>
        <p:spPr>
          <a:xfrm>
            <a:off x="9618345" y="4630420"/>
            <a:ext cx="2296795" cy="1703070"/>
          </a:xfrm>
          <a:prstGeom prst="rect">
            <a:avLst/>
          </a:prstGeom>
        </p:spPr>
      </p:pic>
    </p:spTree>
    <p:custDataLst>
      <p:tags r:id="rId3"/>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904875" y="943610"/>
            <a:ext cx="10382250" cy="5219700"/>
          </a:xfrm>
          <a:prstGeom prst="rect">
            <a:avLst/>
          </a:prstGeom>
        </p:spPr>
      </p:pic>
      <p:sp>
        <p:nvSpPr>
          <p:cNvPr id="3" name="文本框 2"/>
          <p:cNvSpPr txBox="1"/>
          <p:nvPr/>
        </p:nvSpPr>
        <p:spPr>
          <a:xfrm>
            <a:off x="4087495" y="201930"/>
            <a:ext cx="4250690" cy="744855"/>
          </a:xfrm>
          <a:prstGeom prst="rect">
            <a:avLst/>
          </a:prstGeom>
          <a:noFill/>
        </p:spPr>
        <p:txBody>
          <a:bodyPr wrap="square" rtlCol="0">
            <a:noAutofit/>
          </a:bodyPr>
          <a:p>
            <a:pPr algn="l">
              <a:buClrTx/>
              <a:buSzTx/>
              <a:buFontTx/>
            </a:pPr>
            <a:r>
              <a:rPr lang="zh-CN" altLang="en-US"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龙头回档操作细节</a:t>
            </a:r>
            <a:endParaRPr lang="zh-CN" altLang="en-US"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12192000" cy="6858000"/>
          </a:xfrm>
          <a:prstGeom prst="rect">
            <a:avLst/>
          </a:prstGeom>
        </p:spPr>
      </p:pic>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12192000" cy="6858000"/>
          </a:xfrm>
          <a:prstGeom prst="rect">
            <a:avLst/>
          </a:prstGeom>
        </p:spPr>
      </p:pic>
    </p:spTree>
    <p:custDataLst>
      <p:tags r:id="rId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176645" y="1549400"/>
            <a:ext cx="5437505" cy="2897505"/>
          </a:xfrm>
          <a:prstGeom prst="rect">
            <a:avLst/>
          </a:prstGeom>
          <a:noFill/>
        </p:spPr>
        <p:txBody>
          <a:bodyPr wrap="square" rtlCol="0">
            <a:spAutoFit/>
          </a:bodyPr>
          <a:lstStyle/>
          <a:p>
            <a:pPr>
              <a:lnSpc>
                <a:spcPct val="190000"/>
              </a:lnSpc>
            </a:pPr>
            <a:r>
              <a:rPr lang="zh-CN" sz="3200" dirty="0">
                <a:solidFill>
                  <a:schemeClr val="tx1">
                    <a:lumMod val="75000"/>
                    <a:lumOff val="25000"/>
                  </a:schemeClr>
                </a:solidFill>
                <a:latin typeface="思源黑体 CN Medium" panose="020B0600000000000000" charset="-122"/>
                <a:ea typeface="思源黑体 CN Medium" panose="020B0600000000000000" charset="-122"/>
                <a:cs typeface="+mn-ea"/>
              </a:rPr>
              <a:t>行情要点</a:t>
            </a:r>
            <a:endParaRPr lang="en-US" altLang="zh-CN" sz="3200" dirty="0">
              <a:solidFill>
                <a:schemeClr val="tx1">
                  <a:lumMod val="75000"/>
                  <a:lumOff val="25000"/>
                </a:schemeClr>
              </a:solidFill>
              <a:latin typeface="思源黑体 CN Medium" panose="020B0600000000000000" charset="-122"/>
              <a:ea typeface="思源黑体 CN Medium" panose="020B0600000000000000" charset="-122"/>
              <a:cs typeface="+mn-ea"/>
            </a:endParaRPr>
          </a:p>
          <a:p>
            <a:pPr>
              <a:lnSpc>
                <a:spcPct val="190000"/>
              </a:lnSpc>
            </a:pPr>
            <a:r>
              <a:rPr lang="zh-CN" altLang="en-US" sz="3200" dirty="0">
                <a:solidFill>
                  <a:schemeClr val="tx1">
                    <a:lumMod val="75000"/>
                    <a:lumOff val="25000"/>
                  </a:schemeClr>
                </a:solidFill>
                <a:latin typeface="思源黑体 CN Medium" panose="020B0600000000000000" charset="-122"/>
                <a:ea typeface="思源黑体 CN Medium" panose="020B0600000000000000" charset="-122"/>
                <a:cs typeface="+mn-ea"/>
              </a:rPr>
              <a:t>主线热点</a:t>
            </a:r>
            <a:endParaRPr lang="zh-CN" altLang="en-US" sz="3200" dirty="0">
              <a:solidFill>
                <a:schemeClr val="tx1">
                  <a:lumMod val="75000"/>
                  <a:lumOff val="25000"/>
                </a:schemeClr>
              </a:solidFill>
              <a:latin typeface="思源黑体 CN Medium" panose="020B0600000000000000" charset="-122"/>
              <a:ea typeface="思源黑体 CN Medium" panose="020B0600000000000000" charset="-122"/>
              <a:cs typeface="+mn-ea"/>
            </a:endParaRPr>
          </a:p>
          <a:p>
            <a:pPr>
              <a:lnSpc>
                <a:spcPct val="190000"/>
              </a:lnSpc>
            </a:pPr>
            <a:r>
              <a:rPr lang="zh-CN" altLang="en-US" sz="3200" dirty="0">
                <a:solidFill>
                  <a:schemeClr val="tx1">
                    <a:lumMod val="75000"/>
                    <a:lumOff val="25000"/>
                  </a:schemeClr>
                </a:solidFill>
                <a:latin typeface="思源黑体 CN Medium" panose="020B0600000000000000" charset="-122"/>
                <a:ea typeface="思源黑体 CN Medium" panose="020B0600000000000000" charset="-122"/>
                <a:cs typeface="+mn-ea"/>
              </a:rPr>
              <a:t>选股策略</a:t>
            </a:r>
            <a:endParaRPr lang="zh-CN" altLang="en-US" sz="3200" dirty="0">
              <a:solidFill>
                <a:schemeClr val="tx1">
                  <a:lumMod val="75000"/>
                  <a:lumOff val="25000"/>
                </a:schemeClr>
              </a:solidFill>
              <a:latin typeface="思源黑体 CN Medium" panose="020B0600000000000000" charset="-122"/>
              <a:ea typeface="思源黑体 CN Medium" panose="020B0600000000000000" charset="-122"/>
              <a:cs typeface="+mn-ea"/>
            </a:endParaRPr>
          </a:p>
        </p:txBody>
      </p:sp>
      <p:sp>
        <p:nvSpPr>
          <p:cNvPr id="3" name="文本框 2"/>
          <p:cNvSpPr txBox="1"/>
          <p:nvPr/>
        </p:nvSpPr>
        <p:spPr>
          <a:xfrm>
            <a:off x="5137785" y="1588453"/>
            <a:ext cx="955040" cy="4590415"/>
          </a:xfrm>
          <a:prstGeom prst="rect">
            <a:avLst/>
          </a:prstGeom>
          <a:noFill/>
        </p:spPr>
        <p:txBody>
          <a:bodyPr wrap="square" rtlCol="0">
            <a:spAutoFit/>
          </a:bodyPr>
          <a:lstStyle/>
          <a:p>
            <a:pPr lvl="0" algn="ctr">
              <a:lnSpc>
                <a:spcPct val="170000"/>
              </a:lnSpc>
            </a:pPr>
            <a:r>
              <a:rPr lang="zh-CN" altLang="en-US" sz="3500">
                <a:ln>
                  <a:noFill/>
                </a:ln>
                <a:solidFill>
                  <a:srgbClr val="AC5621"/>
                </a:solidFill>
                <a:latin typeface="Noto Sans S Chinese Medium" panose="020B0600000000000000" charset="-122"/>
                <a:ea typeface="Noto Sans S Chinese Medium" panose="020B0600000000000000" charset="-122"/>
                <a:cs typeface="DIN Black" charset="0"/>
              </a:rPr>
              <a:t>01</a:t>
            </a:r>
            <a:r>
              <a:rPr lang="en-US" altLang="zh-CN" sz="3200">
                <a:ln>
                  <a:noFill/>
                </a:ln>
                <a:solidFill>
                  <a:srgbClr val="AC5621"/>
                </a:solidFill>
                <a:latin typeface="Noto Sans S Chinese Medium" panose="020B0600000000000000" charset="-122"/>
                <a:ea typeface="Noto Sans S Chinese Medium" panose="020B0600000000000000" charset="-122"/>
                <a:cs typeface="DIN Black" charset="0"/>
              </a:rPr>
              <a:t>/</a:t>
            </a:r>
            <a:endParaRPr lang="zh-CN" altLang="en-US" sz="3500">
              <a:ln>
                <a:noFill/>
              </a:ln>
              <a:solidFill>
                <a:srgbClr val="AC5621"/>
              </a:solidFill>
              <a:latin typeface="Noto Sans S Chinese Medium" panose="020B0600000000000000" charset="-122"/>
              <a:ea typeface="Noto Sans S Chinese Medium" panose="020B0600000000000000" charset="-122"/>
              <a:cs typeface="DIN Black" charset="0"/>
            </a:endParaRPr>
          </a:p>
          <a:p>
            <a:pPr lvl="0" algn="ctr">
              <a:lnSpc>
                <a:spcPct val="170000"/>
              </a:lnSpc>
            </a:pPr>
            <a:r>
              <a:rPr lang="zh-CN" altLang="en-US" sz="3500">
                <a:ln>
                  <a:noFill/>
                </a:ln>
                <a:solidFill>
                  <a:srgbClr val="AC5621"/>
                </a:solidFill>
                <a:latin typeface="Noto Sans S Chinese Medium" panose="020B0600000000000000" charset="-122"/>
                <a:ea typeface="Noto Sans S Chinese Medium" panose="020B0600000000000000" charset="-122"/>
                <a:cs typeface="DIN Black" charset="0"/>
              </a:rPr>
              <a:t>02</a:t>
            </a:r>
            <a:r>
              <a:rPr lang="en-US" altLang="zh-CN" sz="3200">
                <a:ln>
                  <a:noFill/>
                </a:ln>
                <a:solidFill>
                  <a:srgbClr val="AC5621"/>
                </a:solidFill>
                <a:latin typeface="Noto Sans S Chinese Medium" panose="020B0600000000000000" charset="-122"/>
                <a:ea typeface="Noto Sans S Chinese Medium" panose="020B0600000000000000" charset="-122"/>
                <a:cs typeface="DIN Black" charset="0"/>
              </a:rPr>
              <a:t>/</a:t>
            </a:r>
            <a:endParaRPr lang="zh-CN" altLang="en-US" sz="3500">
              <a:ln>
                <a:noFill/>
              </a:ln>
              <a:solidFill>
                <a:srgbClr val="AC5621"/>
              </a:solidFill>
              <a:latin typeface="Noto Sans S Chinese Medium" panose="020B0600000000000000" charset="-122"/>
              <a:ea typeface="Noto Sans S Chinese Medium" panose="020B0600000000000000" charset="-122"/>
              <a:cs typeface="DIN Black" charset="0"/>
            </a:endParaRPr>
          </a:p>
          <a:p>
            <a:pPr lvl="0" algn="ctr">
              <a:lnSpc>
                <a:spcPct val="170000"/>
              </a:lnSpc>
            </a:pPr>
            <a:r>
              <a:rPr lang="zh-CN" altLang="en-US" sz="3500">
                <a:ln>
                  <a:noFill/>
                </a:ln>
                <a:solidFill>
                  <a:srgbClr val="AC5621"/>
                </a:solidFill>
                <a:latin typeface="Noto Sans S Chinese Medium" panose="020B0600000000000000" charset="-122"/>
                <a:ea typeface="Noto Sans S Chinese Medium" panose="020B0600000000000000" charset="-122"/>
                <a:cs typeface="DIN Black" charset="0"/>
              </a:rPr>
              <a:t>03</a:t>
            </a:r>
            <a:r>
              <a:rPr lang="en-US" altLang="zh-CN" sz="3200">
                <a:ln>
                  <a:noFill/>
                </a:ln>
                <a:solidFill>
                  <a:srgbClr val="AC5621"/>
                </a:solidFill>
                <a:latin typeface="Noto Sans S Chinese Medium" panose="020B0600000000000000" charset="-122"/>
                <a:ea typeface="Noto Sans S Chinese Medium" panose="020B0600000000000000" charset="-122"/>
                <a:cs typeface="DIN Black" charset="0"/>
              </a:rPr>
              <a:t>/</a:t>
            </a:r>
            <a:endParaRPr lang="zh-CN" altLang="en-US" sz="3200">
              <a:ln>
                <a:noFill/>
              </a:ln>
              <a:solidFill>
                <a:srgbClr val="AC5621"/>
              </a:solidFill>
              <a:latin typeface="Noto Sans S Chinese Medium" panose="020B0600000000000000" charset="-122"/>
              <a:ea typeface="Noto Sans S Chinese Medium" panose="020B0600000000000000" charset="-122"/>
              <a:cs typeface="DIN Black" charset="0"/>
            </a:endParaRPr>
          </a:p>
          <a:p>
            <a:pPr lvl="0" algn="ctr">
              <a:lnSpc>
                <a:spcPct val="170000"/>
              </a:lnSpc>
            </a:pPr>
            <a:endParaRPr lang="zh-CN" altLang="en-US" sz="3500">
              <a:ln>
                <a:noFill/>
              </a:ln>
              <a:solidFill>
                <a:srgbClr val="AC5621"/>
              </a:solidFill>
              <a:latin typeface="Noto Sans S Chinese Medium" panose="020B0600000000000000" charset="-122"/>
              <a:ea typeface="Noto Sans S Chinese Medium" panose="020B0600000000000000" charset="-122"/>
              <a:cs typeface="DIN Black" charset="0"/>
            </a:endParaRPr>
          </a:p>
          <a:p>
            <a:pPr lvl="0" algn="ctr">
              <a:lnSpc>
                <a:spcPct val="170000"/>
              </a:lnSpc>
            </a:pPr>
            <a:endParaRPr lang="en-US" altLang="zh-CN" sz="3200">
              <a:ln>
                <a:noFill/>
              </a:ln>
              <a:solidFill>
                <a:srgbClr val="AC5621"/>
              </a:solidFill>
              <a:latin typeface="Noto Sans S Chinese Medium" panose="020B0600000000000000" charset="-122"/>
              <a:ea typeface="Noto Sans S Chinese Medium" panose="020B0600000000000000" charset="-122"/>
              <a:cs typeface="DIN Black" charset="0"/>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414010" y="1110615"/>
            <a:ext cx="1363980" cy="1198880"/>
          </a:xfrm>
          <a:prstGeom prst="rect">
            <a:avLst/>
          </a:prstGeom>
          <a:noFill/>
        </p:spPr>
        <p:txBody>
          <a:bodyPr wrap="square" rtlCol="0">
            <a:spAutoFit/>
          </a:bodyPr>
          <a:lstStyle/>
          <a:p>
            <a:pPr algn="ctr"/>
            <a:r>
              <a:rPr lang="en-US" altLang="zh-CN" sz="7200">
                <a:solidFill>
                  <a:srgbClr val="EFDDFF"/>
                </a:solidFill>
                <a:latin typeface="思源黑体 CN Medium" panose="020B0600000000000000" charset="-122"/>
                <a:ea typeface="思源黑体 CN Medium" panose="020B0600000000000000" charset="-122"/>
              </a:rPr>
              <a:t>01</a:t>
            </a:r>
            <a:endParaRPr lang="en-US" altLang="zh-CN" sz="7200">
              <a:solidFill>
                <a:srgbClr val="EFDDFF"/>
              </a:solidFill>
              <a:latin typeface="思源黑体 CN Medium" panose="020B0600000000000000" charset="-122"/>
              <a:ea typeface="思源黑体 CN Medium" panose="020B0600000000000000" charset="-122"/>
            </a:endParaRPr>
          </a:p>
        </p:txBody>
      </p:sp>
      <p:sp>
        <p:nvSpPr>
          <p:cNvPr id="9" name="文本框 8"/>
          <p:cNvSpPr txBox="1"/>
          <p:nvPr/>
        </p:nvSpPr>
        <p:spPr>
          <a:xfrm>
            <a:off x="1983105" y="3011170"/>
            <a:ext cx="8473440" cy="1106805"/>
          </a:xfrm>
          <a:prstGeom prst="rect">
            <a:avLst/>
          </a:prstGeom>
          <a:noFill/>
        </p:spPr>
        <p:txBody>
          <a:bodyPr wrap="square" rtlCol="0">
            <a:spAutoFit/>
          </a:bodyPr>
          <a:lstStyle/>
          <a:p>
            <a:pPr algn="ctr"/>
            <a:r>
              <a:rPr lang="zh-CN" sz="6600">
                <a:gradFill>
                  <a:gsLst>
                    <a:gs pos="0">
                      <a:srgbClr val="FFEFCE"/>
                    </a:gs>
                    <a:gs pos="100000">
                      <a:srgbClr val="FFD983"/>
                    </a:gs>
                  </a:gsLst>
                  <a:lin ang="5400000" scaled="0"/>
                </a:gradFill>
                <a:latin typeface="思源黑体 CN Bold" panose="020B0800000000000000" charset="-122"/>
                <a:ea typeface="思源黑体 CN Bold" panose="020B0800000000000000" charset="-122"/>
              </a:rPr>
              <a:t>行情要点</a:t>
            </a:r>
            <a:endParaRPr lang="zh-CN" sz="6600">
              <a:gradFill>
                <a:gsLst>
                  <a:gs pos="0">
                    <a:srgbClr val="FFEFCE"/>
                  </a:gs>
                  <a:gs pos="100000">
                    <a:srgbClr val="FFD983"/>
                  </a:gs>
                </a:gsLst>
                <a:lin ang="5400000" scaled="0"/>
              </a:gradFill>
              <a:latin typeface="思源黑体 CN Bold" panose="020B0800000000000000" charset="-122"/>
              <a:ea typeface="思源黑体 CN Bold" panose="020B0800000000000000" charset="-122"/>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9"/>
          <p:cNvSpPr txBox="1"/>
          <p:nvPr/>
        </p:nvSpPr>
        <p:spPr>
          <a:xfrm>
            <a:off x="0" y="32385"/>
            <a:ext cx="12192000" cy="737235"/>
          </a:xfrm>
          <a:prstGeom prst="rect">
            <a:avLst/>
          </a:prstGeom>
          <a:noFill/>
        </p:spPr>
        <p:txBody>
          <a:bodyPr wrap="square" rtlCol="0">
            <a:spAutoFit/>
          </a:bodyPr>
          <a:lstStyle/>
          <a:p>
            <a:pPr algn="ctr"/>
            <a:r>
              <a:rPr lang="en-US" altLang="zh-CN"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     4000</a:t>
            </a:r>
            <a:r>
              <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点迎开门红</a:t>
            </a:r>
            <a:r>
              <a:rPr lang="en-US" altLang="zh-CN"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  </a:t>
            </a:r>
            <a:endPar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5" name="TextBox 4"/>
          <p:cNvSpPr txBox="1"/>
          <p:nvPr/>
        </p:nvSpPr>
        <p:spPr>
          <a:xfrm>
            <a:off x="8490585" y="1144905"/>
            <a:ext cx="2893060" cy="819150"/>
          </a:xfrm>
          <a:prstGeom prst="rect">
            <a:avLst/>
          </a:prstGeom>
          <a:noFill/>
        </p:spPr>
        <p:txBody>
          <a:bodyPr wrap="square" rtlCol="0">
            <a:noAutofit/>
          </a:bodyPr>
          <a:p>
            <a:r>
              <a:rPr lang="en-US" altLang="zh-CN" b="1" dirty="0">
                <a:solidFill>
                  <a:srgbClr val="FF0000"/>
                </a:solidFill>
              </a:rPr>
              <a:t>     </a:t>
            </a:r>
            <a:endParaRPr lang="zh-CN" altLang="en-US" b="1" dirty="0">
              <a:solidFill>
                <a:srgbClr val="FF0000"/>
              </a:solidFill>
            </a:endParaRPr>
          </a:p>
        </p:txBody>
      </p:sp>
      <p:sp>
        <p:nvSpPr>
          <p:cNvPr id="10" name="文本框 9"/>
          <p:cNvSpPr txBox="1"/>
          <p:nvPr/>
        </p:nvSpPr>
        <p:spPr>
          <a:xfrm>
            <a:off x="1260475" y="5654040"/>
            <a:ext cx="10614660" cy="799465"/>
          </a:xfrm>
          <a:prstGeom prst="rect">
            <a:avLst/>
          </a:prstGeom>
          <a:noFill/>
        </p:spPr>
        <p:txBody>
          <a:bodyPr wrap="square" rtlCol="0">
            <a:noAutofit/>
          </a:bodyPr>
          <a:p>
            <a:r>
              <a:rPr lang="zh-CN" altLang="en-US" sz="1600" b="1">
                <a:solidFill>
                  <a:schemeClr val="tx1"/>
                </a:solidFill>
                <a:latin typeface="楷体" panose="02010609060101010101" charset="-122"/>
                <a:ea typeface="楷体" panose="02010609060101010101" charset="-122"/>
                <a:cs typeface="楷体" panose="02010609060101010101" charset="-122"/>
                <a:sym typeface="+mn-ea"/>
              </a:rPr>
              <a:t>长线：捕捞季节年线金叉第二年开始，按历史数据一般会走出</a:t>
            </a:r>
            <a:r>
              <a:rPr lang="en-US" altLang="zh-CN" sz="1600" b="1">
                <a:solidFill>
                  <a:schemeClr val="tx1"/>
                </a:solidFill>
                <a:latin typeface="楷体" panose="02010609060101010101" charset="-122"/>
                <a:ea typeface="楷体" panose="02010609060101010101" charset="-122"/>
                <a:cs typeface="楷体" panose="02010609060101010101" charset="-122"/>
                <a:sym typeface="+mn-ea"/>
              </a:rPr>
              <a:t>2</a:t>
            </a:r>
            <a:r>
              <a:rPr lang="zh-CN" altLang="en-US" sz="1600" b="1">
                <a:solidFill>
                  <a:schemeClr val="tx1"/>
                </a:solidFill>
                <a:latin typeface="楷体" panose="02010609060101010101" charset="-122"/>
                <a:ea typeface="楷体" panose="02010609060101010101" charset="-122"/>
                <a:cs typeface="楷体" panose="02010609060101010101" charset="-122"/>
                <a:sym typeface="+mn-ea"/>
              </a:rPr>
              <a:t>年金叉牛市</a:t>
            </a:r>
            <a:endParaRPr lang="zh-CN" altLang="en-US" sz="1600" b="1">
              <a:solidFill>
                <a:schemeClr val="tx1"/>
              </a:solidFill>
              <a:latin typeface="楷体" panose="02010609060101010101" charset="-122"/>
              <a:ea typeface="楷体" panose="02010609060101010101" charset="-122"/>
              <a:cs typeface="楷体" panose="02010609060101010101" charset="-122"/>
              <a:sym typeface="+mn-ea"/>
            </a:endParaRPr>
          </a:p>
          <a:p>
            <a:r>
              <a:rPr lang="zh-CN" altLang="en-US" sz="1600" b="1">
                <a:solidFill>
                  <a:schemeClr val="tx1"/>
                </a:solidFill>
                <a:latin typeface="楷体" panose="02010609060101010101" charset="-122"/>
                <a:ea typeface="楷体" panose="02010609060101010101" charset="-122"/>
                <a:cs typeface="楷体" panose="02010609060101010101" charset="-122"/>
                <a:sym typeface="+mn-ea"/>
              </a:rPr>
              <a:t>中线：周线金叉区域</a:t>
            </a:r>
            <a:r>
              <a:rPr lang="en-US" altLang="zh-CN" sz="1600" b="1">
                <a:solidFill>
                  <a:schemeClr val="tx1"/>
                </a:solidFill>
                <a:latin typeface="楷体" panose="02010609060101010101" charset="-122"/>
                <a:ea typeface="楷体" panose="02010609060101010101" charset="-122"/>
                <a:cs typeface="楷体" panose="02010609060101010101" charset="-122"/>
                <a:sym typeface="+mn-ea"/>
              </a:rPr>
              <a:t>+</a:t>
            </a:r>
            <a:r>
              <a:rPr lang="zh-CN" altLang="en-US" sz="1600" b="1">
                <a:solidFill>
                  <a:schemeClr val="tx1"/>
                </a:solidFill>
                <a:latin typeface="楷体" panose="02010609060101010101" charset="-122"/>
                <a:ea typeface="楷体" panose="02010609060101010101" charset="-122"/>
                <a:cs typeface="楷体" panose="02010609060101010101" charset="-122"/>
                <a:sym typeface="+mn-ea"/>
              </a:rPr>
              <a:t>熊线上移，月线死叉末端，</a:t>
            </a:r>
            <a:r>
              <a:rPr lang="en-US" altLang="zh-CN" sz="1600" b="1">
                <a:solidFill>
                  <a:schemeClr val="tx1"/>
                </a:solidFill>
                <a:latin typeface="楷体" panose="02010609060101010101" charset="-122"/>
                <a:ea typeface="楷体" panose="02010609060101010101" charset="-122"/>
                <a:cs typeface="楷体" panose="02010609060101010101" charset="-122"/>
                <a:sym typeface="+mn-ea"/>
              </a:rPr>
              <a:t>1</a:t>
            </a:r>
            <a:r>
              <a:rPr lang="zh-CN" altLang="en-US" sz="1600" b="1">
                <a:solidFill>
                  <a:schemeClr val="tx1"/>
                </a:solidFill>
                <a:latin typeface="楷体" panose="02010609060101010101" charset="-122"/>
                <a:ea typeface="楷体" panose="02010609060101010101" charset="-122"/>
                <a:cs typeface="楷体" panose="02010609060101010101" charset="-122"/>
                <a:sym typeface="+mn-ea"/>
              </a:rPr>
              <a:t>月非常大逆转金叉可能</a:t>
            </a:r>
            <a:endParaRPr lang="zh-CN" altLang="en-US" sz="1600" b="1">
              <a:solidFill>
                <a:schemeClr val="tx1"/>
              </a:solidFill>
              <a:latin typeface="楷体" panose="02010609060101010101" charset="-122"/>
              <a:ea typeface="楷体" panose="02010609060101010101" charset="-122"/>
              <a:cs typeface="楷体" panose="02010609060101010101" charset="-122"/>
              <a:sym typeface="+mn-ea"/>
            </a:endParaRPr>
          </a:p>
          <a:p>
            <a:r>
              <a:rPr lang="zh-CN" altLang="en-US" sz="1600" b="1">
                <a:solidFill>
                  <a:schemeClr val="tx1"/>
                </a:solidFill>
                <a:latin typeface="楷体" panose="02010609060101010101" charset="-122"/>
                <a:ea typeface="楷体" panose="02010609060101010101" charset="-122"/>
                <a:cs typeface="楷体" panose="02010609060101010101" charset="-122"/>
                <a:sym typeface="+mn-ea"/>
              </a:rPr>
              <a:t>日线：黄色</a:t>
            </a:r>
            <a:r>
              <a:rPr lang="en-US" altLang="zh-CN" sz="1600" b="1">
                <a:solidFill>
                  <a:schemeClr val="tx1"/>
                </a:solidFill>
                <a:latin typeface="楷体" panose="02010609060101010101" charset="-122"/>
                <a:ea typeface="楷体" panose="02010609060101010101" charset="-122"/>
                <a:cs typeface="楷体" panose="02010609060101010101" charset="-122"/>
                <a:sym typeface="+mn-ea"/>
              </a:rPr>
              <a:t>B</a:t>
            </a:r>
            <a:r>
              <a:rPr lang="zh-CN" altLang="en-US" sz="1600" b="1">
                <a:solidFill>
                  <a:schemeClr val="tx1"/>
                </a:solidFill>
                <a:latin typeface="楷体" panose="02010609060101010101" charset="-122"/>
                <a:ea typeface="楷体" panose="02010609060101010101" charset="-122"/>
                <a:cs typeface="楷体" panose="02010609060101010101" charset="-122"/>
                <a:sym typeface="+mn-ea"/>
              </a:rPr>
              <a:t>点</a:t>
            </a:r>
            <a:r>
              <a:rPr lang="en-US" altLang="zh-CN" sz="1600" b="1">
                <a:solidFill>
                  <a:schemeClr val="tx1"/>
                </a:solidFill>
                <a:latin typeface="楷体" panose="02010609060101010101" charset="-122"/>
                <a:ea typeface="楷体" panose="02010609060101010101" charset="-122"/>
                <a:cs typeface="楷体" panose="02010609060101010101" charset="-122"/>
                <a:sym typeface="+mn-ea"/>
              </a:rPr>
              <a:t>+</a:t>
            </a:r>
            <a:r>
              <a:rPr lang="zh-CN" altLang="en-US" sz="1600" b="1">
                <a:solidFill>
                  <a:schemeClr val="tx1"/>
                </a:solidFill>
                <a:latin typeface="楷体" panose="02010609060101010101" charset="-122"/>
                <a:ea typeface="楷体" panose="02010609060101010101" charset="-122"/>
                <a:cs typeface="楷体" panose="02010609060101010101" charset="-122"/>
                <a:sym typeface="+mn-ea"/>
              </a:rPr>
              <a:t>资金持续翻红</a:t>
            </a:r>
            <a:r>
              <a:rPr lang="en-US" altLang="zh-CN" sz="1600" b="1">
                <a:solidFill>
                  <a:schemeClr val="tx1"/>
                </a:solidFill>
                <a:latin typeface="楷体" panose="02010609060101010101" charset="-122"/>
                <a:ea typeface="楷体" panose="02010609060101010101" charset="-122"/>
                <a:cs typeface="楷体" panose="02010609060101010101" charset="-122"/>
                <a:sym typeface="+mn-ea"/>
              </a:rPr>
              <a:t>+</a:t>
            </a:r>
            <a:r>
              <a:rPr lang="zh-CN" altLang="en-US" sz="1600" b="1">
                <a:solidFill>
                  <a:schemeClr val="tx1"/>
                </a:solidFill>
                <a:latin typeface="楷体" panose="02010609060101010101" charset="-122"/>
                <a:ea typeface="楷体" panose="02010609060101010101" charset="-122"/>
                <a:cs typeface="楷体" panose="02010609060101010101" charset="-122"/>
                <a:sym typeface="+mn-ea"/>
              </a:rPr>
              <a:t>熊线上移</a:t>
            </a:r>
            <a:r>
              <a:rPr lang="en-US" altLang="zh-CN" sz="1600" b="1">
                <a:solidFill>
                  <a:schemeClr val="tx1"/>
                </a:solidFill>
                <a:latin typeface="楷体" panose="02010609060101010101" charset="-122"/>
                <a:ea typeface="楷体" panose="02010609060101010101" charset="-122"/>
                <a:cs typeface="楷体" panose="02010609060101010101" charset="-122"/>
                <a:sym typeface="+mn-ea"/>
              </a:rPr>
              <a:t>+</a:t>
            </a:r>
            <a:r>
              <a:rPr lang="zh-CN" altLang="en-US" sz="1600" b="1">
                <a:solidFill>
                  <a:schemeClr val="tx1"/>
                </a:solidFill>
                <a:latin typeface="楷体" panose="02010609060101010101" charset="-122"/>
                <a:ea typeface="楷体" panose="02010609060101010101" charset="-122"/>
                <a:cs typeface="楷体" panose="02010609060101010101" charset="-122"/>
                <a:sym typeface="+mn-ea"/>
              </a:rPr>
              <a:t>捕捞季节强势金叉，再次到</a:t>
            </a:r>
            <a:r>
              <a:rPr lang="en-US" altLang="zh-CN" sz="1600" b="1">
                <a:solidFill>
                  <a:schemeClr val="tx1"/>
                </a:solidFill>
                <a:latin typeface="楷体" panose="02010609060101010101" charset="-122"/>
                <a:ea typeface="楷体" panose="02010609060101010101" charset="-122"/>
                <a:cs typeface="楷体" panose="02010609060101010101" charset="-122"/>
                <a:sym typeface="+mn-ea"/>
              </a:rPr>
              <a:t>2</a:t>
            </a:r>
            <a:r>
              <a:rPr lang="zh-CN" altLang="en-US" sz="1600" b="1">
                <a:solidFill>
                  <a:schemeClr val="tx1"/>
                </a:solidFill>
                <a:latin typeface="楷体" panose="02010609060101010101" charset="-122"/>
                <a:ea typeface="楷体" panose="02010609060101010101" charset="-122"/>
                <a:cs typeface="楷体" panose="02010609060101010101" charset="-122"/>
                <a:sym typeface="+mn-ea"/>
              </a:rPr>
              <a:t>万亿，有量有行情，调整是低吸机会</a:t>
            </a:r>
            <a:endParaRPr lang="zh-CN" altLang="en-US" sz="1600" b="1">
              <a:solidFill>
                <a:schemeClr val="tx1"/>
              </a:solidFill>
              <a:latin typeface="楷体" panose="02010609060101010101" charset="-122"/>
              <a:ea typeface="楷体" panose="02010609060101010101" charset="-122"/>
              <a:cs typeface="楷体" panose="02010609060101010101" charset="-122"/>
              <a:sym typeface="+mn-ea"/>
            </a:endParaRPr>
          </a:p>
        </p:txBody>
      </p:sp>
      <p:pic>
        <p:nvPicPr>
          <p:cNvPr id="3" name="图片 2"/>
          <p:cNvPicPr>
            <a:picLocks noChangeAspect="1"/>
          </p:cNvPicPr>
          <p:nvPr/>
        </p:nvPicPr>
        <p:blipFill>
          <a:blip r:embed="rId1"/>
          <a:stretch>
            <a:fillRect/>
          </a:stretch>
        </p:blipFill>
        <p:spPr>
          <a:xfrm>
            <a:off x="1490980" y="838200"/>
            <a:ext cx="9209405" cy="4815840"/>
          </a:xfrm>
          <a:prstGeom prst="rect">
            <a:avLst/>
          </a:prstGeom>
        </p:spPr>
      </p:pic>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9"/>
          <p:cNvSpPr txBox="1"/>
          <p:nvPr/>
        </p:nvSpPr>
        <p:spPr>
          <a:xfrm>
            <a:off x="0" y="32385"/>
            <a:ext cx="12192000" cy="737235"/>
          </a:xfrm>
          <a:prstGeom prst="rect">
            <a:avLst/>
          </a:prstGeom>
          <a:noFill/>
        </p:spPr>
        <p:txBody>
          <a:bodyPr wrap="square" rtlCol="0">
            <a:spAutoFit/>
          </a:bodyPr>
          <a:lstStyle/>
          <a:p>
            <a:pPr algn="ctr"/>
            <a:r>
              <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春躁红包</a:t>
            </a:r>
            <a:r>
              <a:rPr lang="en-US" altLang="zh-CN"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  </a:t>
            </a:r>
            <a:r>
              <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行情可期</a:t>
            </a:r>
            <a:r>
              <a:rPr lang="en-US" altLang="zh-CN"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 </a:t>
            </a:r>
            <a:endPar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5" name="TextBox 4"/>
          <p:cNvSpPr txBox="1"/>
          <p:nvPr/>
        </p:nvSpPr>
        <p:spPr>
          <a:xfrm>
            <a:off x="8490585" y="1144905"/>
            <a:ext cx="2893060" cy="819150"/>
          </a:xfrm>
          <a:prstGeom prst="rect">
            <a:avLst/>
          </a:prstGeom>
          <a:noFill/>
        </p:spPr>
        <p:txBody>
          <a:bodyPr wrap="square" rtlCol="0">
            <a:noAutofit/>
          </a:bodyPr>
          <a:p>
            <a:r>
              <a:rPr lang="en-US" altLang="zh-CN" b="1" dirty="0">
                <a:solidFill>
                  <a:srgbClr val="FF0000"/>
                </a:solidFill>
              </a:rPr>
              <a:t>     </a:t>
            </a:r>
            <a:endParaRPr lang="zh-CN" altLang="en-US" b="1" dirty="0">
              <a:solidFill>
                <a:srgbClr val="FF0000"/>
              </a:solidFill>
            </a:endParaRPr>
          </a:p>
        </p:txBody>
      </p:sp>
      <p:sp>
        <p:nvSpPr>
          <p:cNvPr id="10" name="文本框 9"/>
          <p:cNvSpPr txBox="1"/>
          <p:nvPr/>
        </p:nvSpPr>
        <p:spPr>
          <a:xfrm>
            <a:off x="-1127760" y="5737225"/>
            <a:ext cx="10439400" cy="651510"/>
          </a:xfrm>
          <a:prstGeom prst="rect">
            <a:avLst/>
          </a:prstGeom>
          <a:noFill/>
        </p:spPr>
        <p:txBody>
          <a:bodyPr wrap="square" rtlCol="0">
            <a:noAutofit/>
          </a:bodyPr>
          <a:p>
            <a:endParaRPr lang="zh-CN" altLang="en-US" sz="1600" b="1">
              <a:solidFill>
                <a:schemeClr val="tx1"/>
              </a:solidFill>
              <a:latin typeface="楷体" panose="02010609060101010101" charset="-122"/>
              <a:ea typeface="楷体" panose="02010609060101010101" charset="-122"/>
              <a:cs typeface="楷体" panose="02010609060101010101" charset="-122"/>
              <a:sym typeface="+mn-ea"/>
            </a:endParaRPr>
          </a:p>
        </p:txBody>
      </p:sp>
      <p:pic>
        <p:nvPicPr>
          <p:cNvPr id="3" name="图片 2"/>
          <p:cNvPicPr>
            <a:picLocks noChangeAspect="1"/>
          </p:cNvPicPr>
          <p:nvPr/>
        </p:nvPicPr>
        <p:blipFill>
          <a:blip r:embed="rId1"/>
          <a:stretch>
            <a:fillRect/>
          </a:stretch>
        </p:blipFill>
        <p:spPr>
          <a:xfrm>
            <a:off x="274955" y="769620"/>
            <a:ext cx="6333490" cy="5176520"/>
          </a:xfrm>
          <a:prstGeom prst="rect">
            <a:avLst/>
          </a:prstGeom>
        </p:spPr>
      </p:pic>
      <p:pic>
        <p:nvPicPr>
          <p:cNvPr id="4" name="图片 3"/>
          <p:cNvPicPr>
            <a:picLocks noChangeAspect="1"/>
          </p:cNvPicPr>
          <p:nvPr/>
        </p:nvPicPr>
        <p:blipFill>
          <a:blip r:embed="rId2"/>
          <a:stretch>
            <a:fillRect/>
          </a:stretch>
        </p:blipFill>
        <p:spPr>
          <a:xfrm>
            <a:off x="6608445" y="1144905"/>
            <a:ext cx="5506085" cy="1826895"/>
          </a:xfrm>
          <a:prstGeom prst="rect">
            <a:avLst/>
          </a:prstGeom>
        </p:spPr>
      </p:pic>
      <p:pic>
        <p:nvPicPr>
          <p:cNvPr id="8" name="图片 7"/>
          <p:cNvPicPr>
            <a:picLocks noChangeAspect="1"/>
          </p:cNvPicPr>
          <p:nvPr/>
        </p:nvPicPr>
        <p:blipFill>
          <a:blip r:embed="rId3"/>
          <a:stretch>
            <a:fillRect/>
          </a:stretch>
        </p:blipFill>
        <p:spPr>
          <a:xfrm>
            <a:off x="7195820" y="2971800"/>
            <a:ext cx="3448050" cy="3416935"/>
          </a:xfrm>
          <a:prstGeom prst="rect">
            <a:avLst/>
          </a:prstGeom>
        </p:spPr>
      </p:pic>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9"/>
          <p:cNvSpPr txBox="1"/>
          <p:nvPr/>
        </p:nvSpPr>
        <p:spPr>
          <a:xfrm>
            <a:off x="0" y="32385"/>
            <a:ext cx="12192000" cy="737235"/>
          </a:xfrm>
          <a:prstGeom prst="rect">
            <a:avLst/>
          </a:prstGeom>
          <a:noFill/>
        </p:spPr>
        <p:txBody>
          <a:bodyPr wrap="square" rtlCol="0">
            <a:spAutoFit/>
          </a:bodyPr>
          <a:lstStyle/>
          <a:p>
            <a:pPr algn="ctr"/>
            <a:r>
              <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热点</a:t>
            </a:r>
            <a:r>
              <a:rPr lang="en-US" altLang="zh-CN"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百花齐放</a:t>
            </a:r>
            <a:r>
              <a:rPr lang="en-US" altLang="zh-CN"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 </a:t>
            </a:r>
            <a:endPar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5" name="TextBox 4"/>
          <p:cNvSpPr txBox="1"/>
          <p:nvPr/>
        </p:nvSpPr>
        <p:spPr>
          <a:xfrm>
            <a:off x="8490585" y="1144905"/>
            <a:ext cx="2893060" cy="819150"/>
          </a:xfrm>
          <a:prstGeom prst="rect">
            <a:avLst/>
          </a:prstGeom>
          <a:noFill/>
        </p:spPr>
        <p:txBody>
          <a:bodyPr wrap="square" rtlCol="0">
            <a:noAutofit/>
          </a:bodyPr>
          <a:p>
            <a:r>
              <a:rPr lang="en-US" altLang="zh-CN" b="1" dirty="0">
                <a:solidFill>
                  <a:srgbClr val="FF0000"/>
                </a:solidFill>
              </a:rPr>
              <a:t>     </a:t>
            </a:r>
            <a:endParaRPr lang="zh-CN" altLang="en-US" b="1" dirty="0">
              <a:solidFill>
                <a:srgbClr val="FF0000"/>
              </a:solidFill>
            </a:endParaRPr>
          </a:p>
        </p:txBody>
      </p:sp>
      <p:sp>
        <p:nvSpPr>
          <p:cNvPr id="10" name="文本框 9"/>
          <p:cNvSpPr txBox="1"/>
          <p:nvPr/>
        </p:nvSpPr>
        <p:spPr>
          <a:xfrm>
            <a:off x="-967105" y="6020435"/>
            <a:ext cx="10793095" cy="426085"/>
          </a:xfrm>
          <a:prstGeom prst="rect">
            <a:avLst/>
          </a:prstGeom>
          <a:noFill/>
        </p:spPr>
        <p:txBody>
          <a:bodyPr wrap="square" rtlCol="0">
            <a:noAutofit/>
          </a:bodyPr>
          <a:p>
            <a:endParaRPr lang="zh-CN" altLang="en-US" sz="1600" b="1">
              <a:solidFill>
                <a:schemeClr val="tx1"/>
              </a:solidFill>
              <a:latin typeface="楷体" panose="02010609060101010101" charset="-122"/>
              <a:ea typeface="楷体" panose="02010609060101010101" charset="-122"/>
              <a:cs typeface="楷体" panose="02010609060101010101" charset="-122"/>
              <a:sym typeface="+mn-ea"/>
            </a:endParaRPr>
          </a:p>
        </p:txBody>
      </p:sp>
      <p:sp>
        <p:nvSpPr>
          <p:cNvPr id="7" name="文本框 6"/>
          <p:cNvSpPr txBox="1"/>
          <p:nvPr/>
        </p:nvSpPr>
        <p:spPr>
          <a:xfrm>
            <a:off x="8198485" y="1144905"/>
            <a:ext cx="3879850" cy="5481320"/>
          </a:xfrm>
          <a:prstGeom prst="rect">
            <a:avLst/>
          </a:prstGeom>
          <a:noFill/>
        </p:spPr>
        <p:txBody>
          <a:bodyPr wrap="square" rtlCol="0">
            <a:noAutofit/>
          </a:bodyPr>
          <a:p>
            <a:pPr algn="l"/>
            <a:r>
              <a:rPr lang="en-US" altLang="zh-CN">
                <a:latin typeface="楷体" panose="02010609060101010101" charset="-122"/>
                <a:ea typeface="楷体" panose="02010609060101010101" charset="-122"/>
                <a:cs typeface="楷体" panose="02010609060101010101" charset="-122"/>
              </a:rPr>
              <a:t>1</a:t>
            </a:r>
            <a:r>
              <a:rPr lang="zh-CN" altLang="en-US">
                <a:latin typeface="楷体" panose="02010609060101010101" charset="-122"/>
                <a:ea typeface="楷体" panose="02010609060101010101" charset="-122"/>
                <a:cs typeface="楷体" panose="02010609060101010101" charset="-122"/>
              </a:rPr>
              <a:t>）商业航天：蓝箭航天科创板</a:t>
            </a:r>
            <a:r>
              <a:rPr lang="en-US" altLang="zh-CN">
                <a:latin typeface="楷体" panose="02010609060101010101" charset="-122"/>
                <a:ea typeface="楷体" panose="02010609060101010101" charset="-122"/>
                <a:cs typeface="楷体" panose="02010609060101010101" charset="-122"/>
              </a:rPr>
              <a:t>IPO</a:t>
            </a:r>
            <a:r>
              <a:rPr lang="zh-CN" altLang="en-US">
                <a:latin typeface="楷体" panose="02010609060101010101" charset="-122"/>
                <a:ea typeface="楷体" panose="02010609060101010101" charset="-122"/>
                <a:cs typeface="楷体" panose="02010609060101010101" charset="-122"/>
              </a:rPr>
              <a:t>审核状态变更为</a:t>
            </a:r>
            <a:r>
              <a:rPr lang="en-US" altLang="zh-CN">
                <a:latin typeface="楷体" panose="02010609060101010101" charset="-122"/>
                <a:ea typeface="楷体" panose="02010609060101010101" charset="-122"/>
                <a:cs typeface="楷体" panose="02010609060101010101" charset="-122"/>
              </a:rPr>
              <a:t>“</a:t>
            </a:r>
            <a:r>
              <a:rPr lang="zh-CN" altLang="en-US">
                <a:latin typeface="楷体" panose="02010609060101010101" charset="-122"/>
                <a:ea typeface="楷体" panose="02010609060101010101" charset="-122"/>
                <a:cs typeface="楷体" panose="02010609060101010101" charset="-122"/>
              </a:rPr>
              <a:t>已受理</a:t>
            </a:r>
            <a:r>
              <a:rPr lang="en-US" altLang="zh-CN">
                <a:latin typeface="楷体" panose="02010609060101010101" charset="-122"/>
                <a:ea typeface="楷体" panose="02010609060101010101" charset="-122"/>
                <a:cs typeface="楷体" panose="02010609060101010101" charset="-122"/>
              </a:rPr>
              <a:t>”</a:t>
            </a:r>
            <a:r>
              <a:rPr lang="zh-CN" altLang="en-US">
                <a:latin typeface="楷体" panose="02010609060101010101" charset="-122"/>
                <a:ea typeface="楷体" panose="02010609060101010101" charset="-122"/>
                <a:cs typeface="楷体" panose="02010609060101010101" charset="-122"/>
              </a:rPr>
              <a:t>，公司拟融资金额</a:t>
            </a:r>
            <a:r>
              <a:rPr lang="en-US" altLang="zh-CN">
                <a:latin typeface="楷体" panose="02010609060101010101" charset="-122"/>
                <a:ea typeface="楷体" panose="02010609060101010101" charset="-122"/>
                <a:cs typeface="楷体" panose="02010609060101010101" charset="-122"/>
              </a:rPr>
              <a:t>75</a:t>
            </a:r>
            <a:r>
              <a:rPr lang="zh-CN" altLang="en-US">
                <a:latin typeface="楷体" panose="02010609060101010101" charset="-122"/>
                <a:ea typeface="楷体" panose="02010609060101010101" charset="-122"/>
                <a:cs typeface="楷体" panose="02010609060101010101" charset="-122"/>
              </a:rPr>
              <a:t>亿元。</a:t>
            </a:r>
            <a:endParaRPr lang="zh-CN" altLang="en-US">
              <a:latin typeface="楷体" panose="02010609060101010101" charset="-122"/>
              <a:ea typeface="楷体" panose="02010609060101010101" charset="-122"/>
              <a:cs typeface="楷体" panose="02010609060101010101" charset="-122"/>
            </a:endParaRPr>
          </a:p>
          <a:p>
            <a:pPr algn="l"/>
            <a:r>
              <a:rPr lang="en-US" altLang="zh-CN">
                <a:latin typeface="楷体" panose="02010609060101010101" charset="-122"/>
                <a:ea typeface="楷体" panose="02010609060101010101" charset="-122"/>
                <a:cs typeface="楷体" panose="02010609060101010101" charset="-122"/>
              </a:rPr>
              <a:t>2</a:t>
            </a:r>
            <a:r>
              <a:rPr lang="zh-CN" altLang="en-US">
                <a:latin typeface="楷体" panose="02010609060101010101" charset="-122"/>
                <a:ea typeface="楷体" panose="02010609060101010101" charset="-122"/>
                <a:cs typeface="楷体" panose="02010609060101010101" charset="-122"/>
              </a:rPr>
              <a:t>）</a:t>
            </a:r>
            <a:r>
              <a:rPr lang="en-US" altLang="zh-CN">
                <a:latin typeface="楷体" panose="02010609060101010101" charset="-122"/>
                <a:ea typeface="楷体" panose="02010609060101010101" charset="-122"/>
                <a:cs typeface="楷体" panose="02010609060101010101" charset="-122"/>
              </a:rPr>
              <a:t>AI</a:t>
            </a:r>
            <a:r>
              <a:rPr lang="zh-CN" altLang="en-US">
                <a:latin typeface="楷体" panose="02010609060101010101" charset="-122"/>
                <a:ea typeface="楷体" panose="02010609060101010101" charset="-122"/>
                <a:cs typeface="楷体" panose="02010609060101010101" charset="-122"/>
              </a:rPr>
              <a:t>应用：</a:t>
            </a:r>
            <a:r>
              <a:rPr lang="en-US" altLang="zh-CN">
                <a:latin typeface="楷体" panose="02010609060101010101" charset="-122"/>
                <a:ea typeface="楷体" panose="02010609060101010101" charset="-122"/>
                <a:cs typeface="楷体" panose="02010609060101010101" charset="-122"/>
              </a:rPr>
              <a:t>Meta</a:t>
            </a:r>
            <a:r>
              <a:rPr lang="zh-CN" altLang="en-US">
                <a:latin typeface="楷体" panose="02010609060101010101" charset="-122"/>
                <a:ea typeface="楷体" panose="02010609060101010101" charset="-122"/>
                <a:cs typeface="楷体" panose="02010609060101010101" charset="-122"/>
              </a:rPr>
              <a:t>宣布收购</a:t>
            </a:r>
            <a:r>
              <a:rPr lang="en-US" altLang="zh-CN">
                <a:latin typeface="楷体" panose="02010609060101010101" charset="-122"/>
                <a:ea typeface="楷体" panose="02010609060101010101" charset="-122"/>
                <a:cs typeface="楷体" panose="02010609060101010101" charset="-122"/>
              </a:rPr>
              <a:t>AI</a:t>
            </a:r>
            <a:r>
              <a:rPr lang="zh-CN" altLang="en-US">
                <a:latin typeface="楷体" panose="02010609060101010101" charset="-122"/>
                <a:ea typeface="楷体" panose="02010609060101010101" charset="-122"/>
                <a:cs typeface="楷体" panose="02010609060101010101" charset="-122"/>
              </a:rPr>
              <a:t>智能体公司</a:t>
            </a:r>
            <a:r>
              <a:rPr lang="en-US" altLang="zh-CN">
                <a:latin typeface="楷体" panose="02010609060101010101" charset="-122"/>
                <a:ea typeface="楷体" panose="02010609060101010101" charset="-122"/>
                <a:cs typeface="楷体" panose="02010609060101010101" charset="-122"/>
              </a:rPr>
              <a:t>Manus</a:t>
            </a:r>
            <a:r>
              <a:rPr lang="zh-CN" altLang="en-US">
                <a:latin typeface="楷体" panose="02010609060101010101" charset="-122"/>
                <a:ea typeface="楷体" panose="02010609060101010101" charset="-122"/>
                <a:cs typeface="楷体" panose="02010609060101010101" charset="-122"/>
              </a:rPr>
              <a:t>，收购金额或高达数十亿美元，成为</a:t>
            </a:r>
            <a:r>
              <a:rPr lang="en-US" altLang="zh-CN">
                <a:latin typeface="楷体" panose="02010609060101010101" charset="-122"/>
                <a:ea typeface="楷体" panose="02010609060101010101" charset="-122"/>
                <a:cs typeface="楷体" panose="02010609060101010101" charset="-122"/>
              </a:rPr>
              <a:t>Meta</a:t>
            </a:r>
            <a:r>
              <a:rPr lang="zh-CN" altLang="en-US">
                <a:latin typeface="楷体" panose="02010609060101010101" charset="-122"/>
                <a:ea typeface="楷体" panose="02010609060101010101" charset="-122"/>
                <a:cs typeface="楷体" panose="02010609060101010101" charset="-122"/>
              </a:rPr>
              <a:t>成立以来第三大收购。</a:t>
            </a:r>
            <a:endParaRPr lang="zh-CN" altLang="en-US">
              <a:latin typeface="楷体" panose="02010609060101010101" charset="-122"/>
              <a:ea typeface="楷体" panose="02010609060101010101" charset="-122"/>
              <a:cs typeface="楷体" panose="02010609060101010101" charset="-122"/>
            </a:endParaRPr>
          </a:p>
          <a:p>
            <a:pPr algn="l"/>
            <a:r>
              <a:rPr lang="en-US" altLang="zh-CN">
                <a:latin typeface="楷体" panose="02010609060101010101" charset="-122"/>
                <a:ea typeface="楷体" panose="02010609060101010101" charset="-122"/>
                <a:cs typeface="楷体" panose="02010609060101010101" charset="-122"/>
              </a:rPr>
              <a:t>3</a:t>
            </a:r>
            <a:r>
              <a:rPr lang="zh-CN" altLang="en-US">
                <a:latin typeface="楷体" panose="02010609060101010101" charset="-122"/>
                <a:ea typeface="楷体" panose="02010609060101010101" charset="-122"/>
                <a:cs typeface="楷体" panose="02010609060101010101" charset="-122"/>
              </a:rPr>
              <a:t>）人脑工程：马斯克表示，其脑机接口公司</a:t>
            </a:r>
            <a:r>
              <a:rPr lang="en-US" altLang="zh-CN">
                <a:latin typeface="楷体" panose="02010609060101010101" charset="-122"/>
                <a:ea typeface="楷体" panose="02010609060101010101" charset="-122"/>
                <a:cs typeface="楷体" panose="02010609060101010101" charset="-122"/>
              </a:rPr>
              <a:t>Neuralink</a:t>
            </a:r>
            <a:r>
              <a:rPr lang="zh-CN" altLang="en-US">
                <a:latin typeface="楷体" panose="02010609060101010101" charset="-122"/>
                <a:ea typeface="楷体" panose="02010609060101010101" charset="-122"/>
                <a:cs typeface="楷体" panose="02010609060101010101" charset="-122"/>
              </a:rPr>
              <a:t>将于</a:t>
            </a:r>
            <a:r>
              <a:rPr lang="en-US" altLang="zh-CN">
                <a:latin typeface="楷体" panose="02010609060101010101" charset="-122"/>
                <a:ea typeface="楷体" panose="02010609060101010101" charset="-122"/>
                <a:cs typeface="楷体" panose="02010609060101010101" charset="-122"/>
              </a:rPr>
              <a:t>2026</a:t>
            </a:r>
            <a:r>
              <a:rPr lang="zh-CN" altLang="en-US">
                <a:latin typeface="楷体" panose="02010609060101010101" charset="-122"/>
                <a:ea typeface="楷体" panose="02010609060101010101" charset="-122"/>
                <a:cs typeface="楷体" panose="02010609060101010101" charset="-122"/>
              </a:rPr>
              <a:t>年开始对脑机接口设备进行</a:t>
            </a:r>
            <a:r>
              <a:rPr lang="en-US" altLang="zh-CN">
                <a:latin typeface="楷体" panose="02010609060101010101" charset="-122"/>
                <a:ea typeface="楷体" panose="02010609060101010101" charset="-122"/>
                <a:cs typeface="楷体" panose="02010609060101010101" charset="-122"/>
              </a:rPr>
              <a:t>“</a:t>
            </a:r>
            <a:r>
              <a:rPr lang="zh-CN" altLang="en-US">
                <a:latin typeface="楷体" panose="02010609060101010101" charset="-122"/>
                <a:ea typeface="楷体" panose="02010609060101010101" charset="-122"/>
                <a:cs typeface="楷体" panose="02010609060101010101" charset="-122"/>
              </a:rPr>
              <a:t>大规模生产</a:t>
            </a:r>
            <a:r>
              <a:rPr lang="en-US" altLang="zh-CN">
                <a:latin typeface="楷体" panose="02010609060101010101" charset="-122"/>
                <a:ea typeface="楷体" panose="02010609060101010101" charset="-122"/>
                <a:cs typeface="楷体" panose="02010609060101010101" charset="-122"/>
              </a:rPr>
              <a:t>”</a:t>
            </a:r>
            <a:r>
              <a:rPr lang="zh-CN" altLang="en-US">
                <a:latin typeface="楷体" panose="02010609060101010101" charset="-122"/>
                <a:ea typeface="楷体" panose="02010609060101010101" charset="-122"/>
                <a:cs typeface="楷体" panose="02010609060101010101" charset="-122"/>
              </a:rPr>
              <a:t>。</a:t>
            </a:r>
            <a:endParaRPr lang="zh-CN" altLang="en-US">
              <a:latin typeface="楷体" panose="02010609060101010101" charset="-122"/>
              <a:ea typeface="楷体" panose="02010609060101010101" charset="-122"/>
              <a:cs typeface="楷体" panose="02010609060101010101" charset="-122"/>
            </a:endParaRPr>
          </a:p>
          <a:p>
            <a:pPr algn="l"/>
            <a:r>
              <a:rPr lang="en-US" altLang="zh-CN">
                <a:latin typeface="楷体" panose="02010609060101010101" charset="-122"/>
                <a:ea typeface="楷体" panose="02010609060101010101" charset="-122"/>
                <a:cs typeface="楷体" panose="02010609060101010101" charset="-122"/>
              </a:rPr>
              <a:t>4</a:t>
            </a:r>
            <a:r>
              <a:rPr lang="zh-CN" altLang="en-US">
                <a:latin typeface="楷体" panose="02010609060101010101" charset="-122"/>
                <a:ea typeface="楷体" panose="02010609060101010101" charset="-122"/>
                <a:cs typeface="楷体" panose="02010609060101010101" charset="-122"/>
              </a:rPr>
              <a:t>）半导体芯片：美国政府向台积电发放一项年度许可，允许其将美国芯片制造设备进口至其位于中国大陆的南京工厂。</a:t>
            </a:r>
            <a:endParaRPr lang="zh-CN" altLang="en-US">
              <a:latin typeface="楷体" panose="02010609060101010101" charset="-122"/>
              <a:ea typeface="楷体" panose="02010609060101010101" charset="-122"/>
              <a:cs typeface="楷体" panose="02010609060101010101" charset="-122"/>
            </a:endParaRPr>
          </a:p>
          <a:p>
            <a:pPr algn="l"/>
            <a:r>
              <a:rPr lang="en-US" altLang="zh-CN">
                <a:latin typeface="楷体" panose="02010609060101010101" charset="-122"/>
                <a:ea typeface="楷体" panose="02010609060101010101" charset="-122"/>
                <a:cs typeface="楷体" panose="02010609060101010101" charset="-122"/>
              </a:rPr>
              <a:t>5</a:t>
            </a:r>
            <a:r>
              <a:rPr lang="zh-CN" altLang="en-US">
                <a:latin typeface="楷体" panose="02010609060101010101" charset="-122"/>
                <a:ea typeface="楷体" panose="02010609060101010101" charset="-122"/>
                <a:cs typeface="楷体" panose="02010609060101010101" charset="-122"/>
              </a:rPr>
              <a:t>）</a:t>
            </a:r>
            <a:r>
              <a:rPr lang="en-US" altLang="zh-CN">
                <a:latin typeface="楷体" panose="02010609060101010101" charset="-122"/>
                <a:ea typeface="楷体" panose="02010609060101010101" charset="-122"/>
                <a:cs typeface="楷体" panose="02010609060101010101" charset="-122"/>
              </a:rPr>
              <a:t>AI</a:t>
            </a:r>
            <a:r>
              <a:rPr lang="zh-CN" altLang="en-US">
                <a:latin typeface="楷体" panose="02010609060101010101" charset="-122"/>
                <a:ea typeface="楷体" panose="02010609060101010101" charset="-122"/>
                <a:cs typeface="楷体" panose="02010609060101010101" charset="-122"/>
              </a:rPr>
              <a:t>眼镜：蓝鲸科技记者最新从多位供应链人士处独家获悉，字节跳动旗下</a:t>
            </a:r>
            <a:r>
              <a:rPr lang="en-US" altLang="zh-CN">
                <a:latin typeface="楷体" panose="02010609060101010101" charset="-122"/>
                <a:ea typeface="楷体" panose="02010609060101010101" charset="-122"/>
                <a:cs typeface="楷体" panose="02010609060101010101" charset="-122"/>
              </a:rPr>
              <a:t>“</a:t>
            </a:r>
            <a:r>
              <a:rPr lang="zh-CN" altLang="en-US">
                <a:latin typeface="楷体" panose="02010609060101010101" charset="-122"/>
                <a:ea typeface="楷体" panose="02010609060101010101" charset="-122"/>
                <a:cs typeface="楷体" panose="02010609060101010101" charset="-122"/>
              </a:rPr>
              <a:t>豆包</a:t>
            </a:r>
            <a:r>
              <a:rPr lang="en-US" altLang="zh-CN">
                <a:latin typeface="楷体" panose="02010609060101010101" charset="-122"/>
                <a:ea typeface="楷体" panose="02010609060101010101" charset="-122"/>
                <a:cs typeface="楷体" panose="02010609060101010101" charset="-122"/>
              </a:rPr>
              <a:t>”AI</a:t>
            </a:r>
            <a:r>
              <a:rPr lang="zh-CN" altLang="en-US">
                <a:latin typeface="楷体" panose="02010609060101010101" charset="-122"/>
                <a:ea typeface="楷体" panose="02010609060101010101" charset="-122"/>
                <a:cs typeface="楷体" panose="02010609060101010101" charset="-122"/>
              </a:rPr>
              <a:t>眼镜即将进入出货阶段。</a:t>
            </a:r>
            <a:endParaRPr lang="zh-CN" altLang="en-US">
              <a:latin typeface="楷体" panose="02010609060101010101" charset="-122"/>
              <a:ea typeface="楷体" panose="02010609060101010101" charset="-122"/>
              <a:cs typeface="楷体" panose="02010609060101010101" charset="-122"/>
            </a:endParaRPr>
          </a:p>
        </p:txBody>
      </p:sp>
      <p:pic>
        <p:nvPicPr>
          <p:cNvPr id="3" name="图片 2"/>
          <p:cNvPicPr>
            <a:picLocks noChangeAspect="1"/>
          </p:cNvPicPr>
          <p:nvPr/>
        </p:nvPicPr>
        <p:blipFill>
          <a:blip r:embed="rId1"/>
          <a:stretch>
            <a:fillRect/>
          </a:stretch>
        </p:blipFill>
        <p:spPr>
          <a:xfrm>
            <a:off x="509905" y="1144905"/>
            <a:ext cx="7016750" cy="4812030"/>
          </a:xfrm>
          <a:prstGeom prst="rect">
            <a:avLst/>
          </a:prstGeom>
        </p:spPr>
      </p:pic>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414010" y="1110615"/>
            <a:ext cx="1363980" cy="1198880"/>
          </a:xfrm>
          <a:prstGeom prst="rect">
            <a:avLst/>
          </a:prstGeom>
          <a:noFill/>
        </p:spPr>
        <p:txBody>
          <a:bodyPr wrap="square" rtlCol="0">
            <a:spAutoFit/>
          </a:bodyPr>
          <a:lstStyle/>
          <a:p>
            <a:pPr algn="ctr"/>
            <a:r>
              <a:rPr lang="en-US" altLang="zh-CN" sz="7200">
                <a:solidFill>
                  <a:srgbClr val="EFDDFF"/>
                </a:solidFill>
                <a:latin typeface="思源黑体 CN Medium" panose="020B0600000000000000" charset="-122"/>
                <a:ea typeface="思源黑体 CN Medium" panose="020B0600000000000000" charset="-122"/>
              </a:rPr>
              <a:t>02</a:t>
            </a:r>
            <a:endParaRPr lang="en-US" altLang="zh-CN" sz="7200">
              <a:solidFill>
                <a:srgbClr val="EFDDFF"/>
              </a:solidFill>
              <a:latin typeface="思源黑体 CN Medium" panose="020B0600000000000000" charset="-122"/>
              <a:ea typeface="思源黑体 CN Medium" panose="020B0600000000000000" charset="-122"/>
            </a:endParaRPr>
          </a:p>
        </p:txBody>
      </p:sp>
      <p:sp>
        <p:nvSpPr>
          <p:cNvPr id="9" name="文本框 8"/>
          <p:cNvSpPr txBox="1"/>
          <p:nvPr/>
        </p:nvSpPr>
        <p:spPr>
          <a:xfrm>
            <a:off x="1635125" y="2663190"/>
            <a:ext cx="9072245" cy="1003300"/>
          </a:xfrm>
          <a:prstGeom prst="rect">
            <a:avLst/>
          </a:prstGeom>
          <a:noFill/>
        </p:spPr>
        <p:txBody>
          <a:bodyPr wrap="square" rtlCol="0">
            <a:noAutofit/>
          </a:bodyPr>
          <a:lstStyle/>
          <a:p>
            <a:pPr algn="ctr"/>
            <a:r>
              <a:rPr lang="zh-CN" altLang="en-US" sz="6600" dirty="0">
                <a:gradFill>
                  <a:gsLst>
                    <a:gs pos="0">
                      <a:srgbClr val="FFEFCE"/>
                    </a:gs>
                    <a:gs pos="100000">
                      <a:srgbClr val="FFD983"/>
                    </a:gs>
                  </a:gsLst>
                  <a:lin ang="5400000" scaled="0"/>
                </a:gradFill>
                <a:latin typeface="思源黑体 CN Bold" panose="020B0800000000000000" charset="-122"/>
                <a:ea typeface="思源黑体 CN Bold" panose="020B0800000000000000" charset="-122"/>
              </a:rPr>
              <a:t>主线热点</a:t>
            </a:r>
            <a:endParaRPr lang="zh-CN" altLang="en-US" sz="6600" dirty="0">
              <a:gradFill>
                <a:gsLst>
                  <a:gs pos="0">
                    <a:srgbClr val="FFEFCE"/>
                  </a:gs>
                  <a:gs pos="100000">
                    <a:srgbClr val="FFD983"/>
                  </a:gs>
                </a:gsLst>
                <a:lin ang="5400000" scaled="0"/>
              </a:gradFill>
              <a:latin typeface="思源黑体 CN Bold" panose="020B0800000000000000" charset="-122"/>
              <a:ea typeface="思源黑体 CN Bold" panose="020B0800000000000000" charset="-122"/>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7505" y="5875655"/>
            <a:ext cx="11490325" cy="769620"/>
          </a:xfrm>
          <a:prstGeom prst="rect">
            <a:avLst/>
          </a:prstGeom>
          <a:noFill/>
        </p:spPr>
        <p:txBody>
          <a:bodyPr wrap="square" rtlCol="0" anchor="t">
            <a:noAutofit/>
          </a:bodyPr>
          <a:p>
            <a:r>
              <a:rPr lang="en-US" altLang="zh-CN" sz="2000">
                <a:latin typeface="楷体" panose="02010609060101010101" charset="-122"/>
                <a:ea typeface="楷体" panose="02010609060101010101" charset="-122"/>
                <a:sym typeface="+mn-ea"/>
              </a:rPr>
              <a:t> </a:t>
            </a:r>
            <a:endParaRPr lang="zh-CN" altLang="en-US" sz="2000">
              <a:solidFill>
                <a:srgbClr val="FF0000"/>
              </a:solidFill>
              <a:latin typeface="楷体" panose="02010609060101010101" charset="-122"/>
              <a:ea typeface="楷体" panose="02010609060101010101" charset="-122"/>
              <a:sym typeface="+mn-ea"/>
            </a:endParaRPr>
          </a:p>
        </p:txBody>
      </p:sp>
      <p:sp>
        <p:nvSpPr>
          <p:cNvPr id="4" name="文本框 3"/>
          <p:cNvSpPr txBox="1"/>
          <p:nvPr/>
        </p:nvSpPr>
        <p:spPr>
          <a:xfrm>
            <a:off x="3292475" y="196850"/>
            <a:ext cx="6000750" cy="507365"/>
          </a:xfrm>
          <a:prstGeom prst="rect">
            <a:avLst/>
          </a:prstGeom>
          <a:noFill/>
        </p:spPr>
        <p:txBody>
          <a:bodyPr wrap="square" rtlCol="0">
            <a:noAutofit/>
          </a:bodyPr>
          <a:p>
            <a:r>
              <a:rPr lang="en-US" altLang="zh-CN"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       </a:t>
            </a:r>
            <a:r>
              <a:rPr lang="zh-CN" altLang="en-US"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为热点而生</a:t>
            </a:r>
            <a:endParaRPr lang="zh-CN" altLang="en-US"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3" name="文本框 2"/>
          <p:cNvSpPr txBox="1"/>
          <p:nvPr/>
        </p:nvSpPr>
        <p:spPr>
          <a:xfrm>
            <a:off x="3048000" y="3044825"/>
            <a:ext cx="6096000" cy="768350"/>
          </a:xfrm>
          <a:prstGeom prst="rect">
            <a:avLst/>
          </a:prstGeom>
          <a:noFill/>
        </p:spPr>
        <p:txBody>
          <a:bodyPr wrap="square" rtlCol="0" anchor="t">
            <a:spAutoFit/>
          </a:bodyPr>
          <a:p>
            <a:r>
              <a:rPr lang="en-US" altLang="zh-CN"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rPr>
              <a:t>TMT</a:t>
            </a:r>
            <a:r>
              <a:rPr lang="zh-CN" altLang="en-US"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rPr>
              <a:t>景气</a:t>
            </a:r>
            <a:r>
              <a:rPr lang="en-US" altLang="zh-CN"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rPr>
              <a:t>  </a:t>
            </a:r>
            <a:r>
              <a:rPr lang="zh-CN" altLang="en-US"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rPr>
              <a:t>医药消费改善</a:t>
            </a:r>
            <a:endParaRPr lang="zh-CN" altLang="en-US"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endParaRPr>
          </a:p>
        </p:txBody>
      </p:sp>
      <p:sp>
        <p:nvSpPr>
          <p:cNvPr id="5" name="文本框 4"/>
          <p:cNvSpPr txBox="1"/>
          <p:nvPr/>
        </p:nvSpPr>
        <p:spPr>
          <a:xfrm>
            <a:off x="895350" y="1195070"/>
            <a:ext cx="10590530" cy="4086225"/>
          </a:xfrm>
          <a:prstGeom prst="rect">
            <a:avLst/>
          </a:prstGeom>
          <a:noFill/>
        </p:spPr>
        <p:txBody>
          <a:bodyPr wrap="square" rtlCol="0" anchor="t">
            <a:noAutofit/>
          </a:bodyPr>
          <a:p>
            <a:r>
              <a:rPr lang="zh-CN" altLang="en-US" sz="3200" dirty="0">
                <a:latin typeface="楷体" panose="02010609060101010101" charset="-122"/>
                <a:ea typeface="楷体" panose="02010609060101010101" charset="-122"/>
                <a:cs typeface="楷体" panose="02010609060101010101" charset="-122"/>
                <a:sym typeface="+mn-ea"/>
              </a:rPr>
              <a:t>1.为什么要做热点：热点才能更快的起爆，股票数量越来越多，同一环境下个股涨幅差异大，热点更受资金欢迎。</a:t>
            </a:r>
            <a:endParaRPr lang="zh-CN" altLang="en-US" sz="3200" dirty="0">
              <a:latin typeface="楷体" panose="02010609060101010101" charset="-122"/>
              <a:ea typeface="楷体" panose="02010609060101010101" charset="-122"/>
              <a:cs typeface="楷体" panose="02010609060101010101" charset="-122"/>
              <a:sym typeface="+mn-ea"/>
            </a:endParaRPr>
          </a:p>
          <a:p>
            <a:endParaRPr lang="zh-CN" altLang="en-US" sz="3200" noProof="0" dirty="0" smtClean="0">
              <a:ln>
                <a:noFill/>
              </a:ln>
              <a:solidFill>
                <a:srgbClr val="FFFFFF"/>
              </a:solidFill>
              <a:effectLst/>
              <a:uLnTx/>
              <a:uFillTx/>
              <a:latin typeface="楷体" panose="02010609060101010101" charset="-122"/>
              <a:ea typeface="楷体" panose="02010609060101010101" charset="-122"/>
              <a:cs typeface="楷体" panose="02010609060101010101" charset="-122"/>
              <a:sym typeface="+mn-ea"/>
            </a:endParaRPr>
          </a:p>
          <a:p>
            <a:r>
              <a:rPr lang="en-US" altLang="zh-CN" sz="3200" dirty="0">
                <a:latin typeface="楷体" panose="02010609060101010101" charset="-122"/>
                <a:ea typeface="楷体" panose="02010609060101010101" charset="-122"/>
                <a:cs typeface="楷体" panose="02010609060101010101" charset="-122"/>
                <a:sym typeface="+mn-ea"/>
              </a:rPr>
              <a:t>2</a:t>
            </a:r>
            <a:r>
              <a:rPr lang="zh-CN" altLang="en-US" sz="3200" dirty="0">
                <a:latin typeface="楷体" panose="02010609060101010101" charset="-122"/>
                <a:ea typeface="楷体" panose="02010609060101010101" charset="-122"/>
                <a:cs typeface="楷体" panose="02010609060101010101" charset="-122"/>
                <a:sym typeface="+mn-ea"/>
              </a:rPr>
              <a:t>、什么是新热点：近期资金异动的方向，比如涨停棱镜近期</a:t>
            </a:r>
            <a:r>
              <a:rPr lang="en-US" altLang="zh-CN" sz="3200" dirty="0">
                <a:latin typeface="楷体" panose="02010609060101010101" charset="-122"/>
                <a:ea typeface="楷体" panose="02010609060101010101" charset="-122"/>
                <a:cs typeface="楷体" panose="02010609060101010101" charset="-122"/>
                <a:sym typeface="+mn-ea"/>
              </a:rPr>
              <a:t>2-3</a:t>
            </a:r>
            <a:r>
              <a:rPr lang="zh-CN" altLang="en-US" sz="3200" dirty="0">
                <a:latin typeface="楷体" panose="02010609060101010101" charset="-122"/>
                <a:ea typeface="楷体" panose="02010609060101010101" charset="-122"/>
                <a:cs typeface="楷体" panose="02010609060101010101" charset="-122"/>
                <a:sym typeface="+mn-ea"/>
              </a:rPr>
              <a:t>天上榜</a:t>
            </a:r>
            <a:endParaRPr lang="zh-CN" altLang="en-US" sz="3200" dirty="0">
              <a:latin typeface="楷体" panose="02010609060101010101" charset="-122"/>
              <a:ea typeface="楷体" panose="02010609060101010101" charset="-122"/>
              <a:cs typeface="楷体" panose="02010609060101010101" charset="-122"/>
              <a:sym typeface="+mn-ea"/>
            </a:endParaRPr>
          </a:p>
          <a:p>
            <a:endParaRPr lang="zh-CN" altLang="en-US" sz="3200" noProof="0" dirty="0" smtClean="0">
              <a:ln>
                <a:noFill/>
              </a:ln>
              <a:solidFill>
                <a:srgbClr val="FFFFFF"/>
              </a:solidFill>
              <a:effectLst/>
              <a:uLnTx/>
              <a:uFillTx/>
              <a:latin typeface="楷体" panose="02010609060101010101" charset="-122"/>
              <a:ea typeface="楷体" panose="02010609060101010101" charset="-122"/>
              <a:cs typeface="楷体" panose="02010609060101010101" charset="-122"/>
              <a:sym typeface="+mn-ea"/>
            </a:endParaRPr>
          </a:p>
          <a:p>
            <a:r>
              <a:rPr lang="en-US" altLang="zh-CN" sz="3200" dirty="0">
                <a:latin typeface="楷体" panose="02010609060101010101" charset="-122"/>
                <a:ea typeface="楷体" panose="02010609060101010101" charset="-122"/>
                <a:cs typeface="楷体" panose="02010609060101010101" charset="-122"/>
                <a:sym typeface="+mn-ea"/>
              </a:rPr>
              <a:t>3</a:t>
            </a:r>
            <a:r>
              <a:rPr lang="zh-CN" altLang="en-US" sz="3200" dirty="0">
                <a:latin typeface="楷体" panose="02010609060101010101" charset="-122"/>
                <a:ea typeface="楷体" panose="02010609060101010101" charset="-122"/>
                <a:cs typeface="楷体" panose="02010609060101010101" charset="-122"/>
                <a:sym typeface="+mn-ea"/>
              </a:rPr>
              <a:t>、什么是老热点：此热点已经反复炒作过</a:t>
            </a:r>
            <a:r>
              <a:rPr lang="en-US" altLang="zh-CN" sz="3200" dirty="0">
                <a:latin typeface="楷体" panose="02010609060101010101" charset="-122"/>
                <a:ea typeface="楷体" panose="02010609060101010101" charset="-122"/>
                <a:cs typeface="楷体" panose="02010609060101010101" charset="-122"/>
                <a:sym typeface="+mn-ea"/>
              </a:rPr>
              <a:t>2</a:t>
            </a:r>
            <a:r>
              <a:rPr lang="zh-CN" altLang="en-US" sz="3200" dirty="0">
                <a:latin typeface="楷体" panose="02010609060101010101" charset="-122"/>
                <a:ea typeface="楷体" panose="02010609060101010101" charset="-122"/>
                <a:cs typeface="楷体" panose="02010609060101010101" charset="-122"/>
                <a:sym typeface="+mn-ea"/>
              </a:rPr>
              <a:t>轮以上，如涨停棱镜上榜至少</a:t>
            </a:r>
            <a:r>
              <a:rPr lang="en-US" altLang="zh-CN" sz="3200" dirty="0">
                <a:latin typeface="楷体" panose="02010609060101010101" charset="-122"/>
                <a:ea typeface="楷体" panose="02010609060101010101" charset="-122"/>
                <a:cs typeface="楷体" panose="02010609060101010101" charset="-122"/>
                <a:sym typeface="+mn-ea"/>
              </a:rPr>
              <a:t>2</a:t>
            </a:r>
            <a:r>
              <a:rPr lang="zh-CN" altLang="en-US" sz="3200" dirty="0">
                <a:latin typeface="楷体" panose="02010609060101010101" charset="-122"/>
                <a:ea typeface="楷体" panose="02010609060101010101" charset="-122"/>
                <a:cs typeface="楷体" panose="02010609060101010101" charset="-122"/>
                <a:sym typeface="+mn-ea"/>
              </a:rPr>
              <a:t>个周期了</a:t>
            </a:r>
            <a:endParaRPr lang="zh-CN" altLang="en-US" sz="3200" noProof="0" dirty="0" smtClean="0">
              <a:ln>
                <a:noFill/>
              </a:ln>
              <a:solidFill>
                <a:srgbClr val="FFFFFF"/>
              </a:solidFill>
              <a:effectLst/>
              <a:uLnTx/>
              <a:uFillTx/>
              <a:latin typeface="楷体" panose="02010609060101010101" charset="-122"/>
              <a:ea typeface="楷体" panose="02010609060101010101" charset="-122"/>
              <a:cs typeface="楷体" panose="02010609060101010101" charset="-122"/>
              <a:sym typeface="+mn-ea"/>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59050" y="68580"/>
            <a:ext cx="7049770" cy="788670"/>
          </a:xfrm>
          <a:prstGeom prst="rect">
            <a:avLst/>
          </a:prstGeom>
          <a:noFill/>
        </p:spPr>
        <p:txBody>
          <a:bodyPr wrap="square" rtlCol="0">
            <a:noAutofit/>
          </a:bodyPr>
          <a:p>
            <a:r>
              <a:rPr lang="en-US" altLang="zh-CN" sz="4000" spc="-200" dirty="0">
                <a:gradFill>
                  <a:gsLst>
                    <a:gs pos="0">
                      <a:srgbClr val="FFEFCE"/>
                    </a:gs>
                    <a:gs pos="100000">
                      <a:srgbClr val="FFD483"/>
                    </a:gs>
                  </a:gsLst>
                  <a:lin ang="5400000" scaled="0"/>
                </a:gradFill>
                <a:uFillTx/>
                <a:latin typeface="思源黑体 CN Heavy" panose="020B0A00000000000000" pitchFamily="34" charset="-122"/>
                <a:ea typeface="思源黑体 CN Heavy" panose="020B0A00000000000000" pitchFamily="34" charset="-122"/>
              </a:rPr>
              <a:t>          </a:t>
            </a:r>
            <a:r>
              <a:rPr lang="zh-CN" altLang="en-US" sz="4000" spc="-200" dirty="0">
                <a:gradFill>
                  <a:gsLst>
                    <a:gs pos="0">
                      <a:srgbClr val="FFEFCE"/>
                    </a:gs>
                    <a:gs pos="100000">
                      <a:srgbClr val="FFD483"/>
                    </a:gs>
                  </a:gsLst>
                  <a:lin ang="5400000" scaled="0"/>
                </a:gradFill>
                <a:uFillTx/>
                <a:latin typeface="思源黑体 CN Heavy" panose="020B0A00000000000000" pitchFamily="34" charset="-122"/>
                <a:ea typeface="思源黑体 CN Heavy" panose="020B0A00000000000000" pitchFamily="34" charset="-122"/>
              </a:rPr>
              <a:t>老热点</a:t>
            </a:r>
            <a:endParaRPr lang="zh-CN" altLang="en-US" sz="4000" spc="-200" dirty="0">
              <a:gradFill>
                <a:gsLst>
                  <a:gs pos="0">
                    <a:srgbClr val="FFEFCE"/>
                  </a:gs>
                  <a:gs pos="100000">
                    <a:srgbClr val="FFD483"/>
                  </a:gs>
                </a:gsLst>
                <a:lin ang="5400000" scaled="0"/>
              </a:gradFill>
              <a:uFillTx/>
              <a:latin typeface="思源黑体 CN Heavy" panose="020B0A00000000000000" pitchFamily="34" charset="-122"/>
              <a:ea typeface="思源黑体 CN Heavy" panose="020B0A00000000000000" pitchFamily="34" charset="-122"/>
            </a:endParaRPr>
          </a:p>
        </p:txBody>
      </p:sp>
      <p:pic>
        <p:nvPicPr>
          <p:cNvPr id="7" name="图片 6"/>
          <p:cNvPicPr>
            <a:picLocks noChangeAspect="1"/>
          </p:cNvPicPr>
          <p:nvPr/>
        </p:nvPicPr>
        <p:blipFill>
          <a:blip r:embed="rId1"/>
          <a:stretch>
            <a:fillRect/>
          </a:stretch>
        </p:blipFill>
        <p:spPr>
          <a:xfrm>
            <a:off x="408940" y="909320"/>
            <a:ext cx="7223760" cy="4866640"/>
          </a:xfrm>
          <a:prstGeom prst="rect">
            <a:avLst/>
          </a:prstGeom>
        </p:spPr>
      </p:pic>
      <p:pic>
        <p:nvPicPr>
          <p:cNvPr id="2" name="图片 1"/>
          <p:cNvPicPr>
            <a:picLocks noChangeAspect="1"/>
          </p:cNvPicPr>
          <p:nvPr/>
        </p:nvPicPr>
        <p:blipFill>
          <a:blip r:embed="rId2"/>
          <a:stretch>
            <a:fillRect/>
          </a:stretch>
        </p:blipFill>
        <p:spPr>
          <a:xfrm>
            <a:off x="5765800" y="1337310"/>
            <a:ext cx="6029325" cy="4370705"/>
          </a:xfrm>
          <a:prstGeom prst="rect">
            <a:avLst/>
          </a:prstGeom>
        </p:spPr>
      </p:pic>
      <p:sp>
        <p:nvSpPr>
          <p:cNvPr id="8" name="文本框 7"/>
          <p:cNvSpPr txBox="1"/>
          <p:nvPr/>
        </p:nvSpPr>
        <p:spPr>
          <a:xfrm>
            <a:off x="408305" y="5901055"/>
            <a:ext cx="11596370" cy="679450"/>
          </a:xfrm>
          <a:prstGeom prst="rect">
            <a:avLst/>
          </a:prstGeom>
          <a:noFill/>
        </p:spPr>
        <p:txBody>
          <a:bodyPr wrap="square" rtlCol="0">
            <a:noAutofit/>
          </a:bodyPr>
          <a:p>
            <a:r>
              <a:rPr lang="zh-CN" altLang="en-US" b="1">
                <a:solidFill>
                  <a:srgbClr val="FF0000"/>
                </a:solidFill>
              </a:rPr>
              <a:t>如近期反复上榜的航天，在新一轮主升浪已经走出</a:t>
            </a:r>
            <a:r>
              <a:rPr lang="en-US" altLang="zh-CN" b="1">
                <a:solidFill>
                  <a:srgbClr val="FF0000"/>
                </a:solidFill>
              </a:rPr>
              <a:t>4</a:t>
            </a:r>
            <a:r>
              <a:rPr lang="zh-CN" altLang="en-US" b="1">
                <a:solidFill>
                  <a:srgbClr val="FF0000"/>
                </a:solidFill>
              </a:rPr>
              <a:t>波主升浪，属于鱼尾行情，适合选择补涨个股，如启动龙头股</a:t>
            </a:r>
            <a:endParaRPr lang="zh-CN" altLang="en-US" b="1">
              <a:solidFill>
                <a:srgbClr val="FF0000"/>
              </a:solidFill>
            </a:endParaRPr>
          </a:p>
        </p:txBody>
      </p:sp>
    </p:spTree>
    <p:custDataLst>
      <p:tags r:id="rId3"/>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3.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34.xml><?xml version="1.0" encoding="utf-8"?>
<p:tagLst xmlns:p="http://schemas.openxmlformats.org/presentationml/2006/main">
  <p:tag name="KSO_WM_UNIT_PLACING_PICTURE_USER_VIEWPORT" val="{&quot;height&quot;:2082,&quot;width&quot;:10544}"/>
  <p:tag name="KSO_WM_BEAUTIFY_FLAG" val=""/>
</p:tagLst>
</file>

<file path=ppt/tags/tag35.xml><?xml version="1.0" encoding="utf-8"?>
<p:tagLst xmlns:p="http://schemas.openxmlformats.org/presentationml/2006/main">
  <p:tag name="KSO_WM_BEAUTIFY_FLAG" val="#wm#"/>
  <p:tag name="KSO_WM_TEMPLATE_CATEGORY" val="custom"/>
  <p:tag name="KSO_WM_TEMPLATE_INDEX" val="20205176"/>
</p:tagLst>
</file>

<file path=ppt/tags/tag36.xml><?xml version="1.0" encoding="utf-8"?>
<p:tagLst xmlns:p="http://schemas.openxmlformats.org/presentationml/2006/main">
  <p:tag name="KSO_WM_BEAUTIFY_FLAG" val="#wm#"/>
  <p:tag name="KSO_WM_TEMPLATE_CATEGORY" val="custom"/>
  <p:tag name="KSO_WM_TEMPLATE_INDEX" val="20205176"/>
</p:tagLst>
</file>

<file path=ppt/tags/tag37.xml><?xml version="1.0" encoding="utf-8"?>
<p:tagLst xmlns:p="http://schemas.openxmlformats.org/presentationml/2006/main">
  <p:tag name="KSO_WM_BEAUTIFY_FLAG" val="#wm#"/>
  <p:tag name="KSO_WM_TEMPLATE_CATEGORY" val="custom"/>
  <p:tag name="KSO_WM_TEMPLATE_INDEX" val="20205176"/>
</p:tagLst>
</file>

<file path=ppt/tags/tag38.xml><?xml version="1.0" encoding="utf-8"?>
<p:tagLst xmlns:p="http://schemas.openxmlformats.org/presentationml/2006/main">
  <p:tag name="KSO_WM_BEAUTIFY_FLAG" val="#wm#"/>
  <p:tag name="KSO_WM_TEMPLATE_CATEGORY" val="custom"/>
  <p:tag name="KSO_WM_TEMPLATE_INDEX" val="20205176"/>
</p:tagLst>
</file>

<file path=ppt/tags/tag39.xml><?xml version="1.0" encoding="utf-8"?>
<p:tagLst xmlns:p="http://schemas.openxmlformats.org/presentationml/2006/main">
  <p:tag name="KSO_WM_BEAUTIFY_FLAG" val="#wm#"/>
  <p:tag name="KSO_WM_TEMPLATE_CATEGORY" val="custom"/>
  <p:tag name="KSO_WM_TEMPLATE_INDEX" val="20205176"/>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0.xml><?xml version="1.0" encoding="utf-8"?>
<p:tagLst xmlns:p="http://schemas.openxmlformats.org/presentationml/2006/main">
  <p:tag name="KSO_WM_BEAUTIFY_FLAG" val="#wm#"/>
  <p:tag name="KSO_WM_TEMPLATE_CATEGORY" val="custom"/>
  <p:tag name="KSO_WM_TEMPLATE_INDEX" val="20205176"/>
</p:tagLst>
</file>

<file path=ppt/tags/tag41.xml><?xml version="1.0" encoding="utf-8"?>
<p:tagLst xmlns:p="http://schemas.openxmlformats.org/presentationml/2006/main">
  <p:tag name="KSO_WM_BEAUTIFY_FLAG" val="#wm#"/>
  <p:tag name="KSO_WM_TEMPLATE_CATEGORY" val="custom"/>
  <p:tag name="KSO_WM_TEMPLATE_INDEX" val="20205176"/>
</p:tagLst>
</file>

<file path=ppt/tags/tag42.xml><?xml version="1.0" encoding="utf-8"?>
<p:tagLst xmlns:p="http://schemas.openxmlformats.org/presentationml/2006/main">
  <p:tag name="KSO_WM_BEAUTIFY_FLAG" val="#wm#"/>
  <p:tag name="KSO_WM_TEMPLATE_CATEGORY" val="custom"/>
  <p:tag name="KSO_WM_TEMPLATE_INDEX" val="20205176"/>
</p:tagLst>
</file>

<file path=ppt/tags/tag43.xml><?xml version="1.0" encoding="utf-8"?>
<p:tagLst xmlns:p="http://schemas.openxmlformats.org/presentationml/2006/main">
  <p:tag name="KSO_WM_BEAUTIFY_FLAG" val="#wm#"/>
  <p:tag name="KSO_WM_TEMPLATE_CATEGORY" val="custom"/>
  <p:tag name="KSO_WM_TEMPLATE_INDEX" val="20205176"/>
</p:tagLst>
</file>

<file path=ppt/tags/tag44.xml><?xml version="1.0" encoding="utf-8"?>
<p:tagLst xmlns:p="http://schemas.openxmlformats.org/presentationml/2006/main">
  <p:tag name="KSO_WM_BEAUTIFY_FLAG" val="#wm#"/>
  <p:tag name="KSO_WM_TEMPLATE_CATEGORY" val="custom"/>
  <p:tag name="KSO_WM_TEMPLATE_INDEX" val="20205176"/>
</p:tagLst>
</file>

<file path=ppt/tags/tag45.xml><?xml version="1.0" encoding="utf-8"?>
<p:tagLst xmlns:p="http://schemas.openxmlformats.org/presentationml/2006/main">
  <p:tag name="KSO_WM_BEAUTIFY_FLAG" val="#wm#"/>
  <p:tag name="KSO_WM_TEMPLATE_CATEGORY" val="custom"/>
  <p:tag name="KSO_WM_TEMPLATE_INDEX" val="20205176"/>
</p:tagLst>
</file>

<file path=ppt/tags/tag46.xml><?xml version="1.0" encoding="utf-8"?>
<p:tagLst xmlns:p="http://schemas.openxmlformats.org/presentationml/2006/main">
  <p:tag name="KSO_WM_BEAUTIFY_FLAG" val="#wm#"/>
  <p:tag name="KSO_WM_TEMPLATE_CATEGORY" val="custom"/>
  <p:tag name="KSO_WM_TEMPLATE_INDEX" val="20205176"/>
</p:tagLst>
</file>

<file path=ppt/tags/tag47.xml><?xml version="1.0" encoding="utf-8"?>
<p:tagLst xmlns:p="http://schemas.openxmlformats.org/presentationml/2006/main">
  <p:tag name="KSO_WM_BEAUTIFY_FLAG" val="#wm#"/>
  <p:tag name="KSO_WM_TEMPLATE_CATEGORY" val="custom"/>
  <p:tag name="KSO_WM_TEMPLATE_INDEX" val="20205176"/>
</p:tagLst>
</file>

<file path=ppt/tags/tag48.xml><?xml version="1.0" encoding="utf-8"?>
<p:tagLst xmlns:p="http://schemas.openxmlformats.org/presentationml/2006/main">
  <p:tag name="KSO_WM_BEAUTIFY_FLAG" val="#wm#"/>
  <p:tag name="KSO_WM_TEMPLATE_CATEGORY" val="custom"/>
  <p:tag name="KSO_WM_TEMPLATE_INDEX" val="20205176"/>
</p:tagLst>
</file>

<file path=ppt/tags/tag49.xml><?xml version="1.0" encoding="utf-8"?>
<p:tagLst xmlns:p="http://schemas.openxmlformats.org/presentationml/2006/main">
  <p:tag name="KSO_WM_BEAUTIFY_FLAG" val="#wm#"/>
  <p:tag name="KSO_WM_TEMPLATE_CATEGORY" val="custom"/>
  <p:tag name="KSO_WM_TEMPLATE_INDEX" val="20205176"/>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176"/>
</p:tagLst>
</file>

<file path=ppt/tags/tag51.xml><?xml version="1.0" encoding="utf-8"?>
<p:tagLst xmlns:p="http://schemas.openxmlformats.org/presentationml/2006/main">
  <p:tag name="KSO_WM_BEAUTIFY_FLAG" val="#wm#"/>
  <p:tag name="KSO_WM_TEMPLATE_CATEGORY" val="custom"/>
  <p:tag name="KSO_WM_TEMPLATE_INDEX" val="20205176"/>
</p:tagLst>
</file>

<file path=ppt/tags/tag52.xml><?xml version="1.0" encoding="utf-8"?>
<p:tagLst xmlns:p="http://schemas.openxmlformats.org/presentationml/2006/main">
  <p:tag name="KSO_WM_BEAUTIFY_FLAG" val="#wm#"/>
  <p:tag name="KSO_WM_TEMPLATE_CATEGORY" val="custom"/>
  <p:tag name="KSO_WM_TEMPLATE_INDEX" val="20205176"/>
</p:tagLst>
</file>

<file path=ppt/tags/tag53.xml><?xml version="1.0" encoding="utf-8"?>
<p:tagLst xmlns:p="http://schemas.openxmlformats.org/presentationml/2006/main">
  <p:tag name="KSO_WM_BEAUTIFY_FLAG" val="#wm#"/>
  <p:tag name="KSO_WM_TEMPLATE_CATEGORY" val="custom"/>
  <p:tag name="KSO_WM_TEMPLATE_INDEX" val="20205176"/>
</p:tagLst>
</file>

<file path=ppt/tags/tag54.xml><?xml version="1.0" encoding="utf-8"?>
<p:tagLst xmlns:p="http://schemas.openxmlformats.org/presentationml/2006/main">
  <p:tag name="COMMONDATA" val="eyJoZGlkIjoiNjJjNmZlMjNkOTJmNDA2NmIwMGRiZmY5MDY5NzA4NDgifQ=="/>
  <p:tag name="KSO_WPP_MARK_KEY" val="257877f6-fe8c-4c47-ab4c-274c99a6a791"/>
  <p:tag name="commondata" val="eyJoZGlkIjoiY2NjMjc2YTM3OTU3MDczMTg5NGExODc2MDBmZmJkNzMifQ=="/>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heme/theme1.xml><?xml version="1.0" encoding="utf-8"?>
<a:theme xmlns:a="http://schemas.openxmlformats.org/drawingml/2006/main" name="2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1229</Words>
  <Application>WPS 演示</Application>
  <PresentationFormat>宽屏</PresentationFormat>
  <Paragraphs>106</Paragraphs>
  <Slides>19</Slides>
  <Notes>1</Notes>
  <HiddenSlides>0</HiddenSlides>
  <MMClips>0</MMClips>
  <ScaleCrop>false</ScaleCrop>
  <HeadingPairs>
    <vt:vector size="6" baseType="variant">
      <vt:variant>
        <vt:lpstr>已用的字体</vt:lpstr>
      </vt:variant>
      <vt:variant>
        <vt:i4>32</vt:i4>
      </vt:variant>
      <vt:variant>
        <vt:lpstr>主题</vt:lpstr>
      </vt:variant>
      <vt:variant>
        <vt:i4>1</vt:i4>
      </vt:variant>
      <vt:variant>
        <vt:lpstr>幻灯片标题</vt:lpstr>
      </vt:variant>
      <vt:variant>
        <vt:i4>19</vt:i4>
      </vt:variant>
    </vt:vector>
  </HeadingPairs>
  <TitlesOfParts>
    <vt:vector size="52" baseType="lpstr">
      <vt:lpstr>Arial</vt:lpstr>
      <vt:lpstr>宋体</vt:lpstr>
      <vt:lpstr>Wingdings</vt:lpstr>
      <vt:lpstr>微软雅黑</vt:lpstr>
      <vt:lpstr>Wingdings</vt:lpstr>
      <vt:lpstr>思源黑体 CN Normal</vt:lpstr>
      <vt:lpstr>黑体</vt:lpstr>
      <vt:lpstr>思源黑体 CN Light</vt:lpstr>
      <vt:lpstr>思源黑体 CN Bold</vt:lpstr>
      <vt:lpstr>思源黑体 CN Medium</vt:lpstr>
      <vt:lpstr>Noto Sans S Chinese Medium</vt:lpstr>
      <vt:lpstr>DIN Black</vt:lpstr>
      <vt:lpstr>楷体</vt:lpstr>
      <vt:lpstr>方正宝黑体 简 Medium</vt:lpstr>
      <vt:lpstr>汉仪雅酷黑简</vt:lpstr>
      <vt:lpstr>思源黑体 CN Heavy</vt:lpstr>
      <vt:lpstr>Segoe Print</vt:lpstr>
      <vt:lpstr>Arial Unicode MS</vt:lpstr>
      <vt:lpstr>Calibri</vt:lpstr>
      <vt:lpstr>Noto Sans S Chinese Medium</vt:lpstr>
      <vt:lpstr>思源黑体 CN Bold</vt:lpstr>
      <vt:lpstr>思源黑体 CN Heavy</vt:lpstr>
      <vt:lpstr>思源黑体 CN Light</vt:lpstr>
      <vt:lpstr>思源黑体 CN Medium</vt:lpstr>
      <vt:lpstr>思源黑体 CN Normal</vt:lpstr>
      <vt:lpstr>方正宝黑体 简 Medium</vt:lpstr>
      <vt:lpstr>汉仪雅酷黑简</vt:lpstr>
      <vt:lpstr>文道潮黑体</vt:lpstr>
      <vt:lpstr>方正宝黑体 简 Light</vt:lpstr>
      <vt:lpstr>方正大黑体_GBK</vt:lpstr>
      <vt:lpstr>Times NR MT Pro Medium</vt:lpstr>
      <vt:lpstr>Black and White</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阿泽哝</cp:lastModifiedBy>
  <cp:revision>988</cp:revision>
  <dcterms:created xsi:type="dcterms:W3CDTF">2019-06-19T02:08:00Z</dcterms:created>
  <dcterms:modified xsi:type="dcterms:W3CDTF">2026-01-05T11:02:07Z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2052-12.1.0.24034</vt:lpwstr>
  </property>
  <property fmtid="{D5CDD505-2E9C-101B-9397-08002B2CF9AE}" pid="3" name="ICV">
    <vt:lpwstr>98B0645011BC43B0BFB9BFC8374894E3</vt:lpwstr>
  </property>
</Properties>
</file>