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37" r:id="rId6"/>
    <p:sldId id="4391" r:id="rId7"/>
    <p:sldId id="4440" r:id="rId8"/>
    <p:sldId id="4375" r:id="rId9"/>
    <p:sldId id="4377" r:id="rId10"/>
    <p:sldId id="4376" r:id="rId11"/>
    <p:sldId id="4424" r:id="rId12"/>
    <p:sldId id="4357" r:id="rId13"/>
    <p:sldId id="4272" r:id="rId14"/>
    <p:sldId id="4270" r:id="rId15"/>
    <p:sldId id="4278" r:id="rId16"/>
    <p:sldId id="4339" r:id="rId17"/>
    <p:sldId id="4269" r:id="rId18"/>
    <p:sldId id="4271" r:id="rId19"/>
    <p:sldId id="1341" r:id="rId20"/>
    <p:sldId id="4241" r:id="rId21"/>
    <p:sldId id="4260" r:id="rId22"/>
    <p:sldId id="4261" r:id="rId23"/>
    <p:sldId id="270"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29.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5.png"/><Relationship Id="rId2" Type="http://schemas.openxmlformats.org/officeDocument/2006/relationships/tags" Target="../tags/tag2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9.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春季躁动、科技爆发</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1129030" y="628650"/>
            <a:ext cx="10225405" cy="560070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国产创新之年</a:t>
            </a:r>
            <a:endParaRPr lang="zh-CN" altLang="en-US" sz="2400" dirty="0">
              <a:solidFill>
                <a:schemeClr val="bg1"/>
              </a:solidFill>
            </a:endParaRPr>
          </a:p>
        </p:txBody>
      </p:sp>
      <p:pic>
        <p:nvPicPr>
          <p:cNvPr id="4" name="图片 3"/>
          <p:cNvPicPr/>
          <p:nvPr/>
        </p:nvPicPr>
        <p:blipFill>
          <a:blip r:embed="rId1"/>
          <a:stretch>
            <a:fillRect/>
          </a:stretch>
        </p:blipFill>
        <p:spPr>
          <a:xfrm>
            <a:off x="3615690" y="716915"/>
            <a:ext cx="4997450" cy="53422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1</a:t>
            </a:r>
            <a:r>
              <a:rPr lang="zh-CN" altLang="en-US" sz="2000" dirty="0"/>
              <a:t>、阿里概念：</a:t>
            </a:r>
            <a:endParaRPr lang="zh-CN" altLang="en-US" sz="2000" dirty="0"/>
          </a:p>
          <a:p>
            <a:r>
              <a:rPr lang="zh-CN" altLang="en-US" sz="2000" dirty="0"/>
              <a:t>据报道，苹果和阿里巴巴将合作为中国</a:t>
            </a:r>
            <a:r>
              <a:rPr lang="en-US" altLang="zh-CN" sz="2000" dirty="0"/>
              <a:t>iPhone</a:t>
            </a:r>
            <a:r>
              <a:rPr lang="zh-CN" altLang="en-US" sz="2000" dirty="0"/>
              <a:t>用户开发</a:t>
            </a:r>
            <a:r>
              <a:rPr lang="en-US" altLang="zh-CN" sz="2000" dirty="0"/>
              <a:t>AI</a:t>
            </a:r>
            <a:r>
              <a:rPr lang="zh-CN" altLang="en-US" sz="2000" dirty="0"/>
              <a:t>功能。知情人士透露，此举是苹果应对在中国销售下滑的策略之一，旨在提供更具吸引力的软件功能，国行苹果</a:t>
            </a:r>
            <a:r>
              <a:rPr lang="en-US" altLang="zh-CN" sz="2000" dirty="0"/>
              <a:t>AI</a:t>
            </a:r>
            <a:r>
              <a:rPr lang="zh-CN" altLang="en-US" sz="2000" dirty="0"/>
              <a:t>功能已提交给国内相关部门审核。</a:t>
            </a:r>
            <a:endParaRPr lang="zh-CN" altLang="en-US" sz="2000" dirty="0"/>
          </a:p>
          <a:p>
            <a:endParaRPr lang="zh-CN" altLang="en-US" sz="2000" dirty="0"/>
          </a:p>
          <a:p>
            <a:r>
              <a:rPr lang="en-US" altLang="zh-CN" sz="2000" dirty="0"/>
              <a:t>2</a:t>
            </a:r>
            <a:r>
              <a:rPr lang="zh-CN" altLang="en-US" sz="2000" dirty="0"/>
              <a:t>、</a:t>
            </a:r>
            <a:r>
              <a:rPr lang="en-US" altLang="zh-CN" sz="2000" dirty="0"/>
              <a:t>AI</a:t>
            </a:r>
            <a:r>
              <a:rPr lang="zh-CN" altLang="en-US" sz="2000" dirty="0"/>
              <a:t>：</a:t>
            </a:r>
            <a:endParaRPr lang="zh-CN" altLang="en-US" sz="2000" dirty="0"/>
          </a:p>
          <a:p>
            <a:r>
              <a:rPr lang="zh-CN" altLang="en-US" sz="2000" dirty="0"/>
              <a:t>据豆包大模型团队消息，字节跳动豆包大模型</a:t>
            </a:r>
            <a:r>
              <a:rPr lang="en-US" altLang="zh-CN" sz="2000" dirty="0"/>
              <a:t>Foundation</a:t>
            </a:r>
            <a:r>
              <a:rPr lang="zh-CN" altLang="en-US" sz="2000" dirty="0"/>
              <a:t>团队近期提出</a:t>
            </a:r>
            <a:r>
              <a:rPr lang="en-US" altLang="zh-CN" sz="2000" dirty="0"/>
              <a:t>UltraMem</a:t>
            </a:r>
            <a:r>
              <a:rPr lang="zh-CN" altLang="en-US" sz="2000" dirty="0"/>
              <a:t>，一种同样将计算和参数解耦的稀疏模型架构，在保证模型效果的前提下解决了推理的访存问题。据介绍，该架构有效解决了</a:t>
            </a:r>
            <a:r>
              <a:rPr lang="en-US" altLang="zh-CN" sz="2000" dirty="0"/>
              <a:t>MoE</a:t>
            </a:r>
            <a:r>
              <a:rPr lang="zh-CN" altLang="en-US" sz="2000" dirty="0"/>
              <a:t>推理时高额的访存问题，推理速度较</a:t>
            </a:r>
            <a:r>
              <a:rPr lang="en-US" altLang="zh-CN" sz="2000" dirty="0"/>
              <a:t>MoE</a:t>
            </a:r>
            <a:r>
              <a:rPr lang="zh-CN" altLang="en-US" sz="2000" dirty="0"/>
              <a:t>架构提升</a:t>
            </a:r>
            <a:r>
              <a:rPr lang="en-US" altLang="zh-CN" sz="2000" dirty="0"/>
              <a:t>2-6</a:t>
            </a:r>
            <a:r>
              <a:rPr lang="zh-CN" altLang="en-US" sz="2000" dirty="0"/>
              <a:t>倍，推理成本最高可降低</a:t>
            </a:r>
            <a:r>
              <a:rPr lang="en-US" altLang="zh-CN" sz="2000" dirty="0"/>
              <a:t>83%</a:t>
            </a:r>
            <a:r>
              <a:rPr lang="zh-CN" altLang="en-US" sz="2000" dirty="0"/>
              <a:t>。</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、智能驾驶：</a:t>
            </a:r>
            <a:endParaRPr lang="zh-CN" altLang="en-US" sz="2000" dirty="0"/>
          </a:p>
          <a:p>
            <a:r>
              <a:rPr lang="zh-CN" altLang="en-US" sz="2000" dirty="0"/>
              <a:t>华为终端</a:t>
            </a:r>
            <a:r>
              <a:rPr lang="en-US" altLang="zh-CN" sz="2000" dirty="0"/>
              <a:t>BG</a:t>
            </a:r>
            <a:r>
              <a:rPr lang="zh-CN" altLang="en-US" sz="2000" dirty="0"/>
              <a:t>董事长、智能汽车解决方案</a:t>
            </a:r>
            <a:r>
              <a:rPr lang="en-US" altLang="zh-CN" sz="2000" dirty="0"/>
              <a:t>BU</a:t>
            </a:r>
            <a:r>
              <a:rPr lang="zh-CN" altLang="en-US" sz="2000" dirty="0"/>
              <a:t>董事长余承东在微博上称，智能驾驶</a:t>
            </a:r>
            <a:r>
              <a:rPr lang="en-US" altLang="zh-CN" sz="2000" dirty="0"/>
              <a:t>“</a:t>
            </a:r>
            <a:r>
              <a:rPr lang="zh-CN" altLang="en-US" sz="2000" dirty="0"/>
              <a:t>凑合能用</a:t>
            </a:r>
            <a:r>
              <a:rPr lang="en-US" altLang="zh-CN" sz="2000" dirty="0"/>
              <a:t>”</a:t>
            </a:r>
            <a:r>
              <a:rPr lang="zh-CN" altLang="en-US" sz="2000" dirty="0"/>
              <a:t>与</a:t>
            </a:r>
            <a:r>
              <a:rPr lang="en-US" altLang="zh-CN" sz="2000" dirty="0"/>
              <a:t>“</a:t>
            </a:r>
            <a:r>
              <a:rPr lang="zh-CN" altLang="en-US" sz="2000" dirty="0"/>
              <a:t>好用并安全</a:t>
            </a:r>
            <a:r>
              <a:rPr lang="en-US" altLang="zh-CN" sz="2000" dirty="0"/>
              <a:t>”</a:t>
            </a:r>
            <a:r>
              <a:rPr lang="zh-CN" altLang="en-US" sz="2000" dirty="0"/>
              <a:t>是完全不同的境界。余承东还表示，本月将揭晓尊界的核心黑科技。</a:t>
            </a:r>
            <a:endParaRPr lang="zh-CN" altLang="en-US" sz="2000" dirty="0"/>
          </a:p>
          <a:p>
            <a:endParaRPr lang="zh-CN" altLang="en-US" sz="2000" dirty="0"/>
          </a:p>
          <a:p>
            <a:r>
              <a:rPr lang="en-US" altLang="zh-CN" sz="2000" dirty="0"/>
              <a:t>4</a:t>
            </a:r>
            <a:r>
              <a:rPr lang="zh-CN" altLang="en-US" sz="2000" dirty="0"/>
              <a:t>、传媒：</a:t>
            </a:r>
            <a:endParaRPr lang="zh-CN" altLang="en-US" sz="2000" dirty="0"/>
          </a:p>
          <a:p>
            <a:r>
              <a:rPr lang="zh-CN" altLang="en-US" sz="2000" dirty="0"/>
              <a:t>新年二次元谷圈经济持续升温。数据显示，开年以来，闲鱼平台</a:t>
            </a:r>
            <a:r>
              <a:rPr lang="en-US" altLang="zh-CN" sz="2000" dirty="0"/>
              <a:t>IP</a:t>
            </a:r>
            <a:r>
              <a:rPr lang="zh-CN" altLang="en-US" sz="2000" dirty="0"/>
              <a:t>手办需求暴涨</a:t>
            </a:r>
            <a:r>
              <a:rPr lang="en-US" altLang="zh-CN" sz="2000" dirty="0"/>
              <a:t>271%</a:t>
            </a:r>
            <a:r>
              <a:rPr lang="zh-CN" altLang="en-US" sz="2000" dirty="0"/>
              <a:t>，万代、泡泡玛特等热门</a:t>
            </a:r>
            <a:r>
              <a:rPr lang="en-US" altLang="zh-CN" sz="2000" dirty="0"/>
              <a:t>IP</a:t>
            </a:r>
            <a:r>
              <a:rPr lang="zh-CN" altLang="en-US" sz="2000" dirty="0"/>
              <a:t>手办需求火爆，涌现大量</a:t>
            </a:r>
            <a:r>
              <a:rPr lang="en-US" altLang="zh-CN" sz="2000" dirty="0"/>
              <a:t>“</a:t>
            </a:r>
            <a:r>
              <a:rPr lang="zh-CN" altLang="en-US" sz="2000" dirty="0"/>
              <a:t>明星谷</a:t>
            </a:r>
            <a:r>
              <a:rPr lang="en-US" altLang="zh-CN" sz="2000" dirty="0"/>
              <a:t>”</a:t>
            </a:r>
            <a:r>
              <a:rPr lang="zh-CN" altLang="en-US" sz="2000" dirty="0"/>
              <a:t>。值得注意的是，动画电影《哪吒之魔童降世》衍生周边仅单日成交额就破</a:t>
            </a:r>
            <a:r>
              <a:rPr lang="en-US" altLang="zh-CN" sz="2000" dirty="0"/>
              <a:t>300</a:t>
            </a:r>
            <a:r>
              <a:rPr lang="zh-CN" altLang="en-US" sz="2000" dirty="0"/>
              <a:t>万元，国产动漫</a:t>
            </a:r>
            <a:r>
              <a:rPr lang="en-US" altLang="zh-CN" sz="2000" dirty="0"/>
              <a:t>IP</a:t>
            </a:r>
            <a:r>
              <a:rPr lang="zh-CN" altLang="en-US" sz="2000" dirty="0"/>
              <a:t>对年轻人的吸引力还在提升。</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1042988" y="685800"/>
            <a:ext cx="10106025" cy="54864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1785</Words>
  <Application>WPS 演示</Application>
  <PresentationFormat>宽屏</PresentationFormat>
  <Paragraphs>125</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101</cp:revision>
  <dcterms:created xsi:type="dcterms:W3CDTF">2024-06-11T06:30:00Z</dcterms:created>
  <dcterms:modified xsi:type="dcterms:W3CDTF">2025-02-13T00:59:15Z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2052-12.1.0.19770</vt:lpwstr>
  </property>
</Properties>
</file>