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37" r:id="rId6"/>
    <p:sldId id="4391" r:id="rId7"/>
    <p:sldId id="4440" r:id="rId8"/>
    <p:sldId id="4375" r:id="rId9"/>
    <p:sldId id="4377" r:id="rId10"/>
    <p:sldId id="4376" r:id="rId11"/>
    <p:sldId id="4424" r:id="rId12"/>
    <p:sldId id="4457" r:id="rId13"/>
    <p:sldId id="4357" r:id="rId14"/>
    <p:sldId id="4272" r:id="rId15"/>
    <p:sldId id="4270" r:id="rId16"/>
    <p:sldId id="4278" r:id="rId17"/>
    <p:sldId id="4339" r:id="rId18"/>
    <p:sldId id="4269" r:id="rId19"/>
    <p:sldId id="4271" r:id="rId20"/>
    <p:sldId id="1341" r:id="rId21"/>
    <p:sldId id="4241" r:id="rId22"/>
    <p:sldId id="4260" r:id="rId23"/>
    <p:sldId id="4261" r:id="rId24"/>
    <p:sldId id="270" r:id="rId25"/>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29.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png"/><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xml"/><Relationship Id="rId2" Type="http://schemas.openxmlformats.org/officeDocument/2006/relationships/image" Target="../media/image13.png"/><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3.xml"/><Relationship Id="rId3" Type="http://schemas.openxmlformats.org/officeDocument/2006/relationships/image" Target="../media/image16.png"/><Relationship Id="rId2" Type="http://schemas.openxmlformats.org/officeDocument/2006/relationships/tags" Target="../tags/tag22.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6.xml"/><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8.xml"/><Relationship Id="rId2" Type="http://schemas.openxmlformats.org/officeDocument/2006/relationships/image" Target="../media/image20.png"/><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春季躁动、科技爆发</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2024.11.28</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p:nvPr/>
        </p:nvPicPr>
        <p:blipFill>
          <a:blip r:embed="rId1"/>
          <a:stretch>
            <a:fillRect/>
          </a:stretch>
        </p:blipFill>
        <p:spPr>
          <a:xfrm>
            <a:off x="862013" y="638175"/>
            <a:ext cx="10467975" cy="55816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p:nvPr/>
        </p:nvPicPr>
        <p:blipFill>
          <a:blip r:embed="rId1"/>
          <a:stretch>
            <a:fillRect/>
          </a:stretch>
        </p:blipFill>
        <p:spPr>
          <a:xfrm>
            <a:off x="1129030" y="628650"/>
            <a:ext cx="10225405" cy="5600700"/>
          </a:xfrm>
          <a:prstGeom prst="rect">
            <a:avLst/>
          </a:prstGeom>
        </p:spPr>
      </p:pic>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11810" y="247015"/>
            <a:ext cx="11396345" cy="622490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53683" y="819509"/>
            <a:ext cx="11536392" cy="5331125"/>
          </a:xfrm>
          <a:prstGeom prst="rect">
            <a:avLst/>
          </a:prstGeom>
        </p:spPr>
      </p:pic>
      <p:sp>
        <p:nvSpPr>
          <p:cNvPr id="3" name="文本框 2"/>
          <p:cNvSpPr txBox="1"/>
          <p:nvPr/>
        </p:nvSpPr>
        <p:spPr>
          <a:xfrm>
            <a:off x="4477109" y="155276"/>
            <a:ext cx="3709359" cy="461665"/>
          </a:xfrm>
          <a:prstGeom prst="rect">
            <a:avLst/>
          </a:prstGeom>
          <a:noFill/>
        </p:spPr>
        <p:txBody>
          <a:bodyPr wrap="square" rtlCol="0">
            <a:spAutoFit/>
          </a:bodyPr>
          <a:lstStyle/>
          <a:p>
            <a:r>
              <a:rPr lang="zh-CN" altLang="en-US" sz="2400" dirty="0">
                <a:solidFill>
                  <a:schemeClr val="bg1"/>
                </a:solidFill>
              </a:rPr>
              <a:t>四大战法叠加四线开花</a:t>
            </a:r>
            <a:endParaRPr lang="zh-CN" altLang="en-US" sz="24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庄散博弈</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占位符 2"/>
          <p:cNvSpPr>
            <a:spLocks noGrp="1"/>
          </p:cNvSpPr>
          <p:nvPr>
            <p:custDataLst>
              <p:tags r:id="rId2"/>
            </p:custDataLst>
          </p:nvPr>
        </p:nvSpPr>
        <p:spPr>
          <a:xfrm>
            <a:off x="2055303" y="1208405"/>
            <a:ext cx="789404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latin typeface="思源黑体 CN Heavy" panose="020B0A00000000000000" charset="-122"/>
                <a:ea typeface="思源黑体 CN Heavy" panose="020B0A00000000000000" charset="-122"/>
                <a:sym typeface="+mn-ea"/>
              </a:rPr>
              <a:t>庄散博弈</a:t>
            </a:r>
            <a:r>
              <a:rPr dirty="0">
                <a:latin typeface="思源黑体 CN Heavy" panose="020B0A00000000000000" charset="-122"/>
                <a:ea typeface="思源黑体 CN Heavy" panose="020B0A00000000000000" charset="-122"/>
                <a:sym typeface="+mn-ea"/>
              </a:rPr>
              <a:t>：</a:t>
            </a:r>
            <a:r>
              <a:rPr lang="zh-CN" altLang="en-US" dirty="0">
                <a:latin typeface="思源黑体 CN Heavy" panose="020B0A00000000000000" charset="-122"/>
                <a:ea typeface="思源黑体 CN Heavy" panose="020B0A00000000000000" charset="-122"/>
                <a:sym typeface="+mn-ea"/>
              </a:rPr>
              <a:t>将个股资金流分为</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种档次，盘中分类并计算出这</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类不同档次资金的买卖力度和方向，方便用户看出股票的主力类型及买卖方向。</a:t>
            </a:r>
            <a:endParaRPr lang="en-US"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红色线（皇帝）：代表特大单净额   黄色线（官员）：代表大单净额</a:t>
            </a:r>
            <a:endParaRPr sz="1600"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蓝色线（地主）：代表中单净额      绿色线（农民）：代表小单净额</a:t>
            </a:r>
            <a:endParaRPr sz="1600" dirty="0">
              <a:latin typeface="思源黑体 CN Heavy" panose="020B0A00000000000000" charset="-122"/>
              <a:ea typeface="思源黑体 CN Heavy" panose="020B0A00000000000000" charset="-122"/>
              <a:sym typeface="+mn-ea"/>
            </a:endParaRPr>
          </a:p>
        </p:txBody>
      </p:sp>
      <p:pic>
        <p:nvPicPr>
          <p:cNvPr id="7" name="图片 6"/>
          <p:cNvPicPr>
            <a:picLocks noChangeAspect="1"/>
          </p:cNvPicPr>
          <p:nvPr/>
        </p:nvPicPr>
        <p:blipFill>
          <a:blip r:embed="rId3"/>
          <a:stretch>
            <a:fillRect/>
          </a:stretch>
        </p:blipFill>
        <p:spPr>
          <a:xfrm>
            <a:off x="2148980" y="3207356"/>
            <a:ext cx="7894040" cy="2406586"/>
          </a:xfrm>
          <a:prstGeom prst="rect">
            <a:avLst/>
          </a:prstGeom>
          <a:ln>
            <a:solidFill>
              <a:srgbClr val="0070C0"/>
            </a:solidFill>
          </a:ln>
        </p:spPr>
      </p:pic>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1575" y="1332865"/>
            <a:ext cx="10009505" cy="3046095"/>
          </a:xfrm>
          <a:prstGeom prst="rect">
            <a:avLst/>
          </a:prstGeom>
          <a:noFill/>
        </p:spPr>
        <p:txBody>
          <a:bodyPr wrap="square" rtlCol="0">
            <a:spAutoFit/>
          </a:bodyPr>
          <a:lstStyle/>
          <a:p>
            <a:r>
              <a:rPr lang="en-US" altLang="zh-CN" sz="2400" dirty="0"/>
              <a:t>1</a:t>
            </a:r>
            <a:r>
              <a:rPr lang="zh-CN" altLang="en-US" sz="2400" dirty="0"/>
              <a:t>、三板斧：热点方向（芯片半导体、机器人、传媒等）的上升回档</a:t>
            </a:r>
            <a:endParaRPr lang="en-US" altLang="zh-CN" sz="2400" dirty="0"/>
          </a:p>
          <a:p>
            <a:endParaRPr lang="en-US" altLang="zh-CN" sz="2400" dirty="0"/>
          </a:p>
          <a:p>
            <a:r>
              <a:rPr lang="en-US" altLang="zh-CN" sz="2400" dirty="0"/>
              <a:t>2</a:t>
            </a:r>
            <a:r>
              <a:rPr lang="zh-CN" altLang="en-US" sz="2400" dirty="0"/>
              <a:t>、控盘双突破（股价突破年线、半年线），走向上的趋势</a:t>
            </a:r>
            <a:endParaRPr lang="en-US" altLang="zh-CN" sz="2400" dirty="0"/>
          </a:p>
          <a:p>
            <a:endParaRPr lang="en-US" altLang="zh-CN" sz="2400" dirty="0"/>
          </a:p>
          <a:p>
            <a:r>
              <a:rPr lang="en-US" altLang="zh-CN" sz="2400" dirty="0"/>
              <a:t>3</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r>
              <a:rPr lang="en-US" altLang="zh-CN" sz="2400" dirty="0"/>
              <a:t>4</a:t>
            </a:r>
            <a:r>
              <a:rPr lang="zh-CN" altLang="en-US" sz="2400" dirty="0"/>
              <a:t>、中央经济会议定调两大核心方向（</a:t>
            </a:r>
            <a:r>
              <a:rPr lang="en-US" altLang="zh-CN" sz="2400" dirty="0"/>
              <a:t>2025</a:t>
            </a:r>
            <a:r>
              <a:rPr lang="zh-CN" altLang="en-US" sz="2400" dirty="0"/>
              <a:t>年）：</a:t>
            </a:r>
            <a:endParaRPr lang="zh-CN" altLang="en-US" sz="2400" dirty="0"/>
          </a:p>
          <a:p>
            <a:r>
              <a:rPr lang="en-US" altLang="zh-CN" sz="2400" dirty="0"/>
              <a:t>                         </a:t>
            </a:r>
            <a:r>
              <a:rPr lang="zh-CN" altLang="en-US" sz="2400" dirty="0">
                <a:solidFill>
                  <a:srgbClr val="FF0000"/>
                </a:solidFill>
              </a:rPr>
              <a:t>扩内需、科技创新引领新质生产力</a:t>
            </a:r>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2" y="1572776"/>
            <a:ext cx="4278728" cy="4093428"/>
          </a:xfrm>
          <a:prstGeom prst="rect">
            <a:avLst/>
          </a:prstGeom>
          <a:noFill/>
        </p:spPr>
        <p:txBody>
          <a:bodyPr wrap="square">
            <a:spAutoFit/>
          </a:bodyPr>
          <a:lstStyle/>
          <a:p>
            <a:r>
              <a:rPr lang="zh-CN" altLang="en-US" sz="2000" b="1" dirty="0"/>
              <a:t>战法选股步骤（普通）：</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勾选“四线开花”筛选</a:t>
            </a:r>
            <a:br>
              <a:rPr lang="en-US" altLang="zh-CN" sz="2000" b="1" dirty="0"/>
            </a:br>
            <a:br>
              <a:rPr lang="en-US" altLang="zh-CN" sz="2000" b="1" dirty="0"/>
            </a:br>
            <a:r>
              <a:rPr lang="en-US" altLang="zh-CN" sz="2000" b="1" dirty="0"/>
              <a:t>③</a:t>
            </a:r>
            <a:r>
              <a:rPr lang="zh-CN" altLang="en-US" sz="2000" b="1" dirty="0"/>
              <a:t>点击“大额净买”排序</a:t>
            </a:r>
            <a:endParaRPr lang="en-US" altLang="zh-CN" sz="2000" b="1" dirty="0"/>
          </a:p>
          <a:p>
            <a:endParaRPr lang="en-US" altLang="zh-CN" sz="2000" b="1" dirty="0"/>
          </a:p>
          <a:p>
            <a:r>
              <a:rPr lang="en-US" altLang="zh-CN" sz="2000" b="1" dirty="0"/>
              <a:t>④</a:t>
            </a:r>
            <a:r>
              <a:rPr lang="zh-CN" altLang="en-US" sz="2000" b="1" dirty="0"/>
              <a:t>得到全市场当日主力最青睐的个股</a:t>
            </a:r>
            <a:br>
              <a:rPr lang="en-US" altLang="zh-CN" sz="2000" b="1" dirty="0"/>
            </a:br>
            <a:br>
              <a:rPr lang="en-US" altLang="zh-CN" sz="2000" b="1" dirty="0"/>
            </a:br>
            <a:r>
              <a:rPr lang="zh-CN" altLang="en-US" sz="2000" b="1" dirty="0"/>
              <a:t>优点：全市场个股一览无遗</a:t>
            </a:r>
            <a:br>
              <a:rPr lang="en-US" altLang="zh-CN" sz="2000" b="1" dirty="0"/>
            </a:br>
            <a:r>
              <a:rPr lang="zh-CN" altLang="en-US" sz="2000" b="1" dirty="0"/>
              <a:t>缺点：个股太多，无从下手</a:t>
            </a:r>
            <a:br>
              <a:rPr lang="en-US" altLang="zh-CN" sz="2000" b="1" dirty="0"/>
            </a:br>
            <a:endParaRPr lang="en-US" altLang="zh-CN" sz="2000" b="1" dirty="0"/>
          </a:p>
        </p:txBody>
      </p:sp>
      <p:pic>
        <p:nvPicPr>
          <p:cNvPr id="10" name="图片 9"/>
          <p:cNvPicPr>
            <a:picLocks noChangeAspect="1"/>
          </p:cNvPicPr>
          <p:nvPr/>
        </p:nvPicPr>
        <p:blipFill>
          <a:blip r:embed="rId1"/>
          <a:stretch>
            <a:fillRect/>
          </a:stretch>
        </p:blipFill>
        <p:spPr>
          <a:xfrm>
            <a:off x="5210212" y="733053"/>
            <a:ext cx="5242472" cy="5499967"/>
          </a:xfrm>
          <a:prstGeom prst="rect">
            <a:avLst/>
          </a:prstGeom>
          <a:ln>
            <a:solidFill>
              <a:schemeClr val="accent1"/>
            </a:solidFill>
          </a:ln>
        </p:spPr>
      </p:pic>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1" y="1572776"/>
            <a:ext cx="4748511" cy="4708981"/>
          </a:xfrm>
          <a:prstGeom prst="rect">
            <a:avLst/>
          </a:prstGeom>
          <a:noFill/>
        </p:spPr>
        <p:txBody>
          <a:bodyPr wrap="square">
            <a:spAutoFit/>
          </a:bodyPr>
          <a:lstStyle/>
          <a:p>
            <a:r>
              <a:rPr lang="zh-CN" altLang="en-US" sz="2000" b="1" dirty="0"/>
              <a:t>战法选股步骤（强化）：</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盘中选择强势板块（消息</a:t>
            </a:r>
            <a:r>
              <a:rPr lang="en-US" altLang="zh-CN" sz="2000" b="1" dirty="0"/>
              <a:t>/</a:t>
            </a:r>
            <a:r>
              <a:rPr lang="zh-CN" altLang="en-US" sz="2000" b="1" dirty="0"/>
              <a:t>预判</a:t>
            </a:r>
            <a:r>
              <a:rPr lang="en-US" altLang="zh-CN" sz="2000" b="1" dirty="0"/>
              <a:t>/</a:t>
            </a:r>
            <a:r>
              <a:rPr lang="zh-CN" altLang="en-US" sz="2000" b="1" dirty="0"/>
              <a:t>看好）</a:t>
            </a:r>
            <a:endParaRPr lang="en-US" altLang="zh-CN" sz="2000" b="1" dirty="0"/>
          </a:p>
          <a:p>
            <a:endParaRPr lang="en-US" altLang="zh-CN" sz="2000" b="1" dirty="0"/>
          </a:p>
          <a:p>
            <a:r>
              <a:rPr lang="zh-CN" altLang="en-US" sz="2000" b="1" dirty="0"/>
              <a:t>③勾选“四线开花”筛选</a:t>
            </a:r>
            <a:br>
              <a:rPr lang="en-US" altLang="zh-CN" sz="2000" b="1" dirty="0"/>
            </a:br>
            <a:br>
              <a:rPr lang="en-US" altLang="zh-CN" sz="2000" b="1" dirty="0"/>
            </a:br>
            <a:r>
              <a:rPr lang="en-US" altLang="zh-CN" sz="2000" b="1" dirty="0"/>
              <a:t>④</a:t>
            </a:r>
            <a:r>
              <a:rPr lang="zh-CN" altLang="en-US" sz="2000" b="1" dirty="0"/>
              <a:t>点击“大额净买”排序</a:t>
            </a:r>
            <a:endParaRPr lang="en-US" altLang="zh-CN" sz="2000" b="1" dirty="0"/>
          </a:p>
          <a:p>
            <a:endParaRPr lang="en-US" altLang="zh-CN" sz="2000" b="1" dirty="0"/>
          </a:p>
          <a:p>
            <a:r>
              <a:rPr lang="zh-CN" altLang="en-US" sz="2000" b="1" dirty="0"/>
              <a:t>⑤得到板块当日主力最青睐的个股</a:t>
            </a:r>
            <a:br>
              <a:rPr lang="en-US" altLang="zh-CN" sz="2000" b="1" dirty="0"/>
            </a:br>
            <a:endParaRPr lang="en-US" altLang="zh-CN" sz="2000" b="1" dirty="0"/>
          </a:p>
          <a:p>
            <a:r>
              <a:rPr lang="zh-CN" altLang="en-US" sz="2000" b="1" dirty="0"/>
              <a:t>优点：更加精准，便于捕捉主力小动向</a:t>
            </a:r>
            <a:endParaRPr lang="en-US" altLang="zh-CN" sz="2000" b="1" dirty="0"/>
          </a:p>
          <a:p>
            <a:r>
              <a:rPr lang="zh-CN" altLang="en-US" sz="2000" b="1" dirty="0"/>
              <a:t>缺点：板块容易判断错误</a:t>
            </a:r>
            <a:br>
              <a:rPr lang="en-US" altLang="zh-CN" sz="2000" b="1" dirty="0"/>
            </a:br>
            <a:endParaRPr lang="en-US" altLang="zh-CN" sz="2000" b="1" dirty="0"/>
          </a:p>
        </p:txBody>
      </p:sp>
      <p:pic>
        <p:nvPicPr>
          <p:cNvPr id="3" name="图片 2"/>
          <p:cNvPicPr>
            <a:picLocks noChangeAspect="1"/>
          </p:cNvPicPr>
          <p:nvPr/>
        </p:nvPicPr>
        <p:blipFill>
          <a:blip r:embed="rId1"/>
          <a:stretch>
            <a:fillRect/>
          </a:stretch>
        </p:blipFill>
        <p:spPr>
          <a:xfrm>
            <a:off x="5632039" y="767865"/>
            <a:ext cx="5204407" cy="5513892"/>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国产创新之年</a:t>
            </a:r>
            <a:endParaRPr lang="zh-CN" altLang="en-US" sz="2400" dirty="0">
              <a:solidFill>
                <a:schemeClr val="bg1"/>
              </a:solidFill>
            </a:endParaRPr>
          </a:p>
        </p:txBody>
      </p:sp>
      <p:pic>
        <p:nvPicPr>
          <p:cNvPr id="4" name="图片 3"/>
          <p:cNvPicPr/>
          <p:nvPr/>
        </p:nvPicPr>
        <p:blipFill>
          <a:blip r:embed="rId1"/>
          <a:stretch>
            <a:fillRect/>
          </a:stretch>
        </p:blipFill>
        <p:spPr>
          <a:xfrm>
            <a:off x="3615690" y="716915"/>
            <a:ext cx="4997450" cy="53422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9820" y="911225"/>
            <a:ext cx="10436225" cy="4636135"/>
          </a:xfrm>
          <a:prstGeom prst="rect">
            <a:avLst/>
          </a:prstGeom>
          <a:noFill/>
        </p:spPr>
        <p:txBody>
          <a:bodyPr wrap="square" rtlCol="0">
            <a:noAutofit/>
          </a:bodyPr>
          <a:lstStyle/>
          <a:p>
            <a:r>
              <a:rPr lang="en-US" altLang="zh-CN" sz="2000" dirty="0"/>
              <a:t>1</a:t>
            </a:r>
            <a:r>
              <a:rPr lang="zh-CN" altLang="en-US" sz="2000" dirty="0"/>
              <a:t>、腾讯概念：</a:t>
            </a:r>
            <a:endParaRPr lang="zh-CN" altLang="en-US" sz="2000" dirty="0"/>
          </a:p>
          <a:p>
            <a:r>
              <a:rPr lang="zh-CN" altLang="en-US" sz="2000" dirty="0"/>
              <a:t>微信搜一搜在调用混元大模型丰富</a:t>
            </a:r>
            <a:r>
              <a:rPr lang="en-US" altLang="zh-CN" sz="2000" dirty="0"/>
              <a:t> AI </a:t>
            </a:r>
            <a:r>
              <a:rPr lang="zh-CN" altLang="en-US" sz="2000" dirty="0"/>
              <a:t>搜索的同时，近日正式灰度测试接入</a:t>
            </a:r>
            <a:r>
              <a:rPr lang="en-US" altLang="zh-CN" sz="2000" dirty="0"/>
              <a:t>DeepSeek</a:t>
            </a:r>
            <a:r>
              <a:rPr lang="zh-CN" altLang="en-US" sz="2000" dirty="0"/>
              <a:t>。被灰度到的用户，可在对话框顶部搜索入口，看到</a:t>
            </a:r>
            <a:r>
              <a:rPr lang="en-US" altLang="zh-CN" sz="2000" dirty="0"/>
              <a:t>“AI</a:t>
            </a:r>
            <a:r>
              <a:rPr lang="zh-CN" altLang="en-US" sz="2000" dirty="0"/>
              <a:t>搜索</a:t>
            </a:r>
            <a:r>
              <a:rPr lang="en-US" altLang="zh-CN" sz="2000" dirty="0"/>
              <a:t>”</a:t>
            </a:r>
            <a:r>
              <a:rPr lang="zh-CN" altLang="en-US" sz="2000" dirty="0"/>
              <a:t>字样，点击进入后，可免费使用</a:t>
            </a:r>
            <a:r>
              <a:rPr lang="en-US" altLang="zh-CN" sz="2000" dirty="0"/>
              <a:t>DeepSeek-R1</a:t>
            </a:r>
            <a:r>
              <a:rPr lang="zh-CN" altLang="en-US" sz="2000" dirty="0"/>
              <a:t>满血版模型。除了微信，腾讯多个产品正在探索接入</a:t>
            </a:r>
            <a:r>
              <a:rPr lang="en-US" altLang="zh-CN" sz="2000" dirty="0"/>
              <a:t>DeepSeek</a:t>
            </a:r>
            <a:r>
              <a:rPr lang="zh-CN" altLang="en-US" sz="2000" dirty="0"/>
              <a:t>。</a:t>
            </a:r>
            <a:endParaRPr lang="zh-CN" altLang="en-US" sz="2000" dirty="0"/>
          </a:p>
          <a:p>
            <a:endParaRPr lang="zh-CN" altLang="en-US" sz="2000" dirty="0"/>
          </a:p>
          <a:p>
            <a:r>
              <a:rPr lang="en-US" altLang="zh-CN" sz="2000" dirty="0"/>
              <a:t>2</a:t>
            </a:r>
            <a:r>
              <a:rPr lang="zh-CN" altLang="en-US" sz="2000" dirty="0"/>
              <a:t>、储能：</a:t>
            </a:r>
            <a:endParaRPr lang="zh-CN" altLang="en-US" sz="2000" dirty="0"/>
          </a:p>
          <a:p>
            <a:r>
              <a:rPr lang="zh-CN" altLang="en-US" sz="2000" dirty="0"/>
              <a:t>八部门印发《新型储能制造业高质量发展行动方案》。其中提出，到</a:t>
            </a:r>
            <a:r>
              <a:rPr lang="en-US" altLang="zh-CN" sz="2000" dirty="0"/>
              <a:t>2027</a:t>
            </a:r>
            <a:r>
              <a:rPr lang="zh-CN" altLang="en-US" sz="2000" dirty="0"/>
              <a:t>年，我国新型储能制造业全链条国际竞争优势凸显，优势企业梯队进一步壮大，产业创新力和综合竞争力显著提升，实现高端化、智能化、绿色化发展。</a:t>
            </a:r>
            <a:endParaRPr lang="zh-CN" altLang="en-US" sz="2000" dirty="0"/>
          </a:p>
          <a:p>
            <a:r>
              <a:rPr lang="zh-CN" altLang="en-US" sz="2000" dirty="0"/>
              <a:t>技术面：留意回档金叉的机会；</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9820" y="911225"/>
            <a:ext cx="10436225" cy="4636135"/>
          </a:xfrm>
          <a:prstGeom prst="rect">
            <a:avLst/>
          </a:prstGeom>
          <a:noFill/>
        </p:spPr>
        <p:txBody>
          <a:bodyPr wrap="square" rtlCol="0">
            <a:noAutofit/>
          </a:bodyPr>
          <a:lstStyle/>
          <a:p>
            <a:r>
              <a:rPr lang="en-US" altLang="zh-CN" sz="2000" dirty="0"/>
              <a:t>3</a:t>
            </a:r>
            <a:r>
              <a:rPr lang="zh-CN" altLang="en-US" sz="2000" dirty="0"/>
              <a:t>、智慧政务：</a:t>
            </a:r>
            <a:endParaRPr lang="zh-CN" altLang="en-US" sz="2000" dirty="0"/>
          </a:p>
          <a:p>
            <a:r>
              <a:rPr lang="zh-CN" altLang="en-US" sz="2000" dirty="0"/>
              <a:t>随着</a:t>
            </a:r>
            <a:r>
              <a:rPr lang="en-US" altLang="zh-CN" sz="2000" dirty="0"/>
              <a:t>DeepSeek</a:t>
            </a:r>
            <a:r>
              <a:rPr lang="zh-CN" altLang="en-US" sz="2000" dirty="0"/>
              <a:t>爆火，近日深圳、佛山、无锡等多地政务系统已接入</a:t>
            </a:r>
            <a:r>
              <a:rPr lang="en-US" altLang="zh-CN" sz="2000" dirty="0"/>
              <a:t>DeepSeek</a:t>
            </a:r>
            <a:r>
              <a:rPr lang="zh-CN" altLang="en-US" sz="2000" dirty="0"/>
              <a:t>大模型，推动政务数字化转型，与此同时，多地也已组织领导干部参加培训学习</a:t>
            </a:r>
            <a:r>
              <a:rPr lang="en-US" altLang="zh-CN" sz="2000" dirty="0"/>
              <a:t>DeepSeek</a:t>
            </a:r>
            <a:r>
              <a:rPr lang="zh-CN" altLang="en-US" sz="2000" dirty="0"/>
              <a:t>。</a:t>
            </a:r>
            <a:endParaRPr lang="zh-CN" altLang="en-US" sz="2000" dirty="0"/>
          </a:p>
          <a:p>
            <a:endParaRPr lang="en-US" altLang="zh-CN" sz="2000" dirty="0"/>
          </a:p>
          <a:p>
            <a:r>
              <a:rPr lang="en-US" altLang="zh-CN" sz="2000" dirty="0"/>
              <a:t>4</a:t>
            </a:r>
            <a:r>
              <a:rPr lang="zh-CN" altLang="en-US" sz="2000" dirty="0"/>
              <a:t>、机器人：</a:t>
            </a:r>
            <a:endParaRPr lang="zh-CN" altLang="en-US" sz="2000" dirty="0"/>
          </a:p>
          <a:p>
            <a:r>
              <a:rPr lang="zh-CN" altLang="en-US" sz="2000" dirty="0"/>
              <a:t>全球首个实现拟人奔跑的全尺寸纯电驱人形机器人</a:t>
            </a:r>
            <a:r>
              <a:rPr lang="en-US" altLang="zh-CN" sz="2000" dirty="0"/>
              <a:t>“</a:t>
            </a:r>
            <a:r>
              <a:rPr lang="zh-CN" altLang="en-US" sz="2000" dirty="0"/>
              <a:t>天工</a:t>
            </a:r>
            <a:r>
              <a:rPr lang="en-US" altLang="zh-CN" sz="2000" dirty="0"/>
              <a:t>”</a:t>
            </a:r>
            <a:r>
              <a:rPr lang="zh-CN" altLang="en-US" sz="2000" dirty="0"/>
              <a:t>再升级，通过具身小脑所带来的全身控制能力升级，面对复杂环境的移动能力大幅提升，可实现无磕碰、不踩棱、不踏空地跨越连续多级楼梯和</a:t>
            </a:r>
            <a:r>
              <a:rPr lang="en-US" altLang="zh-CN" sz="2000" dirty="0"/>
              <a:t>35</a:t>
            </a:r>
            <a:r>
              <a:rPr lang="zh-CN" altLang="en-US" sz="2000" dirty="0"/>
              <a:t>厘米大高差台阶，奔跑时速提高至</a:t>
            </a:r>
            <a:r>
              <a:rPr lang="en-US" altLang="zh-CN" sz="2000" dirty="0"/>
              <a:t>12km/h</a:t>
            </a:r>
            <a:r>
              <a:rPr lang="zh-CN" altLang="en-US" sz="2000" dirty="0"/>
              <a:t>，并且能在雪地进行高速奔跑，同时具备更强的抗干扰能力，大外力冲击下仍可保持平衡。</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44880" y="977900"/>
            <a:ext cx="10517505" cy="4707890"/>
          </a:xfrm>
          <a:prstGeom prst="rect">
            <a:avLst/>
          </a:prstGeom>
          <a:noFill/>
        </p:spPr>
        <p:txBody>
          <a:bodyPr wrap="square" rtlCol="0">
            <a:spAutoFit/>
          </a:bodyPr>
          <a:lstStyle/>
          <a:p>
            <a:r>
              <a:rPr lang="en-US" altLang="zh-CN" sz="2000" dirty="0"/>
              <a:t>1</a:t>
            </a:r>
            <a:r>
              <a:rPr lang="zh-CN" altLang="en-US" sz="2000" dirty="0"/>
              <a:t>、固态电池：</a:t>
            </a:r>
            <a:endParaRPr lang="zh-CN" altLang="en-US" sz="2000" dirty="0"/>
          </a:p>
          <a:p>
            <a:endParaRPr lang="en-US" altLang="zh-CN" sz="2000" dirty="0"/>
          </a:p>
          <a:p>
            <a:r>
              <a:rPr lang="en-US" altLang="zh-CN" sz="2000" dirty="0"/>
              <a:t>11</a:t>
            </a:r>
            <a:r>
              <a:rPr lang="zh-CN" altLang="en-US" sz="2000" dirty="0"/>
              <a:t>月</a:t>
            </a:r>
            <a:r>
              <a:rPr lang="en-US" altLang="zh-CN" sz="2000" dirty="0"/>
              <a:t>15</a:t>
            </a:r>
            <a:r>
              <a:rPr lang="zh-CN" altLang="en-US" sz="2000" dirty="0"/>
              <a:t>日，国家知识产权局披露，华为公开了硅基负极材料的专利，名称为《硅基负极材料及其制备方法、电池和终端》。该专利主要解决了硅基材料因膨胀效应过大导致电池循环性能低的问题，提高负极的循环稳定性。</a:t>
            </a:r>
            <a:endParaRPr lang="zh-CN" altLang="en-US" sz="2000" dirty="0"/>
          </a:p>
          <a:p>
            <a:endParaRPr lang="zh-CN" altLang="en-US" sz="2000" dirty="0"/>
          </a:p>
          <a:p>
            <a:endParaRPr lang="en-US" altLang="zh-CN" sz="2000" dirty="0"/>
          </a:p>
          <a:p>
            <a:r>
              <a:rPr lang="en-US" altLang="zh-CN" sz="2000" dirty="0"/>
              <a:t>2</a:t>
            </a:r>
            <a:r>
              <a:rPr lang="zh-CN" altLang="en-US" sz="2000" dirty="0"/>
              <a:t>、机器人：</a:t>
            </a:r>
            <a:endParaRPr lang="zh-CN" altLang="en-US" sz="2000" dirty="0"/>
          </a:p>
          <a:p>
            <a:endParaRPr lang="zh-CN" altLang="en-US" sz="2000" dirty="0"/>
          </a:p>
          <a:p>
            <a:r>
              <a:rPr lang="en-US" altLang="zh-CN" sz="2000" dirty="0"/>
              <a:t>11</a:t>
            </a:r>
            <a:r>
              <a:rPr lang="zh-CN" altLang="en-US" sz="2000" dirty="0"/>
              <a:t>月、</a:t>
            </a:r>
            <a:r>
              <a:rPr lang="en-US" altLang="zh-CN" sz="2000" dirty="0"/>
              <a:t>23</a:t>
            </a:r>
            <a:r>
              <a:rPr lang="zh-CN" altLang="en-US" sz="2000" dirty="0"/>
              <a:t>日，黄仁勋：</a:t>
            </a:r>
            <a:r>
              <a:rPr lang="en-US" altLang="zh-CN" sz="2000" dirty="0"/>
              <a:t>AI</a:t>
            </a:r>
            <a:r>
              <a:rPr lang="zh-CN" altLang="en-US" sz="2000" dirty="0"/>
              <a:t>正掀起科学革命</a:t>
            </a:r>
            <a:r>
              <a:rPr lang="en-US" altLang="zh-CN" sz="2000" dirty="0"/>
              <a:t> </a:t>
            </a:r>
            <a:r>
              <a:rPr lang="zh-CN" altLang="en-US" sz="2000" dirty="0"/>
              <a:t>机器人时代正在到来；</a:t>
            </a:r>
            <a:endParaRPr lang="zh-CN" altLang="en-US" sz="2000" dirty="0"/>
          </a:p>
          <a:p>
            <a:endParaRPr lang="zh-CN" altLang="en-US" sz="2000" dirty="0"/>
          </a:p>
          <a:p>
            <a:r>
              <a:rPr lang="zh-CN" altLang="en-US" sz="2000" dirty="0"/>
              <a:t>全球巨头投资入局：华为、宁德时代、特斯拉、英伟达、微软纷纷巨资投资机器人</a:t>
            </a:r>
            <a:endParaRPr lang="zh-CN" altLang="en-US" sz="2000" dirty="0"/>
          </a:p>
          <a:p>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3455" y="960120"/>
            <a:ext cx="10753725" cy="5151755"/>
          </a:xfrm>
          <a:prstGeom prst="rect">
            <a:avLst/>
          </a:prstGeom>
          <a:noFill/>
        </p:spPr>
        <p:txBody>
          <a:bodyPr wrap="square" rtlCol="0">
            <a:noAutofit/>
          </a:bodyPr>
          <a:lstStyle/>
          <a:p>
            <a:r>
              <a:rPr lang="en-US" altLang="zh-CN" sz="2000" dirty="0"/>
              <a:t>3</a:t>
            </a:r>
            <a:r>
              <a:rPr lang="zh-CN" altLang="en-US" sz="2000" dirty="0"/>
              <a:t>、</a:t>
            </a:r>
            <a:r>
              <a:rPr lang="en-US" altLang="zh-CN" sz="2000" dirty="0"/>
              <a:t>DeepSeek</a:t>
            </a:r>
            <a:r>
              <a:rPr lang="zh-CN" altLang="en-US" sz="2000" dirty="0"/>
              <a:t>产业链：</a:t>
            </a:r>
            <a:endParaRPr lang="zh-CN" altLang="en-US" sz="2000" dirty="0"/>
          </a:p>
          <a:p>
            <a:r>
              <a:rPr lang="zh-CN" altLang="en-US" sz="2000" dirty="0"/>
              <a:t>微信搜一搜在调用混元大模型丰富</a:t>
            </a:r>
            <a:r>
              <a:rPr lang="en-US" altLang="zh-CN" sz="2000" dirty="0"/>
              <a:t> AI </a:t>
            </a:r>
            <a:r>
              <a:rPr lang="zh-CN" altLang="en-US" sz="2000" dirty="0"/>
              <a:t>搜索的同时，近日正式灰度测试接入</a:t>
            </a:r>
            <a:r>
              <a:rPr lang="en-US" altLang="zh-CN" sz="2000" dirty="0"/>
              <a:t>DeepSeek</a:t>
            </a:r>
            <a:r>
              <a:rPr lang="zh-CN" altLang="en-US" sz="2000" dirty="0"/>
              <a:t>。被灰度到的用户，可在对话框顶部搜索入口，看到</a:t>
            </a:r>
            <a:r>
              <a:rPr lang="en-US" altLang="zh-CN" sz="2000" dirty="0"/>
              <a:t>“AI</a:t>
            </a:r>
            <a:r>
              <a:rPr lang="zh-CN" altLang="en-US" sz="2000" dirty="0"/>
              <a:t>搜索</a:t>
            </a:r>
            <a:r>
              <a:rPr lang="en-US" altLang="zh-CN" sz="2000" dirty="0"/>
              <a:t>”</a:t>
            </a:r>
            <a:r>
              <a:rPr lang="zh-CN" altLang="en-US" sz="2000" dirty="0"/>
              <a:t>字样，点击进入后，可免费使用</a:t>
            </a:r>
            <a:r>
              <a:rPr lang="en-US" altLang="zh-CN" sz="2000" dirty="0"/>
              <a:t>DeepSeek-R1</a:t>
            </a:r>
            <a:r>
              <a:rPr lang="zh-CN" altLang="en-US" sz="2000" dirty="0"/>
              <a:t>满血版模型。除了微信，腾讯多个产品正在探索接入</a:t>
            </a:r>
            <a:r>
              <a:rPr lang="en-US" altLang="zh-CN" sz="2000" dirty="0"/>
              <a:t>DeepSeek</a:t>
            </a:r>
            <a:r>
              <a:rPr lang="zh-CN" altLang="en-US" sz="2000" dirty="0"/>
              <a:t>。</a:t>
            </a:r>
            <a:endParaRPr lang="zh-CN" altLang="en-US" sz="2000" dirty="0"/>
          </a:p>
          <a:p>
            <a:endParaRPr lang="en-US" altLang="zh-CN" sz="2000" dirty="0"/>
          </a:p>
          <a:p>
            <a:r>
              <a:rPr lang="en-US" altLang="zh-CN" sz="2000" dirty="0"/>
              <a:t>4</a:t>
            </a:r>
            <a:r>
              <a:rPr lang="zh-CN" altLang="en-US" sz="2000" dirty="0"/>
              <a:t>、数字经济、</a:t>
            </a:r>
            <a:r>
              <a:rPr lang="en-US" altLang="zh-CN" sz="2000" dirty="0"/>
              <a:t>AI </a:t>
            </a:r>
            <a:r>
              <a:rPr lang="zh-CN" altLang="en-US" sz="2000" dirty="0"/>
              <a:t>应用：</a:t>
            </a:r>
            <a:endParaRPr lang="zh-CN" altLang="en-US" sz="2000" dirty="0"/>
          </a:p>
          <a:p>
            <a:r>
              <a:rPr lang="zh-CN" altLang="en-US" sz="2000" dirty="0"/>
              <a:t>国常会会议提出，发展平台经济事关扩内需、稳就业、惠民生，事关赋能实体经济、发展新质生产力。要加大政策支持力度，壮大工业互联网平台体系，支持消费互联网平台企业挖掘市场潜力，</a:t>
            </a:r>
            <a:r>
              <a:rPr lang="zh-CN" altLang="en-US" sz="2000" dirty="0">
                <a:solidFill>
                  <a:srgbClr val="FF0000"/>
                </a:solidFill>
              </a:rPr>
              <a:t>强化平台经济领域数据要素供给</a:t>
            </a:r>
            <a:r>
              <a:rPr lang="zh-CN" altLang="en-US" sz="2000" dirty="0"/>
              <a:t>，促进数据依法有序跨境流动，增强平台经济领域政策与宏观政策取向一致性。</a:t>
            </a:r>
            <a:endParaRPr lang="zh-CN" altLang="en-US" sz="2000" dirty="0"/>
          </a:p>
          <a:p>
            <a:endParaRPr lang="zh-CN" altLang="en-US" sz="2000" dirty="0"/>
          </a:p>
          <a:p>
            <a:r>
              <a:rPr lang="en-US" altLang="zh-CN" sz="2000" dirty="0"/>
              <a:t>AI</a:t>
            </a:r>
            <a:r>
              <a:rPr lang="zh-CN" altLang="en-US" sz="2000" dirty="0"/>
              <a:t>应用、</a:t>
            </a:r>
            <a:r>
              <a:rPr lang="en-US" altLang="zh-CN" sz="2000" dirty="0"/>
              <a:t>AI</a:t>
            </a:r>
            <a:r>
              <a:rPr lang="zh-CN" altLang="en-US" sz="2000" dirty="0"/>
              <a:t>营销、</a:t>
            </a:r>
            <a:r>
              <a:rPr lang="en-US" altLang="zh-CN" sz="2000" dirty="0"/>
              <a:t>AI</a:t>
            </a:r>
            <a:r>
              <a:rPr lang="zh-CN" altLang="en-US" sz="2000" dirty="0"/>
              <a:t>广告开始逐渐爆发</a:t>
            </a:r>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70685" y="1214755"/>
            <a:ext cx="9865360" cy="3655695"/>
          </a:xfrm>
          <a:prstGeom prst="rect">
            <a:avLst/>
          </a:prstGeom>
          <a:noFill/>
        </p:spPr>
        <p:txBody>
          <a:bodyPr wrap="square" rtlCol="0">
            <a:noAutofit/>
          </a:bodyPr>
          <a:lstStyle/>
          <a:p>
            <a:r>
              <a:rPr lang="zh-CN" sz="2400" dirty="0"/>
              <a:t>仓位：五成</a:t>
            </a:r>
            <a:endParaRPr lang="zh-CN" sz="2400" dirty="0"/>
          </a:p>
          <a:p>
            <a:endParaRPr lang="zh-CN" altLang="en-US" sz="2400" dirty="0"/>
          </a:p>
          <a:p>
            <a:r>
              <a:rPr lang="zh-CN" altLang="en-US" sz="2400" dirty="0"/>
              <a:t>策略：两个中线个股，两个短线个股</a:t>
            </a:r>
            <a:endParaRPr lang="zh-CN" altLang="en-US" sz="2400" dirty="0"/>
          </a:p>
          <a:p>
            <a:r>
              <a:rPr lang="zh-CN" altLang="en-US" sz="2400" dirty="0"/>
              <a:t> </a:t>
            </a:r>
            <a:r>
              <a:rPr lang="en-US" altLang="zh-CN" sz="2400" dirty="0"/>
              <a:t>            </a:t>
            </a:r>
            <a:endParaRPr lang="en-US" altLang="zh-CN" sz="2400" dirty="0"/>
          </a:p>
          <a:p>
            <a:r>
              <a:rPr lang="en-US" altLang="zh-CN" sz="2400" dirty="0"/>
              <a:t>             </a:t>
            </a:r>
            <a:r>
              <a:rPr lang="zh-CN" altLang="en-US" sz="2400" dirty="0"/>
              <a:t>或者，三个中线、吃波段收益，一个短线</a:t>
            </a:r>
            <a:endParaRPr lang="zh-CN" altLang="en-US" sz="2400" dirty="0"/>
          </a:p>
          <a:p>
            <a:endParaRPr lang="zh-CN" altLang="en-US" sz="2400" dirty="0"/>
          </a:p>
          <a:p>
            <a:r>
              <a:rPr lang="en-US" altLang="zh-CN" sz="2400" dirty="0"/>
              <a:t>             </a:t>
            </a:r>
            <a:r>
              <a:rPr lang="zh-CN" altLang="en-US" sz="2400" dirty="0"/>
              <a:t>剩余资金灵活做</a:t>
            </a:r>
            <a:r>
              <a:rPr lang="en-US" altLang="zh-CN" sz="2400" dirty="0"/>
              <a:t>T</a:t>
            </a:r>
            <a:endParaRPr lang="zh-CN" altLang="en-US" sz="2400" dirty="0"/>
          </a:p>
          <a:p>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p:nvPr/>
        </p:nvPicPr>
        <p:blipFill>
          <a:blip r:embed="rId1"/>
          <a:stretch>
            <a:fillRect/>
          </a:stretch>
        </p:blipFill>
        <p:spPr>
          <a:xfrm>
            <a:off x="1042988" y="685800"/>
            <a:ext cx="10106025" cy="5486400"/>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9.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1811</Words>
  <Application>WPS 演示</Application>
  <PresentationFormat>宽屏</PresentationFormat>
  <Paragraphs>124</Paragraphs>
  <Slides>22</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22</vt:i4>
      </vt:variant>
    </vt:vector>
  </HeadingPairs>
  <TitlesOfParts>
    <vt:vector size="36" baseType="lpstr">
      <vt:lpstr>Arial</vt:lpstr>
      <vt:lpstr>宋体</vt:lpstr>
      <vt:lpstr>Wingdings</vt:lpstr>
      <vt:lpstr>思源黑体 CN Medium</vt:lpstr>
      <vt:lpstr>黑体</vt:lpstr>
      <vt:lpstr>思源黑体 CN Heavy</vt:lpstr>
      <vt:lpstr>思源黑体 CN Bold</vt:lpstr>
      <vt:lpstr>微软雅黑</vt:lpstr>
      <vt:lpstr>Calibri</vt:lpstr>
      <vt:lpstr>Arial Unicode MS</vt:lpstr>
      <vt:lpstr>等线</vt:lpstr>
      <vt:lpstr>思源黑体 CN Normal</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105</cp:revision>
  <dcterms:created xsi:type="dcterms:W3CDTF">2024-06-11T06:30:00Z</dcterms:created>
  <dcterms:modified xsi:type="dcterms:W3CDTF">2025-02-18T00:57:30Z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2052-12.1.0.19770</vt:lpwstr>
  </property>
</Properties>
</file>