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877" r:id="rId3"/>
    <p:sldId id="1053" r:id="rId4"/>
    <p:sldId id="1134" r:id="rId5"/>
    <p:sldId id="906" r:id="rId6"/>
    <p:sldId id="1149" r:id="rId7"/>
    <p:sldId id="1150" r:id="rId8"/>
    <p:sldId id="985" r:id="rId9"/>
    <p:sldId id="1148" r:id="rId10"/>
    <p:sldId id="1096" r:id="rId11"/>
    <p:sldId id="1095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053"/>
            <p14:sldId id="1134"/>
            <p14:sldId id="906"/>
            <p14:sldId id="1149"/>
            <p14:sldId id="1150"/>
          </p14:sldIdLst>
        </p14:section>
        <p14:section name="市场节奏" id="{D8B0A2C5-1F55-4F56-9B21-CF550DA541C3}">
          <p14:sldIdLst>
            <p14:sldId id="985"/>
            <p14:sldId id="1148"/>
            <p14:sldId id="1096"/>
            <p14:sldId id="1095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9D"/>
    <a:srgbClr val="FFFFFF"/>
    <a:srgbClr val="ED000E"/>
    <a:srgbClr val="4E83FA"/>
    <a:srgbClr val="FF4E00"/>
    <a:srgbClr val="FF7900"/>
    <a:srgbClr val="0089CF"/>
    <a:srgbClr val="F31BF3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186" y="-114"/>
      </p:cViewPr>
      <p:guideLst>
        <p:guide pos="6947"/>
        <p:guide pos="710"/>
        <p:guide orient="horz" pos="215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https://activity.n8n8.cn/pc-page/lhtj?open=renewal&amp;pageId=400000980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ujiao.n8n8.cn/introduce/17" TargetMode="External"/><Relationship Id="rId2" Type="http://schemas.openxmlformats.org/officeDocument/2006/relationships/hyperlink" Target="https://toujiao.n8n8.cn/introduc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ujiao.n8n8.cn/introduce/49" TargetMode="External"/><Relationship Id="rId5" Type="http://schemas.openxmlformats.org/officeDocument/2006/relationships/hyperlink" Target="https://toujiao.n8n8.cn/introduce/66" TargetMode="External"/><Relationship Id="rId4" Type="http://schemas.openxmlformats.org/officeDocument/2006/relationships/hyperlink" Target="https://toujiao.n8n8.cn/introduce/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675021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连阳的延续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需政策资金支持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2024/2/26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精品课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表格 18"/>
          <p:cNvGraphicFramePr>
            <a:graphicFrameLocks noGrp="1"/>
          </p:cNvGraphicFramePr>
          <p:nvPr/>
        </p:nvGraphicFramePr>
        <p:xfrm>
          <a:off x="1409701" y="1698309"/>
          <a:ext cx="9372599" cy="456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2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序号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课程名</a:t>
                      </a:r>
                    </a:p>
                  </a:txBody>
                  <a:tcPr marL="69055" marR="69055" marT="34528" marB="34528"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介绍</a:t>
                      </a:r>
                    </a:p>
                  </a:txBody>
                  <a:tcPr marL="69055" marR="69055" marT="34528" marB="34528"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适合阶段</a:t>
                      </a:r>
                    </a:p>
                  </a:txBody>
                  <a:tcPr marL="69055" marR="69055" marT="34528" marB="34528"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链接</a:t>
                      </a:r>
                    </a:p>
                  </a:txBody>
                  <a:tcPr marL="69055" marR="69055" marT="34528" marB="34528" anchor="ctr">
                    <a:solidFill>
                      <a:srgbClr val="4E8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新手入门手册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了解什么是股市股票，一些常见的盘口语言，简单的量价关系，分时图等。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https://toujiao.n8n8.cn/introduce/1</a:t>
                      </a:r>
                      <a:endParaRPr lang="zh-CN" altLang="en-US" sz="11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小白必修 闯荡股市常见术语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/>
                        <a:t>交易规则、指数区分、个股类型区分、筹码、多空等高频术语的讲解。</a:t>
                      </a:r>
                      <a:endParaRPr lang="en-US" altLang="zh-CN" sz="1100" dirty="0"/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hlinkClick r:id="rId3"/>
                        </a:rPr>
                        <a:t>https://toujiao.n8n8.cn/introduce/17</a:t>
                      </a:r>
                      <a:endParaRPr lang="en-US" altLang="zh-CN" sz="1100" dirty="0"/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63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十大看涨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线组合形态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最基础的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线及看涨组合教学。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https://toujiao.n8n8.cn/introduce/55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股市防套解套攻略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被深套怎么办？如何解套？如何防止被套。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进阶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https://toujiao.n8n8.cn/introduce/66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让主力都服气的资金仓位管理法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如何做好仓位管理。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进阶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https://toujiao.n8n8.cn/introduce/49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07307" y="1910881"/>
            <a:ext cx="3965940" cy="3699344"/>
            <a:chOff x="6907307" y="1910881"/>
            <a:chExt cx="3965940" cy="36993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4" b="32787"/>
            <a:stretch>
              <a:fillRect/>
            </a:stretch>
          </p:blipFill>
          <p:spPr>
            <a:xfrm>
              <a:off x="9128009" y="3947118"/>
              <a:ext cx="1745238" cy="16631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307" y="1910881"/>
              <a:ext cx="1653579" cy="36929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98" b="12357"/>
            <a:stretch>
              <a:fillRect/>
            </a:stretch>
          </p:blipFill>
          <p:spPr>
            <a:xfrm>
              <a:off x="9128009" y="1932406"/>
              <a:ext cx="1718933" cy="17632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怎样找精品课程及复习回顾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347921" y="1936433"/>
            <a:ext cx="7820008" cy="1012991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050" y="1936433"/>
            <a:ext cx="4965059" cy="365360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253961" y="3457575"/>
            <a:ext cx="295715" cy="338410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45606" y="4446070"/>
            <a:ext cx="281694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91892" y="3893979"/>
            <a:ext cx="389122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406096" y="2195610"/>
            <a:ext cx="1761172" cy="93880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167268" y="2983712"/>
            <a:ext cx="461256" cy="359563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86713" y="2009775"/>
            <a:ext cx="410457" cy="296500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01819" y="2324520"/>
            <a:ext cx="88525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复习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02930" y="3773359"/>
            <a:ext cx="2083036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F31BF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找课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77416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电脑版</a:t>
            </a:r>
          </a:p>
        </p:txBody>
      </p:sp>
      <p:cxnSp>
        <p:nvCxnSpPr>
          <p:cNvPr id="13" name="直接箭头连接符 12"/>
          <p:cNvCxnSpPr>
            <a:stCxn id="9" idx="6"/>
          </p:cNvCxnSpPr>
          <p:nvPr/>
        </p:nvCxnSpPr>
        <p:spPr>
          <a:xfrm>
            <a:off x="8549676" y="3626780"/>
            <a:ext cx="1231006" cy="370286"/>
          </a:xfrm>
          <a:prstGeom prst="straightConnector1">
            <a:avLst/>
          </a:prstGeom>
          <a:ln w="63500">
            <a:solidFill>
              <a:srgbClr val="F31BF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920811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手机版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691" y="5719002"/>
            <a:ext cx="1702022" cy="671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185996" y="2172821"/>
            <a:ext cx="7820008" cy="10129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消息公告</a:t>
            </a:r>
            <a:endParaRPr lang="zh-CN" altLang="en-US" sz="1400" dirty="0"/>
          </a:p>
        </p:txBody>
      </p:sp>
      <p:graphicFrame>
        <p:nvGraphicFramePr>
          <p:cNvPr id="5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94036"/>
              </p:ext>
            </p:extLst>
          </p:nvPr>
        </p:nvGraphicFramePr>
        <p:xfrm>
          <a:off x="1127126" y="1648026"/>
          <a:ext cx="9937748" cy="41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6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华为宣布将于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日发布全新通信大模型。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人工智能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大数据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算力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问界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将于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日开启规模交付。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售价</a:t>
                      </a:r>
                      <a:r>
                        <a:rPr lang="en-US" altLang="zh-CN" sz="1400" dirty="0"/>
                        <a:t>46.9W</a:t>
                      </a:r>
                      <a:r>
                        <a:rPr lang="zh-CN" altLang="en-US" sz="1400" dirty="0"/>
                        <a:t>，</a:t>
                      </a:r>
                      <a:r>
                        <a:rPr lang="en-US" altLang="zh-CN" sz="1400" dirty="0"/>
                        <a:t>1</a:t>
                      </a:r>
                      <a:r>
                        <a:rPr lang="zh-CN" altLang="en-US" sz="1400" dirty="0"/>
                        <a:t>月，销量</a:t>
                      </a:r>
                      <a:r>
                        <a:rPr lang="en-US" altLang="zh-CN" sz="1400" dirty="0"/>
                        <a:t>3.3W</a:t>
                      </a:r>
                      <a:r>
                        <a:rPr lang="zh-CN" altLang="en-US" sz="1400" dirty="0"/>
                        <a:t>，环比增长</a:t>
                      </a:r>
                      <a:r>
                        <a:rPr lang="en-US" altLang="zh-CN" sz="1400" dirty="0"/>
                        <a:t>34.76%</a:t>
                      </a:r>
                      <a:r>
                        <a:rPr lang="zh-CN" altLang="en-US" sz="1400" dirty="0"/>
                        <a:t>，利好华为汽车（新能源）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十四届人大常委会在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26~27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号在北京举行。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逐步关注，两会预热。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号左右，英美对胡塞武装进行新一轮袭击。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石油煤炭等具备控盘的方向。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6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2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/>
        </p:blipFill>
        <p:spPr>
          <a:xfrm>
            <a:off x="1127125" y="1755029"/>
            <a:ext cx="6088380" cy="343471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1902" y="1894707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点大关口，市场关注焦点；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9200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亿，增量，热点赚钱效应火爆；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上一个星期是新官上任持续政策三把火，逼空力度大；八连阳后，若无更多限制做空政策，市场成交量上不去（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9000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亿以下）就需要随时留意调整。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828675" y="5421668"/>
            <a:ext cx="10534650" cy="814582"/>
          </a:xfrm>
        </p:spPr>
        <p:txBody>
          <a:bodyPr/>
          <a:lstStyle/>
          <a:p>
            <a:r>
              <a:rPr lang="zh-CN" altLang="en-US" dirty="0"/>
              <a:t>分时常见支撑压力位，不同级别的操作参考点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日内均线（分时黄色线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超短），</a:t>
            </a:r>
            <a:r>
              <a:rPr lang="en-US" altLang="zh-CN" b="1" dirty="0">
                <a:solidFill>
                  <a:srgbClr val="C00000"/>
                </a:solidFill>
              </a:rPr>
              <a:t>5MA</a:t>
            </a: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日均线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短），智能辅助线（底线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中）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622" y="2202025"/>
            <a:ext cx="2090141" cy="24296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热门板块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7125" y="5423664"/>
            <a:ext cx="9937750" cy="892851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资金热门：智能制造、</a:t>
            </a:r>
            <a:r>
              <a:rPr lang="en-US" altLang="zh-CN" sz="1600" b="1" dirty="0">
                <a:solidFill>
                  <a:srgbClr val="C00000"/>
                </a:solidFill>
              </a:rPr>
              <a:t>AIGC</a:t>
            </a:r>
            <a:r>
              <a:rPr lang="zh-CN" altLang="en-US" sz="1600" b="1" dirty="0">
                <a:solidFill>
                  <a:srgbClr val="C00000"/>
                </a:solidFill>
              </a:rPr>
              <a:t>、新能源车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二梯队：医药、 云计算（算力）、机器人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61"/>
          <a:stretch/>
        </p:blipFill>
        <p:spPr>
          <a:xfrm>
            <a:off x="1592826" y="1984249"/>
            <a:ext cx="9010964" cy="31598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C17CBA-11C1-4A20-86EB-BF64C736F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一线游资</a:t>
            </a:r>
            <a:r>
              <a:rPr lang="en-US" altLang="zh-CN" dirty="0"/>
              <a:t>+</a:t>
            </a:r>
            <a:r>
              <a:rPr lang="zh-CN" altLang="en-US" dirty="0"/>
              <a:t>机构抢筹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1649F-1F38-41FA-AB25-660695651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目前阶段「一线游资</a:t>
            </a:r>
            <a:r>
              <a:rPr lang="en-US" altLang="zh-CN" dirty="0"/>
              <a:t>+</a:t>
            </a:r>
            <a:r>
              <a:rPr lang="zh-CN" altLang="en-US" dirty="0"/>
              <a:t>机构抢筹」，短线溢价较好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一线游资资金量大且操作活跃，多家机构抢筹多以进攻为主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21D1042-40BB-4009-A221-5A4779BF88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2B8AAE-A6D1-4520-B136-AF5291F4F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495" y="1827143"/>
            <a:ext cx="2151105" cy="37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4FEBFC-7E06-44AF-830A-223BB76BB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分时</a:t>
            </a:r>
            <a:r>
              <a:rPr lang="en-US" altLang="zh-CN" dirty="0"/>
              <a:t>-</a:t>
            </a:r>
            <a:r>
              <a:rPr lang="zh-CN" altLang="en-US" dirty="0"/>
              <a:t>寻找进攻型资金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68C79-B3BA-48CC-BB04-D5A5C8AA4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73709"/>
            <a:ext cx="7820008" cy="544401"/>
          </a:xfrm>
        </p:spPr>
        <p:txBody>
          <a:bodyPr/>
          <a:lstStyle/>
          <a:p>
            <a:r>
              <a:rPr lang="zh-CN" altLang="en-US" dirty="0"/>
              <a:t>专做游资票的短线</a:t>
            </a:r>
            <a:r>
              <a:rPr lang="en-US" altLang="zh-CN" dirty="0"/>
              <a:t>-</a:t>
            </a:r>
            <a:r>
              <a:rPr lang="zh-CN" altLang="en-US" dirty="0"/>
              <a:t>超短，日线趋势指标不是刚需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B1ED4C1-25AE-4FF7-846F-C9746483C5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425381" y="1669665"/>
            <a:ext cx="7341239" cy="4112839"/>
          </a:xfrm>
        </p:spPr>
      </p:pic>
    </p:spTree>
    <p:extLst>
      <p:ext uri="{BB962C8B-B14F-4D97-AF65-F5344CB8AC3E}">
        <p14:creationId xmlns:p14="http://schemas.microsoft.com/office/powerpoint/2010/main" val="287475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18528A-F3AE-4B67-BF6C-7BAF583B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BCF00-4C3F-4BA6-A587-080125DA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988" y="2019300"/>
            <a:ext cx="3056962" cy="3993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5F4C17-01B9-49DF-A7C3-121A3A27D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90" b="18090"/>
          <a:stretch/>
        </p:blipFill>
        <p:spPr>
          <a:xfrm>
            <a:off x="4159178" y="2842260"/>
            <a:ext cx="3064582" cy="3170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B226C5-BF3E-4E8D-8E86-4B1CB5F4A5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4846884" y="4493457"/>
            <a:ext cx="2374971" cy="1519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F26A613-7B04-4419-8884-CE530ADB1F82}"/>
              </a:ext>
            </a:extLst>
          </p:cNvPr>
          <p:cNvSpPr/>
          <p:nvPr/>
        </p:nvSpPr>
        <p:spPr>
          <a:xfrm>
            <a:off x="4162988" y="2918460"/>
            <a:ext cx="3060772" cy="899160"/>
          </a:xfrm>
          <a:prstGeom prst="rect">
            <a:avLst/>
          </a:prstGeom>
          <a:solidFill>
            <a:srgbClr val="C00000">
              <a:alpha val="93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5D5357-F767-463A-9469-D502735075DB}"/>
              </a:ext>
            </a:extLst>
          </p:cNvPr>
          <p:cNvSpPr txBox="1"/>
          <p:nvPr/>
        </p:nvSpPr>
        <p:spPr>
          <a:xfrm>
            <a:off x="4273478" y="2965886"/>
            <a:ext cx="2835982" cy="79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哈森股份，连续两日符合多机构抢筹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一线游资介入，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19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日有较多的分时低吸涨停机会！</a:t>
            </a:r>
          </a:p>
        </p:txBody>
      </p:sp>
    </p:spTree>
    <p:extLst>
      <p:ext uri="{BB962C8B-B14F-4D97-AF65-F5344CB8AC3E}">
        <p14:creationId xmlns:p14="http://schemas.microsoft.com/office/powerpoint/2010/main" val="1359567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jllN2UwODhkNWVhNTg2NzY3YzBmMGJhZmNhZjcwZ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595</Words>
  <Application>Microsoft Office PowerPoint</Application>
  <PresentationFormat>宽屏</PresentationFormat>
  <Paragraphs>86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1307</cp:revision>
  <dcterms:created xsi:type="dcterms:W3CDTF">2019-06-19T02:08:00Z</dcterms:created>
  <dcterms:modified xsi:type="dcterms:W3CDTF">2024-02-26T01:28:42Z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EBF8DB5FD94B49F7B17BC65F9BA08668</vt:lpwstr>
  </property>
</Properties>
</file>