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868" r:id="rId2"/>
    <p:sldId id="1412" r:id="rId3"/>
    <p:sldId id="1449" r:id="rId4"/>
    <p:sldId id="1430" r:id="rId5"/>
    <p:sldId id="1439" r:id="rId6"/>
    <p:sldId id="1432" r:id="rId7"/>
    <p:sldId id="1450" r:id="rId8"/>
    <p:sldId id="1451" r:id="rId9"/>
    <p:sldId id="1419" r:id="rId10"/>
    <p:sldId id="1201" r:id="rId11"/>
    <p:sldId id="734" r:id="rId12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49"/>
            <p14:sldId id="1430"/>
            <p14:sldId id="1439"/>
            <p14:sldId id="1432"/>
            <p14:sldId id="1450"/>
            <p14:sldId id="1451"/>
            <p14:sldId id="1419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8"/>
    <a:srgbClr val="2B190D"/>
    <a:srgbClr val="FF4DFF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5510" autoAdjust="0"/>
  </p:normalViewPr>
  <p:slideViewPr>
    <p:cSldViewPr snapToGrid="0" showGuides="1">
      <p:cViewPr varScale="1">
        <p:scale>
          <a:sx n="105" d="100"/>
          <a:sy n="105" d="100"/>
        </p:scale>
        <p:origin x="990" y="114"/>
      </p:cViewPr>
      <p:guideLst>
        <p:guide pos="7401"/>
        <p:guide pos="279"/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67916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复盘涨跌</a:t>
            </a:r>
            <a:endParaRPr lang="en-US" altLang="zh-CN" sz="6600" b="1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找方向</a:t>
            </a: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2026/2/2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两市缩量</a:t>
            </a:r>
            <a:r>
              <a:rPr lang="en-US" altLang="zh-CN" dirty="0"/>
              <a:t>2507</a:t>
            </a:r>
            <a:r>
              <a:rPr lang="zh-CN" altLang="en-US" dirty="0"/>
              <a:t>亿，流动资金整体翻红，依然存在资金底背离机会；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产业热点和基本面涨价轮动炒作明显，电风扇的头吹的不乱，可两手布置；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三板斧</a:t>
            </a:r>
            <a:r>
              <a:rPr lang="en-US" altLang="zh-CN" dirty="0"/>
              <a:t>-</a:t>
            </a:r>
            <a:r>
              <a:rPr lang="zh-CN" altLang="en-US" dirty="0"/>
              <a:t>辅助线附近布局；紫旗回档</a:t>
            </a:r>
            <a:r>
              <a:rPr lang="en-US" altLang="zh-CN" dirty="0"/>
              <a:t>-</a:t>
            </a:r>
            <a:r>
              <a:rPr lang="zh-CN" altLang="en-US" dirty="0"/>
              <a:t>破位</a:t>
            </a:r>
            <a:r>
              <a:rPr lang="en-US" altLang="zh-CN" dirty="0"/>
              <a:t>3</a:t>
            </a:r>
            <a:r>
              <a:rPr lang="zh-CN" altLang="en-US" dirty="0"/>
              <a:t>天内出金叉；追涨龙虎</a:t>
            </a:r>
            <a:r>
              <a:rPr lang="en-US" altLang="zh-CN" dirty="0"/>
              <a:t>-</a:t>
            </a:r>
            <a:r>
              <a:rPr lang="zh-CN" altLang="en-US" dirty="0"/>
              <a:t>熊线</a:t>
            </a:r>
            <a:r>
              <a:rPr lang="en-US" altLang="zh-CN" dirty="0"/>
              <a:t>/</a:t>
            </a:r>
            <a:r>
              <a:rPr lang="zh-CN" altLang="en-US" dirty="0"/>
              <a:t>均线的支撑突破。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001768" y="740664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r="176"/>
          <a:stretch/>
        </p:blipFill>
        <p:spPr>
          <a:xfrm>
            <a:off x="442595" y="740664"/>
            <a:ext cx="3626485" cy="37856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122F0A5B-C28F-E2E8-EBEA-35934F0A8881}"/>
              </a:ext>
            </a:extLst>
          </p:cNvPr>
          <p:cNvCxnSpPr>
            <a:cxnSpLocks/>
          </p:cNvCxnSpPr>
          <p:nvPr/>
        </p:nvCxnSpPr>
        <p:spPr>
          <a:xfrm flipV="1">
            <a:off x="6931152" y="3846680"/>
            <a:ext cx="3648456" cy="322984"/>
          </a:xfrm>
          <a:prstGeom prst="straightConnector1">
            <a:avLst/>
          </a:prstGeom>
          <a:ln w="25400">
            <a:solidFill>
              <a:srgbClr val="FF4DF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408197B-BC35-A7D1-D4D2-DDD583E281BE}"/>
              </a:ext>
            </a:extLst>
          </p:cNvPr>
          <p:cNvSpPr/>
          <p:nvPr/>
        </p:nvSpPr>
        <p:spPr>
          <a:xfrm>
            <a:off x="8679484" y="2391274"/>
            <a:ext cx="2550848" cy="1037726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平均股价死叉</a:t>
            </a:r>
            <a:r>
              <a:rPr lang="en-US" altLang="zh-CN" sz="1400" kern="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6</a:t>
            </a:r>
            <a:r>
              <a:rPr lang="zh-CN" altLang="en-US" sz="1400" kern="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天，市场调整进入大后期，春节前量能预期一般，等个金叉更安稳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A1DDC1C-02B5-2A0E-5B8A-272E9BFBF6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7848" y="948102"/>
            <a:ext cx="4324247" cy="35120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哪个部分最具价值？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3093"/>
            <a:ext cx="7820008" cy="506496"/>
          </a:xfrm>
        </p:spPr>
        <p:txBody>
          <a:bodyPr/>
          <a:lstStyle/>
          <a:p>
            <a:r>
              <a:rPr lang="zh-CN" altLang="en-US" dirty="0"/>
              <a:t>想收获远超市场平均收益？不是人云亦云，而要跟最强者走！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69464" y="781659"/>
          <a:ext cx="7053072" cy="24365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18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大多数人错误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我们错误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6974" y="3501885"/>
            <a:ext cx="2956477" cy="19658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7362" y="3468875"/>
            <a:ext cx="2870742" cy="19988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/>
          <p:cNvSpPr/>
          <p:nvPr/>
        </p:nvSpPr>
        <p:spPr>
          <a:xfrm>
            <a:off x="6476151" y="5094331"/>
            <a:ext cx="2753164" cy="373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大跌</a:t>
            </a:r>
            <a:r>
              <a:rPr lang="en-US" altLang="zh-CN" sz="1400" dirty="0">
                <a:cs typeface="+mn-ea"/>
                <a:sym typeface="+mn-lt"/>
              </a:rPr>
              <a:t>+</a:t>
            </a:r>
            <a:r>
              <a:rPr lang="zh-CN" altLang="en-US" sz="1400" dirty="0">
                <a:cs typeface="+mn-ea"/>
                <a:sym typeface="+mn-lt"/>
              </a:rPr>
              <a:t>调整，不改游资进攻趋势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481" y="3963503"/>
            <a:ext cx="1171429" cy="11142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226064"/>
              </p:ext>
            </p:extLst>
          </p:nvPr>
        </p:nvGraphicFramePr>
        <p:xfrm>
          <a:off x="442913" y="660401"/>
          <a:ext cx="11341100" cy="6753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6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4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38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3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美股存储概念股大涨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存储概念股大涨，希捷科技涨超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，西部数据涨超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，闪迪涨超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，美光科技涨超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存储芯片：德明利、香农芯创、江波龙、普冉股份、佰维存储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50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马斯克：新一代神经链接脑机接口增强版的性能将提升至三倍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马斯克发帖称，新一代神经链接脑机接口增强版的性能将提升至三倍，将于今年晚些时候面市。待监管部门批准后，</a:t>
                      </a:r>
                      <a:r>
                        <a:rPr lang="en-US" altLang="zh-CN" sz="1400" dirty="0" err="1">
                          <a:solidFill>
                            <a:schemeClr val="bg1"/>
                          </a:solidFill>
                        </a:rPr>
                        <a:t>Neuralink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准备推出首款盲视增强技术，使那些完全失明的人能够以低分辨率视觉方式进行感知。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脑机接口：创新医疗、南京熊猫、岩山科技、三博脑科、美好医疗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商业航天国家队中国商火重要部署：全力突破可重复使用技术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中国航天科技集团商业火箭有限公司召开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年度工作会议。会议强调，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年是“十五五”开局之年，也是中国商火夯实基础、全面发力的关键之年。公司将坚决打赢主力箭首飞及回收攻坚战，全力突破可重复使用技术，高效履行商业发射使命，为提升我国规模化、高效化进入空间的能力作出更大贡献。</a:t>
                      </a: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中国航天科技集团：航天电子、中国卫星、中国卫通、航天机电、航天工程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火箭回收概念：巨力索具、杭萧钢构、超捷股份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0268AD03-1E18-E5F7-2B5D-46FE24B59FA7}"/>
              </a:ext>
            </a:extLst>
          </p:cNvPr>
          <p:cNvSpPr/>
          <p:nvPr/>
        </p:nvSpPr>
        <p:spPr>
          <a:xfrm>
            <a:off x="-1171575" y="632558"/>
            <a:ext cx="714376" cy="592260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C0BFACE-EF52-E138-AD0E-5151A998A5D4}"/>
              </a:ext>
            </a:extLst>
          </p:cNvPr>
          <p:cNvSpPr txBox="1"/>
          <p:nvPr/>
        </p:nvSpPr>
        <p:spPr>
          <a:xfrm>
            <a:off x="-961547" y="757070"/>
            <a:ext cx="666750" cy="34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en-US" altLang="zh-CN" sz="1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12</a:t>
            </a:r>
            <a:endParaRPr lang="zh-CN" altLang="en-US" sz="1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追求进攻型龙虎，拉升调整后的潜力爆发波段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天出龙虎紫旗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" r="3685"/>
          <a:stretch/>
        </p:blipFill>
        <p:spPr>
          <a:xfrm>
            <a:off x="1076553" y="2203980"/>
            <a:ext cx="2898269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" r="295"/>
          <a:stretch>
            <a:fillRect/>
          </a:stretch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87072" y="3212734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2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1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近期龙虎回档表现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664829"/>
            <a:ext cx="7820008" cy="506496"/>
          </a:xfrm>
        </p:spPr>
        <p:txBody>
          <a:bodyPr/>
          <a:lstStyle/>
          <a:p>
            <a:r>
              <a:rPr lang="zh-CN" altLang="en-US" dirty="0"/>
              <a:t>学习</a:t>
            </a:r>
            <a:r>
              <a:rPr lang="en-US" altLang="zh-CN" dirty="0"/>
              <a:t>+</a:t>
            </a:r>
            <a:r>
              <a:rPr lang="zh-CN" altLang="en-US" dirty="0"/>
              <a:t>果断操作</a:t>
            </a:r>
            <a:r>
              <a:rPr lang="en-US" altLang="zh-CN" dirty="0"/>
              <a:t>+</a:t>
            </a:r>
            <a:r>
              <a:rPr lang="zh-CN" altLang="en-US" dirty="0"/>
              <a:t>耐心持股</a:t>
            </a:r>
            <a:r>
              <a:rPr lang="en-US" altLang="zh-CN" dirty="0"/>
              <a:t>=</a:t>
            </a:r>
            <a:r>
              <a:rPr lang="zh-CN" altLang="en-US" dirty="0"/>
              <a:t>迈向高手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3380375-1AFB-54AD-C4CD-874DE3277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913" y="951162"/>
            <a:ext cx="4741735" cy="17141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D1F3CE7-B6C9-3EBF-CF06-3046EA20E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3" y="3053872"/>
            <a:ext cx="4741735" cy="18785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CC16BEF-627E-CB2A-6BA0-E0998A67AD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" b="6385"/>
          <a:stretch>
            <a:fillRect/>
          </a:stretch>
        </p:blipFill>
        <p:spPr bwMode="auto">
          <a:xfrm>
            <a:off x="6096000" y="1286152"/>
            <a:ext cx="5113516" cy="3646235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CDAAE43-F5CA-0FCE-2E90-E0A0619A5F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复盘</a:t>
            </a:r>
            <a:r>
              <a:rPr lang="en-US" altLang="zh-CN" dirty="0"/>
              <a:t>:</a:t>
            </a:r>
            <a:r>
              <a:rPr lang="zh-CN" altLang="en-US" dirty="0"/>
              <a:t>进步的源头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E226D9-275C-9E99-E709-7709551031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707221"/>
            <a:ext cx="7820008" cy="506496"/>
          </a:xfrm>
        </p:spPr>
        <p:txBody>
          <a:bodyPr/>
          <a:lstStyle/>
          <a:p>
            <a:r>
              <a:rPr lang="zh-CN" altLang="en-US"/>
              <a:t>复盘，让自己少一点情绪，操作更客观理性</a:t>
            </a:r>
            <a:endParaRPr lang="zh-CN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83EF737-0AAC-251A-0D70-19E3DB6F3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204193"/>
            <a:ext cx="2276475" cy="1066800"/>
          </a:xfrm>
          <a:prstGeom prst="rect">
            <a:avLst/>
          </a:prstGeom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1C58C11-4A19-E465-3A9E-A296B8E85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2435352"/>
            <a:ext cx="2305050" cy="2981325"/>
          </a:xfrm>
          <a:prstGeom prst="rect">
            <a:avLst/>
          </a:prstGeom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B76C75-47AC-3B30-60F5-BEB8D09E7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142" y="1204193"/>
            <a:ext cx="8852946" cy="4212483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873975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" y="0"/>
            <a:ext cx="12191991" cy="6857994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C8FBBEC-779D-941D-6516-E944830F0CE7}"/>
              </a:ext>
            </a:extLst>
          </p:cNvPr>
          <p:cNvGrpSpPr/>
          <p:nvPr/>
        </p:nvGrpSpPr>
        <p:grpSpPr>
          <a:xfrm>
            <a:off x="442913" y="2997708"/>
            <a:ext cx="2887027" cy="1851660"/>
            <a:chOff x="3864293" y="2887980"/>
            <a:chExt cx="2887027" cy="1851660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53CA006E-009F-8852-005F-EAD380CC06E2}"/>
                </a:ext>
              </a:extLst>
            </p:cNvPr>
            <p:cNvSpPr/>
            <p:nvPr/>
          </p:nvSpPr>
          <p:spPr>
            <a:xfrm>
              <a:off x="3864293" y="2887980"/>
              <a:ext cx="2887027" cy="1851660"/>
            </a:xfrm>
            <a:prstGeom prst="rect">
              <a:avLst/>
            </a:prstGeom>
            <a:solidFill>
              <a:srgbClr val="2B190D"/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69521A0B-0C6A-9C7D-3BA3-4F79B306DA3A}"/>
                </a:ext>
              </a:extLst>
            </p:cNvPr>
            <p:cNvSpPr txBox="1"/>
            <p:nvPr/>
          </p:nvSpPr>
          <p:spPr>
            <a:xfrm>
              <a:off x="4027646" y="3057161"/>
              <a:ext cx="2560320" cy="151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500"/>
                </a:spcBef>
              </a:pP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《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龙虎金榜</a:t>
              </a: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》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是一款深度剖析短线超强主力资金行为的高端内参栏目，由专业投顾深度挖掘强势板块和潜力个股，通过对一线资金的拆解，寻找短线个股机会。</a:t>
              </a: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5642</TotalTime>
  <Words>724</Words>
  <Application>Microsoft Office PowerPoint</Application>
  <PresentationFormat>宽屏</PresentationFormat>
  <Paragraphs>80</Paragraphs>
  <Slides>11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1918</cp:revision>
  <dcterms:created xsi:type="dcterms:W3CDTF">2019-06-19T02:08:00Z</dcterms:created>
  <dcterms:modified xsi:type="dcterms:W3CDTF">2026-02-02T09:12:29Z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EBF8DB5FD94B49F7B17BC65F9BA08668</vt:lpwstr>
  </property>
</Properties>
</file>