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88" r:id="rId6"/>
  </p:sldMasterIdLst>
  <p:notesMasterIdLst>
    <p:notesMasterId r:id="rId24"/>
  </p:notesMasterIdLst>
  <p:sldIdLst>
    <p:sldId id="413" r:id="rId7"/>
    <p:sldId id="266" r:id="rId8"/>
    <p:sldId id="267" r:id="rId9"/>
    <p:sldId id="594" r:id="rId10"/>
    <p:sldId id="560" r:id="rId11"/>
    <p:sldId id="595" r:id="rId12"/>
    <p:sldId id="619" r:id="rId13"/>
    <p:sldId id="620" r:id="rId14"/>
    <p:sldId id="621" r:id="rId15"/>
    <p:sldId id="424" r:id="rId16"/>
    <p:sldId id="622" r:id="rId17"/>
    <p:sldId id="459" r:id="rId18"/>
    <p:sldId id="542" r:id="rId19"/>
    <p:sldId id="623" r:id="rId20"/>
    <p:sldId id="628" r:id="rId21"/>
    <p:sldId id="629" r:id="rId22"/>
    <p:sldId id="271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9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75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theme" Target="../theme/theme5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7.xml"/><Relationship Id="rId2" Type="http://schemas.openxmlformats.org/officeDocument/2006/relationships/image" Target="../media/image11.png"/><Relationship Id="rId1" Type="http://schemas.openxmlformats.org/officeDocument/2006/relationships/tags" Target="../tags/tag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4" Type="http://schemas.openxmlformats.org/officeDocument/2006/relationships/slideLayout" Target="../slideLayouts/slideLayout37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tags" Target="../tags/tag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0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1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2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3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tags" Target="../tags/tag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49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0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1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2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3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4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1050" y="886460"/>
            <a:ext cx="84842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控盘优先</a:t>
            </a:r>
            <a:endParaRPr lang="zh-CN" altLang="en-US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异动精选</a:t>
            </a:r>
            <a:endParaRPr lang="zh-CN" altLang="en-US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控盘，异动讲解</a:t>
            </a:r>
            <a:endParaRPr lang="zh-CN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9" name="矩形: 圆角 108"/>
          <p:cNvSpPr/>
          <p:nvPr>
            <p:custDataLst>
              <p:tags r:id="rId1"/>
            </p:custDataLst>
          </p:nvPr>
        </p:nvSpPr>
        <p:spPr>
          <a:xfrm>
            <a:off x="1148153" y="616158"/>
            <a:ext cx="9895693" cy="16528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1" name="椭圆 110"/>
          <p:cNvSpPr/>
          <p:nvPr>
            <p:custDataLst>
              <p:tags r:id="rId2"/>
            </p:custDataLst>
          </p:nvPr>
        </p:nvSpPr>
        <p:spPr>
          <a:xfrm>
            <a:off x="1421281" y="812079"/>
            <a:ext cx="1261867" cy="1261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文本框 10"/>
          <p:cNvSpPr txBox="1"/>
          <p:nvPr>
            <p:custDataLst>
              <p:tags r:id="rId3"/>
            </p:custDataLst>
          </p:nvPr>
        </p:nvSpPr>
        <p:spPr>
          <a:xfrm>
            <a:off x="3148046" y="783023"/>
            <a:ext cx="6667140" cy="1261867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600" spc="18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主力新控盘：低位筹码活跃，刚控盘阶段（控盘刚出现，流动资金大幅度活跃）</a:t>
            </a:r>
            <a:endParaRPr lang="zh-CN" altLang="en-US" sz="2600" spc="18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标题 5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574864" y="978945"/>
            <a:ext cx="953872" cy="86919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indent="0" algn="ctr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altLang="zh-CN" sz="2800" b="1" spc="300" dirty="0">
                <a:solidFill>
                  <a:schemeClr val="accent1"/>
                </a:solidFill>
                <a:latin typeface="微软雅黑" panose="020B0503020204020204" pitchFamily="34" charset="-122"/>
              </a:rPr>
              <a:t>01</a:t>
            </a:r>
            <a:endParaRPr lang="en-US" altLang="zh-CN" sz="2800" b="1" spc="300" dirty="0">
              <a:solidFill>
                <a:schemeClr val="accen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矩形: 圆角 108"/>
          <p:cNvSpPr/>
          <p:nvPr>
            <p:custDataLst>
              <p:tags r:id="rId5"/>
            </p:custDataLst>
          </p:nvPr>
        </p:nvSpPr>
        <p:spPr>
          <a:xfrm>
            <a:off x="1148153" y="2602975"/>
            <a:ext cx="9895693" cy="16528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/>
          <p:cNvSpPr/>
          <p:nvPr>
            <p:custDataLst>
              <p:tags r:id="rId6"/>
            </p:custDataLst>
          </p:nvPr>
        </p:nvSpPr>
        <p:spPr>
          <a:xfrm>
            <a:off x="1421281" y="2798896"/>
            <a:ext cx="1261867" cy="1261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10"/>
          <p:cNvSpPr txBox="1"/>
          <p:nvPr>
            <p:custDataLst>
              <p:tags r:id="rId7"/>
            </p:custDataLst>
          </p:nvPr>
        </p:nvSpPr>
        <p:spPr>
          <a:xfrm>
            <a:off x="3148046" y="2769840"/>
            <a:ext cx="6667140" cy="1261867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600" spc="18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主力高控盘：底部拉升涨幅比较大，位置高位为主</a:t>
            </a:r>
            <a:endParaRPr lang="zh-CN" altLang="en-US" sz="2600" spc="18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标题 5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1574864" y="2965761"/>
            <a:ext cx="953872" cy="86919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indent="0" algn="ctr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altLang="zh-CN" sz="2800" b="1" spc="300" dirty="0">
                <a:solidFill>
                  <a:schemeClr val="accent1"/>
                </a:solidFill>
                <a:latin typeface="微软雅黑" panose="020B0503020204020204" pitchFamily="34" charset="-122"/>
              </a:rPr>
              <a:t>02</a:t>
            </a:r>
            <a:endParaRPr lang="en-US" altLang="zh-CN" sz="2800" b="1" spc="300" dirty="0">
              <a:solidFill>
                <a:schemeClr val="accen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" name="矩形: 圆角 108"/>
          <p:cNvSpPr/>
          <p:nvPr>
            <p:custDataLst>
              <p:tags r:id="rId9"/>
            </p:custDataLst>
          </p:nvPr>
        </p:nvSpPr>
        <p:spPr>
          <a:xfrm>
            <a:off x="1148153" y="4589793"/>
            <a:ext cx="9895693" cy="16528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8"/>
          <p:cNvSpPr/>
          <p:nvPr>
            <p:custDataLst>
              <p:tags r:id="rId10"/>
            </p:custDataLst>
          </p:nvPr>
        </p:nvSpPr>
        <p:spPr>
          <a:xfrm>
            <a:off x="1421281" y="4785714"/>
            <a:ext cx="1261867" cy="1261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10"/>
          <p:cNvSpPr txBox="1"/>
          <p:nvPr>
            <p:custDataLst>
              <p:tags r:id="rId11"/>
            </p:custDataLst>
          </p:nvPr>
        </p:nvSpPr>
        <p:spPr>
          <a:xfrm>
            <a:off x="3148046" y="4756658"/>
            <a:ext cx="6667140" cy="1261867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600" spc="18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控盘派发期：经历大幅度的上涨，开始漫长的出货期</a:t>
            </a:r>
            <a:endParaRPr lang="zh-CN" altLang="en-US" sz="2600" spc="18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标题 5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1574864" y="4952579"/>
            <a:ext cx="953872" cy="86919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indent="0" algn="ctr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altLang="zh-CN" sz="2800" b="1" spc="300" dirty="0">
                <a:solidFill>
                  <a:schemeClr val="accent1"/>
                </a:solidFill>
                <a:latin typeface="微软雅黑" panose="020B0503020204020204" pitchFamily="34" charset="-122"/>
              </a:rPr>
              <a:t>03</a:t>
            </a:r>
            <a:endParaRPr lang="en-US" altLang="zh-CN" sz="2800" b="1" spc="300" dirty="0">
              <a:solidFill>
                <a:schemeClr val="accent1"/>
              </a:solidFill>
              <a:latin typeface="微软雅黑" panose="020B0503020204020204" pitchFamily="34" charset="-122"/>
            </a:endParaRPr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062355" y="2540635"/>
            <a:ext cx="9839325" cy="1240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选股思路</a:t>
            </a:r>
            <a:endParaRPr lang="zh-CN" sz="6600" b="1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684530" y="973455"/>
            <a:ext cx="10394315" cy="49104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927100" y="901700"/>
            <a:ext cx="9769475" cy="55860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16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16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178498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85920" y="266954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355409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054600" y="156781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大盘分析：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62120" y="148463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262120" y="325120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262120" y="236791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5054600" y="245110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控盘</a:t>
            </a: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+</a:t>
            </a: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异动信号讲解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5054600" y="333438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选股思路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103835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大盘分析：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211455" y="838200"/>
            <a:ext cx="5614035" cy="472757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6223000" y="838200"/>
            <a:ext cx="5631815" cy="4727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8310" y="5650230"/>
            <a:ext cx="11066780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大盘分析：</a:t>
            </a:r>
            <a:r>
              <a:rPr lang="en-US" altLang="zh-CN"/>
              <a:t>2</a:t>
            </a:r>
            <a:r>
              <a:rPr lang="zh-CN" altLang="en-US"/>
              <a:t>月份月线仍是处于死叉区域内，所以轻仓短线为主，短期上上证指数顶背离死叉，指数表现不好</a:t>
            </a:r>
            <a:endParaRPr lang="zh-CN" altLang="en-US"/>
          </a:p>
          <a:p>
            <a:pPr algn="ctr"/>
            <a:r>
              <a:rPr lang="zh-CN" altLang="en-US"/>
              <a:t>万亿成交量游资抱团的十日资金流向：人工智能，机器人概念，智能制造，芯片概念为主。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2981325" y="898843"/>
            <a:ext cx="6229350" cy="46577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65300" y="5675630"/>
            <a:ext cx="8434070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十日资金流向：人工智能，机器人概念，智能制造，芯片概念等为主</a:t>
            </a:r>
            <a:endParaRPr lang="zh-CN" altLang="en-US"/>
          </a:p>
          <a:p>
            <a:pPr algn="ctr"/>
            <a:r>
              <a:rPr lang="zh-CN" altLang="en-US"/>
              <a:t>资金</a:t>
            </a:r>
            <a:r>
              <a:rPr lang="en-US" altLang="zh-CN"/>
              <a:t>+</a:t>
            </a:r>
            <a:r>
              <a:rPr lang="zh-CN" altLang="en-US"/>
              <a:t>炒作的小星星（板块炒作的标志）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2343150" y="906780"/>
            <a:ext cx="6600190" cy="54711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2513965" y="702945"/>
            <a:ext cx="6458585" cy="56953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2435225" y="765810"/>
            <a:ext cx="6901815" cy="5530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2413635" y="966470"/>
            <a:ext cx="7027545" cy="51422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8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9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41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42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43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44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45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46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2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19466_2*l_h_i*1_1_1"/>
  <p:tag name="KSO_WM_TEMPLATE_CATEGORY" val="diagram"/>
  <p:tag name="KSO_WM_TEMPLATE_INDEX" val="20219466"/>
  <p:tag name="KSO_WM_UNIT_LAYERLEVEL" val="1_1_1"/>
  <p:tag name="KSO_WM_TAG_VERSION" val="1.0"/>
  <p:tag name="KSO_WM_BEAUTIFY_FLAG" val="#wm#"/>
  <p:tag name="KSO_WM_CHIP_GROUPID" val="60bee48d4a63c72506fbd491"/>
  <p:tag name="KSO_WM_CHIP_XID" val="60bee48d4a63c72506fbd492"/>
  <p:tag name="KSO_WM_ASSEMBLE_CHIP_INDEX" val="28cf4634b66544b08cb8acda5593cc98"/>
  <p:tag name="KSO_WM_UNIT_VALUE" val="13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19466_2*l_h_i*1_1_3"/>
  <p:tag name="KSO_WM_TEMPLATE_CATEGORY" val="diagram"/>
  <p:tag name="KSO_WM_TEMPLATE_INDEX" val="20219466"/>
  <p:tag name="KSO_WM_UNIT_LAYERLEVEL" val="1_1_1"/>
  <p:tag name="KSO_WM_TAG_VERSION" val="1.0"/>
  <p:tag name="KSO_WM_BEAUTIFY_FLAG" val="#wm#"/>
  <p:tag name="KSO_WM_CHIP_GROUPID" val="60bee48d4a63c72506fbd491"/>
  <p:tag name="KSO_WM_CHIP_XID" val="60bee48d4a63c72506fbd492"/>
  <p:tag name="KSO_WM_ASSEMBLE_CHIP_INDEX" val="28cf4634b66544b08cb8acda5593cc98"/>
  <p:tag name="KSO_WM_UNIT_VALUE" val="12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9466_2*l_h_f*1_1_1"/>
  <p:tag name="KSO_WM_TEMPLATE_CATEGORY" val="diagram"/>
  <p:tag name="KSO_WM_TEMPLATE_INDEX" val="20219466"/>
  <p:tag name="KSO_WM_UNIT_LAYERLEVEL" val="1_1_1"/>
  <p:tag name="KSO_WM_TAG_VERSION" val="1.0"/>
  <p:tag name="KSO_WM_BEAUTIFY_FLAG" val="#wm#"/>
  <p:tag name="KSO_WM_UNIT_PRESET_TEXT" val="单击此处输入你的正文，准确理解您传达的信息"/>
  <p:tag name="KSO_WM_CHIP_GROUPID" val="60bee48d4a63c72506fbd491"/>
  <p:tag name="KSO_WM_CHIP_XID" val="60bee48d4a63c72506fbd492"/>
  <p:tag name="KSO_WM_ASSEMBLE_CHIP_INDEX" val="28cf4634b66544b08cb8acda5593cc98"/>
  <p:tag name="KSO_WM_UNIT_VALUE" val="36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19466_2*l_h_i*1_1_2"/>
  <p:tag name="KSO_WM_TEMPLATE_CATEGORY" val="diagram"/>
  <p:tag name="KSO_WM_TEMPLATE_INDEX" val="20219466"/>
  <p:tag name="KSO_WM_UNIT_LAYERLEVEL" val="1_1_1"/>
  <p:tag name="KSO_WM_TAG_VERSION" val="1.0"/>
  <p:tag name="KSO_WM_BEAUTIFY_FLAG" val="#wm#"/>
  <p:tag name="KSO_WM_CHIP_GROUPID" val="60bee48d4a63c72506fbd491"/>
  <p:tag name="KSO_WM_CHIP_XID" val="60bee48d4a63c72506fbd492"/>
  <p:tag name="KSO_WM_ASSEMBLE_CHIP_INDEX" val="28cf4634b66544b08cb8acda5593cc98"/>
  <p:tag name="KSO_WM_UNIT_VALUE" val="2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19466_2*l_h_i*1_2_1"/>
  <p:tag name="KSO_WM_TEMPLATE_CATEGORY" val="diagram"/>
  <p:tag name="KSO_WM_TEMPLATE_INDEX" val="20219466"/>
  <p:tag name="KSO_WM_UNIT_LAYERLEVEL" val="1_1_1"/>
  <p:tag name="KSO_WM_TAG_VERSION" val="1.0"/>
  <p:tag name="KSO_WM_BEAUTIFY_FLAG" val="#wm#"/>
  <p:tag name="KSO_WM_CHIP_GROUPID" val="60bee48d4a63c72506fbd491"/>
  <p:tag name="KSO_WM_CHIP_XID" val="60bee48d4a63c72506fbd492"/>
  <p:tag name="KSO_WM_ASSEMBLE_CHIP_INDEX" val="28cf4634b66544b08cb8acda5593cc98"/>
  <p:tag name="KSO_WM_UNIT_VALUE" val="13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19466_2*l_h_i*1_2_3"/>
  <p:tag name="KSO_WM_TEMPLATE_CATEGORY" val="diagram"/>
  <p:tag name="KSO_WM_TEMPLATE_INDEX" val="20219466"/>
  <p:tag name="KSO_WM_UNIT_LAYERLEVEL" val="1_1_1"/>
  <p:tag name="KSO_WM_TAG_VERSION" val="1.0"/>
  <p:tag name="KSO_WM_BEAUTIFY_FLAG" val="#wm#"/>
  <p:tag name="KSO_WM_CHIP_GROUPID" val="60bee48d4a63c72506fbd491"/>
  <p:tag name="KSO_WM_CHIP_XID" val="60bee48d4a63c72506fbd492"/>
  <p:tag name="KSO_WM_ASSEMBLE_CHIP_INDEX" val="28cf4634b66544b08cb8acda5593cc98"/>
  <p:tag name="KSO_WM_UNIT_VALUE" val="12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9466_2*l_h_f*1_2_1"/>
  <p:tag name="KSO_WM_TEMPLATE_CATEGORY" val="diagram"/>
  <p:tag name="KSO_WM_TEMPLATE_INDEX" val="20219466"/>
  <p:tag name="KSO_WM_UNIT_LAYERLEVEL" val="1_1_1"/>
  <p:tag name="KSO_WM_TAG_VERSION" val="1.0"/>
  <p:tag name="KSO_WM_BEAUTIFY_FLAG" val="#wm#"/>
  <p:tag name="KSO_WM_UNIT_PRESET_TEXT" val="单击此处输入你的正文，准确理解您传达的信息"/>
  <p:tag name="KSO_WM_CHIP_GROUPID" val="60bee48d4a63c72506fbd491"/>
  <p:tag name="KSO_WM_CHIP_XID" val="60bee48d4a63c72506fbd492"/>
  <p:tag name="KSO_WM_ASSEMBLE_CHIP_INDEX" val="28cf4634b66544b08cb8acda5593cc98"/>
  <p:tag name="KSO_WM_UNIT_VALUE" val="36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19466_2*l_h_i*1_2_2"/>
  <p:tag name="KSO_WM_TEMPLATE_CATEGORY" val="diagram"/>
  <p:tag name="KSO_WM_TEMPLATE_INDEX" val="20219466"/>
  <p:tag name="KSO_WM_UNIT_LAYERLEVEL" val="1_1_1"/>
  <p:tag name="KSO_WM_TAG_VERSION" val="1.0"/>
  <p:tag name="KSO_WM_BEAUTIFY_FLAG" val="#wm#"/>
  <p:tag name="KSO_WM_CHIP_GROUPID" val="60bee48d4a63c72506fbd491"/>
  <p:tag name="KSO_WM_CHIP_XID" val="60bee48d4a63c72506fbd492"/>
  <p:tag name="KSO_WM_ASSEMBLE_CHIP_INDEX" val="28cf4634b66544b08cb8acda5593cc98"/>
  <p:tag name="KSO_WM_UNIT_VALUE" val="2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19466_2*l_h_i*1_3_1"/>
  <p:tag name="KSO_WM_TEMPLATE_CATEGORY" val="diagram"/>
  <p:tag name="KSO_WM_TEMPLATE_INDEX" val="20219466"/>
  <p:tag name="KSO_WM_UNIT_LAYERLEVEL" val="1_1_1"/>
  <p:tag name="KSO_WM_TAG_VERSION" val="1.0"/>
  <p:tag name="KSO_WM_BEAUTIFY_FLAG" val="#wm#"/>
  <p:tag name="KSO_WM_CHIP_GROUPID" val="60bee48d4a63c72506fbd491"/>
  <p:tag name="KSO_WM_CHIP_XID" val="60bee48d4a63c72506fbd492"/>
  <p:tag name="KSO_WM_ASSEMBLE_CHIP_INDEX" val="28cf4634b66544b08cb8acda5593cc98"/>
  <p:tag name="KSO_WM_UNIT_VALUE" val="13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19466_2*l_h_i*1_3_3"/>
  <p:tag name="KSO_WM_TEMPLATE_CATEGORY" val="diagram"/>
  <p:tag name="KSO_WM_TEMPLATE_INDEX" val="20219466"/>
  <p:tag name="KSO_WM_UNIT_LAYERLEVEL" val="1_1_1"/>
  <p:tag name="KSO_WM_TAG_VERSION" val="1.0"/>
  <p:tag name="KSO_WM_BEAUTIFY_FLAG" val="#wm#"/>
  <p:tag name="KSO_WM_CHIP_GROUPID" val="60bee48d4a63c72506fbd491"/>
  <p:tag name="KSO_WM_CHIP_XID" val="60bee48d4a63c72506fbd492"/>
  <p:tag name="KSO_WM_ASSEMBLE_CHIP_INDEX" val="28cf4634b66544b08cb8acda5593cc98"/>
  <p:tag name="KSO_WM_UNIT_VALUE" val="12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19466_2*l_h_f*1_3_1"/>
  <p:tag name="KSO_WM_TEMPLATE_CATEGORY" val="diagram"/>
  <p:tag name="KSO_WM_TEMPLATE_INDEX" val="20219466"/>
  <p:tag name="KSO_WM_UNIT_LAYERLEVEL" val="1_1_1"/>
  <p:tag name="KSO_WM_TAG_VERSION" val="1.0"/>
  <p:tag name="KSO_WM_BEAUTIFY_FLAG" val="#wm#"/>
  <p:tag name="KSO_WM_UNIT_PRESET_TEXT" val="单击此处输入你的正文，准确理解您传达的信息"/>
  <p:tag name="KSO_WM_CHIP_GROUPID" val="60bee48d4a63c72506fbd491"/>
  <p:tag name="KSO_WM_CHIP_XID" val="60bee48d4a63c72506fbd492"/>
  <p:tag name="KSO_WM_ASSEMBLE_CHIP_INDEX" val="28cf4634b66544b08cb8acda5593cc98"/>
  <p:tag name="KSO_WM_UNIT_VALUE" val="36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219466_2*l_h_i*1_3_2"/>
  <p:tag name="KSO_WM_TEMPLATE_CATEGORY" val="diagram"/>
  <p:tag name="KSO_WM_TEMPLATE_INDEX" val="20219466"/>
  <p:tag name="KSO_WM_UNIT_LAYERLEVEL" val="1_1_1"/>
  <p:tag name="KSO_WM_TAG_VERSION" val="1.0"/>
  <p:tag name="KSO_WM_BEAUTIFY_FLAG" val="#wm#"/>
  <p:tag name="KSO_WM_CHIP_GROUPID" val="60bee48d4a63c72506fbd491"/>
  <p:tag name="KSO_WM_CHIP_XID" val="60bee48d4a63c72506fbd492"/>
  <p:tag name="KSO_WM_ASSEMBLE_CHIP_INDEX" val="28cf4634b66544b08cb8acda5593cc98"/>
  <p:tag name="KSO_WM_UNIT_VALUE" val="2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68.xml><?xml version="1.0" encoding="utf-8"?>
<p:tagLst xmlns:p="http://schemas.openxmlformats.org/presentationml/2006/main">
  <p:tag name="KSO_WM_BEAUTIFY_FLAG" val="#wm#"/>
  <p:tag name="KSO_WM_TEMPLATE_CATEGORY" val="diagram"/>
  <p:tag name="KSO_WM_TEMPLATE_INDEX" val="20209527"/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5-02-05T18:00:46&quot;,&quot;maxSize&quot;:{&quot;size1&quot;:2.310280974926772},&quot;minSize&quot;:{&quot;size1&quot;:2.310280974926772},&quot;normalSize&quot;:{&quot;size1&quot;:2.310280974926772},&quot;subLayout&quot;:[{&quot;id&quot;:&quot;2025-02-05T18:00:46&quot;,&quot;type&quot;:0},{&quot;id&quot;:&quot;2025-02-05T18:00:46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</Words>
  <Application>WPS 演示</Application>
  <PresentationFormat>宽屏</PresentationFormat>
  <Paragraphs>53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17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十二猪肠</cp:lastModifiedBy>
  <cp:revision>767</cp:revision>
  <dcterms:created xsi:type="dcterms:W3CDTF">2019-06-19T02:08:00Z</dcterms:created>
  <dcterms:modified xsi:type="dcterms:W3CDTF">2025-02-05T11:03:50Z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244ACA2EB60840989A6E7AD0DF89266E</vt:lpwstr>
  </property>
</Properties>
</file>