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4" r:id="rId3"/>
  </p:sldMasterIdLst>
  <p:notesMasterIdLst>
    <p:notesMasterId r:id="rId26"/>
  </p:notesMasterIdLst>
  <p:handoutMasterIdLst>
    <p:handoutMasterId r:id="rId27"/>
  </p:handoutMasterIdLst>
  <p:sldIdLst>
    <p:sldId id="307" r:id="rId4"/>
    <p:sldId id="836" r:id="rId5"/>
    <p:sldId id="885" r:id="rId6"/>
    <p:sldId id="663" r:id="rId7"/>
    <p:sldId id="729" r:id="rId8"/>
    <p:sldId id="871" r:id="rId9"/>
    <p:sldId id="837" r:id="rId10"/>
    <p:sldId id="859" r:id="rId11"/>
    <p:sldId id="861" r:id="rId12"/>
    <p:sldId id="907" r:id="rId13"/>
    <p:sldId id="908" r:id="rId14"/>
    <p:sldId id="858" r:id="rId15"/>
    <p:sldId id="874" r:id="rId16"/>
    <p:sldId id="876" r:id="rId17"/>
    <p:sldId id="857" r:id="rId18"/>
    <p:sldId id="856" r:id="rId19"/>
    <p:sldId id="771" r:id="rId20"/>
    <p:sldId id="839" r:id="rId21"/>
    <p:sldId id="891" r:id="rId22"/>
    <p:sldId id="918" r:id="rId23"/>
    <p:sldId id="919" r:id="rId24"/>
    <p:sldId id="503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2"/>
    </p:embeddedFont>
    <p:embeddedFont>
      <p:font typeface="方正宝黑体 简 Light" panose="02000400000000000000" charset="-122"/>
      <p:regular r:id="rId33"/>
    </p:embeddedFont>
    <p:embeddedFont>
      <p:font typeface="黑体" panose="02010609060101010101" charset="-122"/>
      <p:regular r:id="rId34"/>
    </p:embeddedFont>
    <p:embeddedFont>
      <p:font typeface="汉仪中黑简" panose="0201060000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81.xml"/><Relationship Id="rId4" Type="http://schemas.openxmlformats.org/officeDocument/2006/relationships/slide" Target="slides/slide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7" Type="http://schemas.openxmlformats.org/officeDocument/2006/relationships/image" Target="../media/image1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8.xml"/><Relationship Id="rId3" Type="http://schemas.openxmlformats.org/officeDocument/2006/relationships/image" Target="../media/image3.png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8.xml"/><Relationship Id="rId4" Type="http://schemas.openxmlformats.org/officeDocument/2006/relationships/image" Target="../media/image12.png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5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image" Target="../media/image28.png"/><Relationship Id="rId1" Type="http://schemas.openxmlformats.org/officeDocument/2006/relationships/tags" Target="../tags/tag6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30.jpeg"/><Relationship Id="rId7" Type="http://schemas.openxmlformats.org/officeDocument/2006/relationships/tags" Target="../tags/tag67.xml"/><Relationship Id="rId6" Type="http://schemas.openxmlformats.org/officeDocument/2006/relationships/image" Target="../media/image29.jpeg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75.xml"/><Relationship Id="rId16" Type="http://schemas.openxmlformats.org/officeDocument/2006/relationships/tags" Target="../tags/tag74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image" Target="../media/image31.jpeg"/><Relationship Id="rId1" Type="http://schemas.openxmlformats.org/officeDocument/2006/relationships/tags" Target="../tags/tag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8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9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0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0615" y="777240"/>
            <a:ext cx="717296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</a:t>
            </a: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春季躁动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行情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把握主题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风口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       </a:t>
            </a:r>
            <a:r>
              <a:rPr lang="zh-CN" altLang="en-US" sz="2400" b="1">
                <a:solidFill>
                  <a:schemeClr val="bg1"/>
                </a:solidFill>
              </a:rPr>
              <a:t>智驾</a:t>
            </a:r>
            <a:r>
              <a:rPr lang="zh-CN" altLang="en-US" sz="2400" b="1">
                <a:solidFill>
                  <a:schemeClr val="bg1"/>
                </a:solidFill>
              </a:rPr>
              <a:t>系统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780" y="916305"/>
            <a:ext cx="11415395" cy="335407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1,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昨日晚间，比亚迪董事长兼总裁王传福在比亚迪智能化战略发布会上表示，高阶智驾系统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“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天神之眼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”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正式发布，分为三个版本，其中三激光版本主要搭载于仰望车型。王传福表示，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“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天神之眼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”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高阶智驾可实现全程高速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接管。王传福宣布，比亚迪全系车型搭载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“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天神之眼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”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高阶智驾，首批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21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款车型稍后上市。比亚迪集团高级副总裁、汽车新技术研究院院长杨冬生介绍，比亚迪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“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璇玑架构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”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全面接入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DeepSeek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。比亚迪旗下共计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款车系完成上市，这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款车系均搭载天神之眼智驾，其整体售价区间为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6.98-24.98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万元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2,2025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年起，智驾平权及智驾功能升级将成为大势所趋，高阶智驾渗透率将有望继续提升。产业链中传感器、域控制器等智驾相关硬件渗透率也将随之提升，智能驾驶产业链相关整车及零部件公司有望受益。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浙商证券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月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9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日研报预计，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年智驾平权有望全速推进，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10-20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万价格带智驾车型销量有望从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2024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年的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36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万辆增长至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2027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年的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410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万辆，年复合增速达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125%</a:t>
            </a:r>
            <a:endParaRPr lang="en-US" altLang="zh-CN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       </a:t>
            </a:r>
            <a:r>
              <a:rPr lang="zh-CN" altLang="en-US" sz="2400" b="1">
                <a:solidFill>
                  <a:schemeClr val="bg1"/>
                </a:solidFill>
              </a:rPr>
              <a:t>智驾</a:t>
            </a:r>
            <a:r>
              <a:rPr lang="zh-CN" altLang="en-US" sz="2400" b="1">
                <a:solidFill>
                  <a:schemeClr val="bg1"/>
                </a:solidFill>
              </a:rPr>
              <a:t>系统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20" y="737870"/>
            <a:ext cx="10995660" cy="5645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方向对，业绩好，控盘</a:t>
            </a:r>
            <a:r>
              <a:rPr lang="zh-CN" altLang="en-US" sz="2400" b="1">
                <a:solidFill>
                  <a:schemeClr val="bg1"/>
                </a:solidFill>
              </a:rPr>
              <a:t>反复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3540" y="746125"/>
            <a:ext cx="11050270" cy="57016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方向对，业绩好，控盘</a:t>
            </a:r>
            <a:r>
              <a:rPr lang="zh-CN" altLang="en-US" sz="2400" b="1">
                <a:solidFill>
                  <a:schemeClr val="bg1"/>
                </a:solidFill>
              </a:rPr>
              <a:t>反复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60" y="818515"/>
            <a:ext cx="11718290" cy="53574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方向对，业绩好，控盘</a:t>
            </a:r>
            <a:r>
              <a:rPr lang="zh-CN" altLang="en-US" sz="2400" b="1">
                <a:solidFill>
                  <a:schemeClr val="bg1"/>
                </a:solidFill>
              </a:rPr>
              <a:t>反复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287655" y="751840"/>
            <a:ext cx="11781790" cy="5688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多数股票开始筑底形成反攻</a:t>
            </a:r>
            <a:r>
              <a:rPr lang="zh-CN" altLang="en-US" sz="2400" b="1">
                <a:solidFill>
                  <a:schemeClr val="bg1"/>
                </a:solidFill>
              </a:rPr>
              <a:t>走势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125855"/>
            <a:ext cx="10867390" cy="50641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66428" y="5221605"/>
            <a:ext cx="614362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个股本轮挖坑，基本上调整到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9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月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底启动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位置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多数股票开始筑底形成反攻</a:t>
            </a:r>
            <a:r>
              <a:rPr lang="zh-CN" altLang="en-US" sz="2400" b="1">
                <a:solidFill>
                  <a:schemeClr val="bg1"/>
                </a:solidFill>
              </a:rPr>
              <a:t>走势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870" y="981075"/>
            <a:ext cx="11224260" cy="51479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711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56025" y="132715"/>
            <a:ext cx="5869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        </a:t>
            </a:r>
            <a:r>
              <a:rPr lang="zh-CN" altLang="en-US" sz="2400" b="1">
                <a:solidFill>
                  <a:schemeClr val="bg1"/>
                </a:solidFill>
              </a:rPr>
              <a:t>抓主线找</a:t>
            </a:r>
            <a:r>
              <a:rPr lang="zh-CN" altLang="en-US" sz="2400" b="1">
                <a:solidFill>
                  <a:schemeClr val="bg1"/>
                </a:solidFill>
              </a:rPr>
              <a:t>核心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" y="845820"/>
            <a:ext cx="12103100" cy="56826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         </a:t>
            </a:r>
            <a:r>
              <a:rPr lang="zh-CN" altLang="en-US" sz="2400" b="1">
                <a:solidFill>
                  <a:schemeClr val="bg1"/>
                </a:solidFill>
              </a:rPr>
              <a:t>投资</a:t>
            </a:r>
            <a:r>
              <a:rPr lang="zh-CN" altLang="en-US" sz="2400" b="1">
                <a:solidFill>
                  <a:schemeClr val="bg1"/>
                </a:solidFill>
              </a:rPr>
              <a:t>三要素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1676400" y="799465"/>
            <a:ext cx="9599930" cy="466852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>
                <a:solidFill>
                  <a:srgbClr val="FF0000"/>
                </a:solidFill>
                <a:latin typeface="+mn-ea"/>
                <a:cs typeface="+mn-ea"/>
              </a:rPr>
              <a:t> </a:t>
            </a:r>
            <a:endParaRPr lang="en-US" altLang="zh-CN" sz="1400" b="1"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55600" y="1946910"/>
            <a:ext cx="3715385" cy="4643755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4417378" y="1851978"/>
            <a:ext cx="3358401" cy="4643439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8137843" y="1851978"/>
            <a:ext cx="3358401" cy="4643439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5" name="图片 4" descr="C:/Users/WPS/Desktop/image7.jpegimage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8137843" y="1851978"/>
            <a:ext cx="3358401" cy="19062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 descr="C:/Users/WPS/Desktop/image13.jpegimage13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4417378" y="1851978"/>
            <a:ext cx="3358401" cy="190625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10" name="图片 9" descr="D:/图/boliviainteligente-ZBYfP_398OQ-unsplash.jpgboliviainteligente-ZBYfP_398OQ-unsplash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hqprint"/>
          <a:srcRect/>
          <a:stretch>
            <a:fillRect/>
          </a:stretch>
        </p:blipFill>
        <p:spPr>
          <a:xfrm>
            <a:off x="696278" y="1851978"/>
            <a:ext cx="3358401" cy="190625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053148" y="3941763"/>
            <a:ext cx="2661071" cy="5327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主题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风口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527050" y="4378325"/>
            <a:ext cx="3527425" cy="1835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在这个变化莫测的时代，抓住风口往往比坚持更重要。风口，就是那些充满巨大潜力和机遇的趋势和领域。当一个新风口出现时，它带来的发展契机是前所未有的。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4774248" y="3941763"/>
            <a:ext cx="2659799" cy="5327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业绩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优选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4"/>
            </p:custDataLst>
          </p:nvPr>
        </p:nvSpPr>
        <p:spPr>
          <a:xfrm>
            <a:off x="4678680" y="4474210"/>
            <a:ext cx="2816860" cy="18351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只有业绩才是最踏实的</a:t>
            </a: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投资，高增长的业绩将推动个股的价值重估，尤其是优质上市公司的投资价值有望进一步被市场认可。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5"/>
            </p:custDataLst>
          </p:nvPr>
        </p:nvSpPr>
        <p:spPr>
          <a:xfrm>
            <a:off x="8495983" y="3941763"/>
            <a:ext cx="2657893" cy="5327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反复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16"/>
            </p:custDataLst>
          </p:nvPr>
        </p:nvSpPr>
        <p:spPr>
          <a:xfrm>
            <a:off x="8494078" y="4378008"/>
            <a:ext cx="2661707" cy="18349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控盘能够帮助大家更好地把握主力布局行为，通过反复控盘完成对公司的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部署，从而提高投资成功率。在市场波动较大的情况下，控盘显得尤为重要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10490" y="71120"/>
            <a:ext cx="12191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230505" y="48260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2" name="文本框 1"/>
          <p:cNvSpPr txBox="1"/>
          <p:nvPr/>
        </p:nvSpPr>
        <p:spPr>
          <a:xfrm>
            <a:off x="3756025" y="132715"/>
            <a:ext cx="5869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</a:t>
            </a:r>
            <a:r>
              <a:rPr lang="zh-CN" altLang="en-US" sz="2400" b="1">
                <a:solidFill>
                  <a:schemeClr val="bg1"/>
                </a:solidFill>
              </a:rPr>
              <a:t>蛇年做好成本优势，建立成本</a:t>
            </a:r>
            <a:r>
              <a:rPr lang="zh-CN" altLang="en-US" sz="2400" b="1">
                <a:solidFill>
                  <a:schemeClr val="bg1"/>
                </a:solidFill>
              </a:rPr>
              <a:t>思维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77185" y="1178560"/>
            <a:ext cx="75476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谨防市场出现反复波动，成本优势可完美对抗市场</a:t>
            </a:r>
            <a:r>
              <a:rPr lang="zh-CN" altLang="en-US"/>
              <a:t>波动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</a:t>
            </a:r>
            <a:r>
              <a:rPr lang="en-US" altLang="zh-CN"/>
              <a:t>  </a:t>
            </a:r>
            <a:r>
              <a:rPr lang="zh-CN" altLang="en-US"/>
              <a:t>我们多数时间容易做电梯，所以在做成本优势之后，反复获利</a:t>
            </a:r>
            <a:r>
              <a:rPr lang="zh-CN" altLang="en-US"/>
              <a:t>回吐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，</a:t>
            </a:r>
            <a:r>
              <a:rPr lang="en-US" altLang="zh-CN"/>
              <a:t> </a:t>
            </a:r>
            <a:r>
              <a:rPr lang="zh-CN" altLang="en-US"/>
              <a:t>基本面走好，趋势向上，不清仓反复</a:t>
            </a:r>
            <a:r>
              <a:rPr lang="zh-CN" altLang="en-US"/>
              <a:t>做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230505" y="48260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zh-CN" altLang="en-US" sz="2800" b="1">
                <a:solidFill>
                  <a:schemeClr val="bg1"/>
                </a:solidFill>
              </a:rPr>
              <a:t>月线调整到位，布局正当时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8696960" cy="5586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96960" y="1708150"/>
            <a:ext cx="3258185" cy="3749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</a:t>
            </a:r>
            <a:r>
              <a:rPr lang="zh-CN" altLang="en-US"/>
              <a:t>利空</a:t>
            </a:r>
            <a:r>
              <a:rPr lang="zh-CN" altLang="en-US"/>
              <a:t>落地月线调整</a:t>
            </a:r>
            <a:r>
              <a:rPr lang="zh-CN" altLang="en-US"/>
              <a:t>到位，</a:t>
            </a:r>
            <a:endParaRPr lang="zh-CN" altLang="en-US"/>
          </a:p>
          <a:p>
            <a:r>
              <a:rPr lang="zh-CN" altLang="en-US"/>
              <a:t>流动性递增</a:t>
            </a:r>
            <a:r>
              <a:rPr lang="en-US" altLang="zh-CN"/>
              <a:t>2</a:t>
            </a:r>
            <a:r>
              <a:rPr lang="zh-CN" altLang="en-US"/>
              <a:t>月行情</a:t>
            </a:r>
            <a:r>
              <a:rPr lang="zh-CN" altLang="en-US"/>
              <a:t>可期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一年之计在于春，春播行情伴随市场两会政策以及流动性增加将会有超预期的表现</a:t>
            </a:r>
            <a:r>
              <a:rPr lang="zh-CN" altLang="en-US"/>
              <a:t>情况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月份正处于布局的最佳</a:t>
            </a:r>
            <a:r>
              <a:rPr lang="zh-CN" altLang="en-US"/>
              <a:t>时机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-230505" y="48260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zh-CN" altLang="en-US" sz="2800" b="1">
                <a:solidFill>
                  <a:schemeClr val="bg1"/>
                </a:solidFill>
              </a:rPr>
              <a:t>月线调整到位，布局正当时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47800"/>
            <a:ext cx="6181725" cy="3568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990" y="1447800"/>
            <a:ext cx="6430645" cy="3568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36855" y="8636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第三轮行情开始</a:t>
            </a:r>
            <a:r>
              <a:rPr lang="en-US" altLang="zh-CN" sz="2800" b="1">
                <a:solidFill>
                  <a:schemeClr val="bg1"/>
                </a:solidFill>
              </a:rPr>
              <a:t>  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grpSp>
        <p:nvGrpSpPr>
          <p:cNvPr id="127" name="组合 126" descr="7b0a202020202274657874626f78223a2022220a7d0a"/>
          <p:cNvGrpSpPr/>
          <p:nvPr/>
        </p:nvGrpSpPr>
        <p:grpSpPr>
          <a:xfrm>
            <a:off x="7173595" y="904875"/>
            <a:ext cx="4735830" cy="5353050"/>
            <a:chOff x="4503" y="1972"/>
            <a:chExt cx="8465" cy="8430"/>
          </a:xfrm>
        </p:grpSpPr>
        <p:grpSp>
          <p:nvGrpSpPr>
            <p:cNvPr id="3" name="组合 2"/>
            <p:cNvGrpSpPr/>
            <p:nvPr/>
          </p:nvGrpSpPr>
          <p:grpSpPr>
            <a:xfrm>
              <a:off x="4503" y="1972"/>
              <a:ext cx="8465" cy="8430"/>
              <a:chOff x="3340101" y="2274888"/>
              <a:chExt cx="5659434" cy="5634995"/>
            </a:xfrm>
            <a:gradFill>
              <a:gsLst>
                <a:gs pos="0">
                  <a:srgbClr val="3573DC"/>
                </a:gs>
                <a:gs pos="100000">
                  <a:srgbClr val="864AFD"/>
                </a:gs>
              </a:gsLst>
              <a:lin ang="5400000" scaled="0"/>
            </a:gradFill>
          </p:grpSpPr>
          <p:sp>
            <p:nvSpPr>
              <p:cNvPr id="4" name="Rectangle 46"/>
              <p:cNvSpPr>
                <a:spLocks noChangeArrowheads="1"/>
              </p:cNvSpPr>
              <p:nvPr/>
            </p:nvSpPr>
            <p:spPr bwMode="auto">
              <a:xfrm>
                <a:off x="3340101" y="3211513"/>
                <a:ext cx="80963" cy="254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" name="Freeform 47"/>
              <p:cNvSpPr>
                <a:spLocks noEditPoints="1"/>
              </p:cNvSpPr>
              <p:nvPr/>
            </p:nvSpPr>
            <p:spPr bwMode="auto">
              <a:xfrm>
                <a:off x="3340101" y="3357398"/>
                <a:ext cx="80963" cy="1200150"/>
              </a:xfrm>
              <a:custGeom>
                <a:avLst/>
                <a:gdLst>
                  <a:gd name="T0" fmla="*/ 51 w 51"/>
                  <a:gd name="T1" fmla="*/ 756 h 756"/>
                  <a:gd name="T2" fmla="*/ 0 w 51"/>
                  <a:gd name="T3" fmla="*/ 756 h 756"/>
                  <a:gd name="T4" fmla="*/ 0 w 51"/>
                  <a:gd name="T5" fmla="*/ 726 h 756"/>
                  <a:gd name="T6" fmla="*/ 51 w 51"/>
                  <a:gd name="T7" fmla="*/ 726 h 756"/>
                  <a:gd name="T8" fmla="*/ 51 w 51"/>
                  <a:gd name="T9" fmla="*/ 756 h 756"/>
                  <a:gd name="T10" fmla="*/ 51 w 51"/>
                  <a:gd name="T11" fmla="*/ 689 h 756"/>
                  <a:gd name="T12" fmla="*/ 0 w 51"/>
                  <a:gd name="T13" fmla="*/ 689 h 756"/>
                  <a:gd name="T14" fmla="*/ 0 w 51"/>
                  <a:gd name="T15" fmla="*/ 659 h 756"/>
                  <a:gd name="T16" fmla="*/ 51 w 51"/>
                  <a:gd name="T17" fmla="*/ 659 h 756"/>
                  <a:gd name="T18" fmla="*/ 51 w 51"/>
                  <a:gd name="T19" fmla="*/ 689 h 756"/>
                  <a:gd name="T20" fmla="*/ 51 w 51"/>
                  <a:gd name="T21" fmla="*/ 622 h 756"/>
                  <a:gd name="T22" fmla="*/ 0 w 51"/>
                  <a:gd name="T23" fmla="*/ 622 h 756"/>
                  <a:gd name="T24" fmla="*/ 0 w 51"/>
                  <a:gd name="T25" fmla="*/ 592 h 756"/>
                  <a:gd name="T26" fmla="*/ 51 w 51"/>
                  <a:gd name="T27" fmla="*/ 592 h 756"/>
                  <a:gd name="T28" fmla="*/ 51 w 51"/>
                  <a:gd name="T29" fmla="*/ 622 h 756"/>
                  <a:gd name="T30" fmla="*/ 51 w 51"/>
                  <a:gd name="T31" fmla="*/ 558 h 756"/>
                  <a:gd name="T32" fmla="*/ 0 w 51"/>
                  <a:gd name="T33" fmla="*/ 558 h 756"/>
                  <a:gd name="T34" fmla="*/ 0 w 51"/>
                  <a:gd name="T35" fmla="*/ 528 h 756"/>
                  <a:gd name="T36" fmla="*/ 51 w 51"/>
                  <a:gd name="T37" fmla="*/ 528 h 756"/>
                  <a:gd name="T38" fmla="*/ 51 w 51"/>
                  <a:gd name="T39" fmla="*/ 558 h 756"/>
                  <a:gd name="T40" fmla="*/ 51 w 51"/>
                  <a:gd name="T41" fmla="*/ 491 h 756"/>
                  <a:gd name="T42" fmla="*/ 0 w 51"/>
                  <a:gd name="T43" fmla="*/ 491 h 756"/>
                  <a:gd name="T44" fmla="*/ 0 w 51"/>
                  <a:gd name="T45" fmla="*/ 461 h 756"/>
                  <a:gd name="T46" fmla="*/ 51 w 51"/>
                  <a:gd name="T47" fmla="*/ 461 h 756"/>
                  <a:gd name="T48" fmla="*/ 51 w 51"/>
                  <a:gd name="T49" fmla="*/ 491 h 756"/>
                  <a:gd name="T50" fmla="*/ 51 w 51"/>
                  <a:gd name="T51" fmla="*/ 423 h 756"/>
                  <a:gd name="T52" fmla="*/ 0 w 51"/>
                  <a:gd name="T53" fmla="*/ 423 h 756"/>
                  <a:gd name="T54" fmla="*/ 0 w 51"/>
                  <a:gd name="T55" fmla="*/ 394 h 756"/>
                  <a:gd name="T56" fmla="*/ 51 w 51"/>
                  <a:gd name="T57" fmla="*/ 394 h 756"/>
                  <a:gd name="T58" fmla="*/ 51 w 51"/>
                  <a:gd name="T59" fmla="*/ 423 h 756"/>
                  <a:gd name="T60" fmla="*/ 51 w 51"/>
                  <a:gd name="T61" fmla="*/ 359 h 756"/>
                  <a:gd name="T62" fmla="*/ 0 w 51"/>
                  <a:gd name="T63" fmla="*/ 359 h 756"/>
                  <a:gd name="T64" fmla="*/ 0 w 51"/>
                  <a:gd name="T65" fmla="*/ 330 h 756"/>
                  <a:gd name="T66" fmla="*/ 51 w 51"/>
                  <a:gd name="T67" fmla="*/ 330 h 756"/>
                  <a:gd name="T68" fmla="*/ 51 w 51"/>
                  <a:gd name="T69" fmla="*/ 359 h 756"/>
                  <a:gd name="T70" fmla="*/ 51 w 51"/>
                  <a:gd name="T71" fmla="*/ 292 h 756"/>
                  <a:gd name="T72" fmla="*/ 0 w 51"/>
                  <a:gd name="T73" fmla="*/ 292 h 756"/>
                  <a:gd name="T74" fmla="*/ 0 w 51"/>
                  <a:gd name="T75" fmla="*/ 263 h 756"/>
                  <a:gd name="T76" fmla="*/ 51 w 51"/>
                  <a:gd name="T77" fmla="*/ 263 h 756"/>
                  <a:gd name="T78" fmla="*/ 51 w 51"/>
                  <a:gd name="T79" fmla="*/ 292 h 756"/>
                  <a:gd name="T80" fmla="*/ 51 w 51"/>
                  <a:gd name="T81" fmla="*/ 225 h 756"/>
                  <a:gd name="T82" fmla="*/ 0 w 51"/>
                  <a:gd name="T83" fmla="*/ 225 h 756"/>
                  <a:gd name="T84" fmla="*/ 0 w 51"/>
                  <a:gd name="T85" fmla="*/ 196 h 756"/>
                  <a:gd name="T86" fmla="*/ 51 w 51"/>
                  <a:gd name="T87" fmla="*/ 196 h 756"/>
                  <a:gd name="T88" fmla="*/ 51 w 51"/>
                  <a:gd name="T89" fmla="*/ 225 h 756"/>
                  <a:gd name="T90" fmla="*/ 51 w 51"/>
                  <a:gd name="T91" fmla="*/ 161 h 756"/>
                  <a:gd name="T92" fmla="*/ 0 w 51"/>
                  <a:gd name="T93" fmla="*/ 161 h 756"/>
                  <a:gd name="T94" fmla="*/ 0 w 51"/>
                  <a:gd name="T95" fmla="*/ 131 h 756"/>
                  <a:gd name="T96" fmla="*/ 51 w 51"/>
                  <a:gd name="T97" fmla="*/ 131 h 756"/>
                  <a:gd name="T98" fmla="*/ 51 w 51"/>
                  <a:gd name="T99" fmla="*/ 161 h 756"/>
                  <a:gd name="T100" fmla="*/ 51 w 51"/>
                  <a:gd name="T101" fmla="*/ 94 h 756"/>
                  <a:gd name="T102" fmla="*/ 0 w 51"/>
                  <a:gd name="T103" fmla="*/ 94 h 756"/>
                  <a:gd name="T104" fmla="*/ 0 w 51"/>
                  <a:gd name="T105" fmla="*/ 64 h 756"/>
                  <a:gd name="T106" fmla="*/ 51 w 51"/>
                  <a:gd name="T107" fmla="*/ 64 h 756"/>
                  <a:gd name="T108" fmla="*/ 51 w 51"/>
                  <a:gd name="T109" fmla="*/ 94 h 756"/>
                  <a:gd name="T110" fmla="*/ 51 w 51"/>
                  <a:gd name="T111" fmla="*/ 27 h 756"/>
                  <a:gd name="T112" fmla="*/ 0 w 51"/>
                  <a:gd name="T113" fmla="*/ 27 h 756"/>
                  <a:gd name="T114" fmla="*/ 0 w 51"/>
                  <a:gd name="T115" fmla="*/ 0 h 756"/>
                  <a:gd name="T116" fmla="*/ 51 w 51"/>
                  <a:gd name="T117" fmla="*/ 0 h 756"/>
                  <a:gd name="T118" fmla="*/ 51 w 51"/>
                  <a:gd name="T119" fmla="*/ 27 h 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1" h="756">
                    <a:moveTo>
                      <a:pt x="51" y="756"/>
                    </a:moveTo>
                    <a:lnTo>
                      <a:pt x="0" y="756"/>
                    </a:lnTo>
                    <a:lnTo>
                      <a:pt x="0" y="726"/>
                    </a:lnTo>
                    <a:lnTo>
                      <a:pt x="51" y="726"/>
                    </a:lnTo>
                    <a:lnTo>
                      <a:pt x="51" y="756"/>
                    </a:lnTo>
                    <a:close/>
                    <a:moveTo>
                      <a:pt x="51" y="689"/>
                    </a:moveTo>
                    <a:lnTo>
                      <a:pt x="0" y="689"/>
                    </a:lnTo>
                    <a:lnTo>
                      <a:pt x="0" y="659"/>
                    </a:lnTo>
                    <a:lnTo>
                      <a:pt x="51" y="659"/>
                    </a:lnTo>
                    <a:lnTo>
                      <a:pt x="51" y="689"/>
                    </a:lnTo>
                    <a:close/>
                    <a:moveTo>
                      <a:pt x="51" y="622"/>
                    </a:moveTo>
                    <a:lnTo>
                      <a:pt x="0" y="622"/>
                    </a:lnTo>
                    <a:lnTo>
                      <a:pt x="0" y="592"/>
                    </a:lnTo>
                    <a:lnTo>
                      <a:pt x="51" y="592"/>
                    </a:lnTo>
                    <a:lnTo>
                      <a:pt x="51" y="622"/>
                    </a:lnTo>
                    <a:close/>
                    <a:moveTo>
                      <a:pt x="51" y="558"/>
                    </a:moveTo>
                    <a:lnTo>
                      <a:pt x="0" y="558"/>
                    </a:lnTo>
                    <a:lnTo>
                      <a:pt x="0" y="528"/>
                    </a:lnTo>
                    <a:lnTo>
                      <a:pt x="51" y="528"/>
                    </a:lnTo>
                    <a:lnTo>
                      <a:pt x="51" y="558"/>
                    </a:lnTo>
                    <a:close/>
                    <a:moveTo>
                      <a:pt x="51" y="491"/>
                    </a:moveTo>
                    <a:lnTo>
                      <a:pt x="0" y="491"/>
                    </a:lnTo>
                    <a:lnTo>
                      <a:pt x="0" y="461"/>
                    </a:lnTo>
                    <a:lnTo>
                      <a:pt x="51" y="461"/>
                    </a:lnTo>
                    <a:lnTo>
                      <a:pt x="51" y="491"/>
                    </a:lnTo>
                    <a:close/>
                    <a:moveTo>
                      <a:pt x="51" y="423"/>
                    </a:moveTo>
                    <a:lnTo>
                      <a:pt x="0" y="423"/>
                    </a:lnTo>
                    <a:lnTo>
                      <a:pt x="0" y="394"/>
                    </a:lnTo>
                    <a:lnTo>
                      <a:pt x="51" y="394"/>
                    </a:lnTo>
                    <a:lnTo>
                      <a:pt x="51" y="423"/>
                    </a:lnTo>
                    <a:close/>
                    <a:moveTo>
                      <a:pt x="51" y="359"/>
                    </a:moveTo>
                    <a:lnTo>
                      <a:pt x="0" y="359"/>
                    </a:lnTo>
                    <a:lnTo>
                      <a:pt x="0" y="330"/>
                    </a:lnTo>
                    <a:lnTo>
                      <a:pt x="51" y="330"/>
                    </a:lnTo>
                    <a:lnTo>
                      <a:pt x="51" y="359"/>
                    </a:lnTo>
                    <a:close/>
                    <a:moveTo>
                      <a:pt x="51" y="292"/>
                    </a:moveTo>
                    <a:lnTo>
                      <a:pt x="0" y="292"/>
                    </a:lnTo>
                    <a:lnTo>
                      <a:pt x="0" y="263"/>
                    </a:lnTo>
                    <a:lnTo>
                      <a:pt x="51" y="263"/>
                    </a:lnTo>
                    <a:lnTo>
                      <a:pt x="51" y="292"/>
                    </a:lnTo>
                    <a:close/>
                    <a:moveTo>
                      <a:pt x="51" y="225"/>
                    </a:moveTo>
                    <a:lnTo>
                      <a:pt x="0" y="225"/>
                    </a:lnTo>
                    <a:lnTo>
                      <a:pt x="0" y="196"/>
                    </a:lnTo>
                    <a:lnTo>
                      <a:pt x="51" y="196"/>
                    </a:lnTo>
                    <a:lnTo>
                      <a:pt x="51" y="225"/>
                    </a:lnTo>
                    <a:close/>
                    <a:moveTo>
                      <a:pt x="51" y="161"/>
                    </a:moveTo>
                    <a:lnTo>
                      <a:pt x="0" y="161"/>
                    </a:lnTo>
                    <a:lnTo>
                      <a:pt x="0" y="131"/>
                    </a:lnTo>
                    <a:lnTo>
                      <a:pt x="51" y="131"/>
                    </a:lnTo>
                    <a:lnTo>
                      <a:pt x="51" y="161"/>
                    </a:lnTo>
                    <a:close/>
                    <a:moveTo>
                      <a:pt x="51" y="94"/>
                    </a:moveTo>
                    <a:lnTo>
                      <a:pt x="0" y="94"/>
                    </a:lnTo>
                    <a:lnTo>
                      <a:pt x="0" y="64"/>
                    </a:lnTo>
                    <a:lnTo>
                      <a:pt x="51" y="64"/>
                    </a:lnTo>
                    <a:lnTo>
                      <a:pt x="51" y="94"/>
                    </a:lnTo>
                    <a:close/>
                    <a:moveTo>
                      <a:pt x="51" y="27"/>
                    </a:moveTo>
                    <a:lnTo>
                      <a:pt x="0" y="27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1" y="27"/>
                    </a:lnTo>
                    <a:close/>
                  </a:path>
                </a:pathLst>
              </a:custGeom>
              <a:gradFill>
                <a:gsLst>
                  <a:gs pos="0">
                    <a:srgbClr val="21E5F2"/>
                  </a:gs>
                  <a:gs pos="100000">
                    <a:srgbClr val="864AFD"/>
                  </a:gs>
                </a:gsLst>
                <a:lin ang="162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Rectangle 50"/>
              <p:cNvSpPr>
                <a:spLocks noChangeArrowheads="1"/>
              </p:cNvSpPr>
              <p:nvPr/>
            </p:nvSpPr>
            <p:spPr bwMode="auto">
              <a:xfrm>
                <a:off x="70326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Rectangle 51"/>
              <p:cNvSpPr>
                <a:spLocks noChangeArrowheads="1"/>
              </p:cNvSpPr>
              <p:nvPr/>
            </p:nvSpPr>
            <p:spPr bwMode="auto">
              <a:xfrm>
                <a:off x="69659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Rectangle 52"/>
              <p:cNvSpPr>
                <a:spLocks noChangeArrowheads="1"/>
              </p:cNvSpPr>
              <p:nvPr/>
            </p:nvSpPr>
            <p:spPr bwMode="auto">
              <a:xfrm>
                <a:off x="689768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Rectangle 53"/>
              <p:cNvSpPr>
                <a:spLocks noChangeArrowheads="1"/>
              </p:cNvSpPr>
              <p:nvPr/>
            </p:nvSpPr>
            <p:spPr bwMode="auto">
              <a:xfrm>
                <a:off x="68294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Rectangle 54"/>
              <p:cNvSpPr>
                <a:spLocks noChangeArrowheads="1"/>
              </p:cNvSpPr>
              <p:nvPr/>
            </p:nvSpPr>
            <p:spPr bwMode="auto">
              <a:xfrm>
                <a:off x="67659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Rectangle 55"/>
              <p:cNvSpPr>
                <a:spLocks noChangeArrowheads="1"/>
              </p:cNvSpPr>
              <p:nvPr/>
            </p:nvSpPr>
            <p:spPr bwMode="auto">
              <a:xfrm>
                <a:off x="669766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Rectangle 56"/>
              <p:cNvSpPr>
                <a:spLocks noChangeArrowheads="1"/>
              </p:cNvSpPr>
              <p:nvPr/>
            </p:nvSpPr>
            <p:spPr bwMode="auto">
              <a:xfrm>
                <a:off x="663098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Rectangle 57"/>
              <p:cNvSpPr>
                <a:spLocks noChangeArrowheads="1"/>
              </p:cNvSpPr>
              <p:nvPr/>
            </p:nvSpPr>
            <p:spPr bwMode="auto">
              <a:xfrm>
                <a:off x="65627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Rectangle 58"/>
              <p:cNvSpPr>
                <a:spLocks noChangeArrowheads="1"/>
              </p:cNvSpPr>
              <p:nvPr/>
            </p:nvSpPr>
            <p:spPr bwMode="auto">
              <a:xfrm>
                <a:off x="64992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Rectangle 59"/>
              <p:cNvSpPr>
                <a:spLocks noChangeArrowheads="1"/>
              </p:cNvSpPr>
              <p:nvPr/>
            </p:nvSpPr>
            <p:spPr bwMode="auto">
              <a:xfrm>
                <a:off x="643096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Rectangle 60"/>
              <p:cNvSpPr>
                <a:spLocks noChangeArrowheads="1"/>
              </p:cNvSpPr>
              <p:nvPr/>
            </p:nvSpPr>
            <p:spPr bwMode="auto">
              <a:xfrm>
                <a:off x="636270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Rectangle 61"/>
              <p:cNvSpPr>
                <a:spLocks noChangeArrowheads="1"/>
              </p:cNvSpPr>
              <p:nvPr/>
            </p:nvSpPr>
            <p:spPr bwMode="auto">
              <a:xfrm>
                <a:off x="629602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Rectangle 62"/>
              <p:cNvSpPr>
                <a:spLocks noChangeArrowheads="1"/>
              </p:cNvSpPr>
              <p:nvPr/>
            </p:nvSpPr>
            <p:spPr bwMode="auto">
              <a:xfrm>
                <a:off x="6230938" y="2274888"/>
                <a:ext cx="39688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Rectangle 63"/>
              <p:cNvSpPr>
                <a:spLocks noChangeArrowheads="1"/>
              </p:cNvSpPr>
              <p:nvPr/>
            </p:nvSpPr>
            <p:spPr bwMode="auto">
              <a:xfrm>
                <a:off x="789463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Rectangle 64"/>
              <p:cNvSpPr>
                <a:spLocks noChangeArrowheads="1"/>
              </p:cNvSpPr>
              <p:nvPr/>
            </p:nvSpPr>
            <p:spPr bwMode="auto">
              <a:xfrm>
                <a:off x="782637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Rectangle 65"/>
              <p:cNvSpPr>
                <a:spLocks noChangeArrowheads="1"/>
              </p:cNvSpPr>
              <p:nvPr/>
            </p:nvSpPr>
            <p:spPr bwMode="auto">
              <a:xfrm>
                <a:off x="77581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Rectangle 66"/>
              <p:cNvSpPr>
                <a:spLocks noChangeArrowheads="1"/>
              </p:cNvSpPr>
              <p:nvPr/>
            </p:nvSpPr>
            <p:spPr bwMode="auto">
              <a:xfrm>
                <a:off x="76946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Rectangle 67"/>
              <p:cNvSpPr>
                <a:spLocks noChangeArrowheads="1"/>
              </p:cNvSpPr>
              <p:nvPr/>
            </p:nvSpPr>
            <p:spPr bwMode="auto">
              <a:xfrm>
                <a:off x="76263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Rectangle 68"/>
              <p:cNvSpPr>
                <a:spLocks noChangeArrowheads="1"/>
              </p:cNvSpPr>
              <p:nvPr/>
            </p:nvSpPr>
            <p:spPr bwMode="auto">
              <a:xfrm>
                <a:off x="755967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Rectangle 69"/>
              <p:cNvSpPr>
                <a:spLocks noChangeArrowheads="1"/>
              </p:cNvSpPr>
              <p:nvPr/>
            </p:nvSpPr>
            <p:spPr bwMode="auto">
              <a:xfrm>
                <a:off x="74914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Rectangle 70"/>
              <p:cNvSpPr>
                <a:spLocks noChangeArrowheads="1"/>
              </p:cNvSpPr>
              <p:nvPr/>
            </p:nvSpPr>
            <p:spPr bwMode="auto">
              <a:xfrm>
                <a:off x="74279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Rectangle 71"/>
              <p:cNvSpPr>
                <a:spLocks noChangeArrowheads="1"/>
              </p:cNvSpPr>
              <p:nvPr/>
            </p:nvSpPr>
            <p:spPr bwMode="auto">
              <a:xfrm>
                <a:off x="73596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Rectangle 72"/>
              <p:cNvSpPr>
                <a:spLocks noChangeArrowheads="1"/>
              </p:cNvSpPr>
              <p:nvPr/>
            </p:nvSpPr>
            <p:spPr bwMode="auto">
              <a:xfrm>
                <a:off x="729138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Rectangle 73"/>
              <p:cNvSpPr>
                <a:spLocks noChangeArrowheads="1"/>
              </p:cNvSpPr>
              <p:nvPr/>
            </p:nvSpPr>
            <p:spPr bwMode="auto">
              <a:xfrm>
                <a:off x="7224713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Rectangle 74"/>
              <p:cNvSpPr>
                <a:spLocks noChangeArrowheads="1"/>
              </p:cNvSpPr>
              <p:nvPr/>
            </p:nvSpPr>
            <p:spPr bwMode="auto">
              <a:xfrm>
                <a:off x="7159626" y="2274888"/>
                <a:ext cx="39688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Rectangle 75"/>
              <p:cNvSpPr>
                <a:spLocks noChangeArrowheads="1"/>
              </p:cNvSpPr>
              <p:nvPr/>
            </p:nvSpPr>
            <p:spPr bwMode="auto">
              <a:xfrm>
                <a:off x="709295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Rectangle 76"/>
              <p:cNvSpPr>
                <a:spLocks noChangeArrowheads="1"/>
              </p:cNvSpPr>
              <p:nvPr/>
            </p:nvSpPr>
            <p:spPr bwMode="auto">
              <a:xfrm>
                <a:off x="8166101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Rectangle 77"/>
              <p:cNvSpPr>
                <a:spLocks noChangeArrowheads="1"/>
              </p:cNvSpPr>
              <p:nvPr/>
            </p:nvSpPr>
            <p:spPr bwMode="auto">
              <a:xfrm>
                <a:off x="8097838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Rectangle 78"/>
              <p:cNvSpPr>
                <a:spLocks noChangeArrowheads="1"/>
              </p:cNvSpPr>
              <p:nvPr/>
            </p:nvSpPr>
            <p:spPr bwMode="auto">
              <a:xfrm>
                <a:off x="8029576" y="2274888"/>
                <a:ext cx="38100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Rectangle 79"/>
              <p:cNvSpPr>
                <a:spLocks noChangeArrowheads="1"/>
              </p:cNvSpPr>
              <p:nvPr/>
            </p:nvSpPr>
            <p:spPr bwMode="auto">
              <a:xfrm>
                <a:off x="7961313" y="2274888"/>
                <a:ext cx="42863" cy="3810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Freeform 80"/>
              <p:cNvSpPr/>
              <p:nvPr/>
            </p:nvSpPr>
            <p:spPr bwMode="auto">
              <a:xfrm>
                <a:off x="3497263" y="2368550"/>
                <a:ext cx="5265738" cy="531813"/>
              </a:xfrm>
              <a:custGeom>
                <a:avLst/>
                <a:gdLst>
                  <a:gd name="T0" fmla="*/ 3309 w 3317"/>
                  <a:gd name="T1" fmla="*/ 335 h 335"/>
                  <a:gd name="T2" fmla="*/ 2986 w 3317"/>
                  <a:gd name="T3" fmla="*/ 11 h 335"/>
                  <a:gd name="T4" fmla="*/ 0 w 3317"/>
                  <a:gd name="T5" fmla="*/ 11 h 335"/>
                  <a:gd name="T6" fmla="*/ 0 w 3317"/>
                  <a:gd name="T7" fmla="*/ 0 h 335"/>
                  <a:gd name="T8" fmla="*/ 2989 w 3317"/>
                  <a:gd name="T9" fmla="*/ 0 h 335"/>
                  <a:gd name="T10" fmla="*/ 3317 w 3317"/>
                  <a:gd name="T11" fmla="*/ 330 h 335"/>
                  <a:gd name="T12" fmla="*/ 3309 w 3317"/>
                  <a:gd name="T13" fmla="*/ 33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17" h="335">
                    <a:moveTo>
                      <a:pt x="3309" y="335"/>
                    </a:moveTo>
                    <a:lnTo>
                      <a:pt x="2986" y="11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2989" y="0"/>
                    </a:lnTo>
                    <a:lnTo>
                      <a:pt x="3317" y="330"/>
                    </a:lnTo>
                    <a:lnTo>
                      <a:pt x="3309" y="335"/>
                    </a:lnTo>
                    <a:close/>
                  </a:path>
                </a:pathLst>
              </a:custGeom>
              <a:gradFill>
                <a:gsLst>
                  <a:gs pos="0">
                    <a:srgbClr val="3573DC"/>
                  </a:gs>
                  <a:gs pos="100000">
                    <a:srgbClr val="864AFD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82"/>
              <p:cNvSpPr>
                <a:spLocks noChangeArrowheads="1"/>
              </p:cNvSpPr>
              <p:nvPr/>
            </p:nvSpPr>
            <p:spPr bwMode="auto">
              <a:xfrm>
                <a:off x="8704263" y="2816225"/>
                <a:ext cx="157163" cy="161925"/>
              </a:xfrm>
              <a:prstGeom prst="ellipse">
                <a:avLst/>
              </a:prstGeom>
              <a:gradFill>
                <a:gsLst>
                  <a:gs pos="0">
                    <a:srgbClr val="3573DC"/>
                  </a:gs>
                  <a:gs pos="100000">
                    <a:srgbClr val="864AFD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Freeform 83"/>
              <p:cNvSpPr/>
              <p:nvPr/>
            </p:nvSpPr>
            <p:spPr bwMode="auto">
              <a:xfrm>
                <a:off x="3488075" y="2274888"/>
                <a:ext cx="5511460" cy="5634995"/>
              </a:xfrm>
              <a:custGeom>
                <a:avLst/>
                <a:gdLst>
                  <a:gd name="T0" fmla="*/ 3339 w 3339"/>
                  <a:gd name="T1" fmla="*/ 1451 h 1451"/>
                  <a:gd name="T2" fmla="*/ 0 w 3339"/>
                  <a:gd name="T3" fmla="*/ 1451 h 1451"/>
                  <a:gd name="T4" fmla="*/ 0 w 3339"/>
                  <a:gd name="T5" fmla="*/ 0 h 1451"/>
                  <a:gd name="T6" fmla="*/ 11 w 3339"/>
                  <a:gd name="T7" fmla="*/ 0 h 1451"/>
                  <a:gd name="T8" fmla="*/ 11 w 3339"/>
                  <a:gd name="T9" fmla="*/ 1440 h 1451"/>
                  <a:gd name="T10" fmla="*/ 3329 w 3339"/>
                  <a:gd name="T11" fmla="*/ 1440 h 1451"/>
                  <a:gd name="T12" fmla="*/ 3329 w 3339"/>
                  <a:gd name="T13" fmla="*/ 491 h 1451"/>
                  <a:gd name="T14" fmla="*/ 3339 w 3339"/>
                  <a:gd name="T15" fmla="*/ 491 h 1451"/>
                  <a:gd name="T16" fmla="*/ 3339 w 3339"/>
                  <a:gd name="T17" fmla="*/ 1451 h 1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39" h="1451">
                    <a:moveTo>
                      <a:pt x="3339" y="1451"/>
                    </a:moveTo>
                    <a:lnTo>
                      <a:pt x="0" y="1451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1440"/>
                    </a:lnTo>
                    <a:lnTo>
                      <a:pt x="3329" y="1440"/>
                    </a:lnTo>
                    <a:lnTo>
                      <a:pt x="3329" y="491"/>
                    </a:lnTo>
                    <a:lnTo>
                      <a:pt x="3339" y="491"/>
                    </a:lnTo>
                    <a:lnTo>
                      <a:pt x="3339" y="1451"/>
                    </a:lnTo>
                    <a:close/>
                  </a:path>
                </a:pathLst>
              </a:custGeom>
              <a:gradFill>
                <a:gsLst>
                  <a:gs pos="0">
                    <a:srgbClr val="34D2F6"/>
                  </a:gs>
                  <a:gs pos="100000">
                    <a:srgbClr val="864AFD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49"/>
              <p:cNvSpPr/>
              <p:nvPr/>
            </p:nvSpPr>
            <p:spPr bwMode="auto">
              <a:xfrm>
                <a:off x="8428038" y="2338388"/>
                <a:ext cx="382588" cy="384175"/>
              </a:xfrm>
              <a:custGeom>
                <a:avLst/>
                <a:gdLst>
                  <a:gd name="T0" fmla="*/ 0 w 241"/>
                  <a:gd name="T1" fmla="*/ 0 h 242"/>
                  <a:gd name="T2" fmla="*/ 241 w 241"/>
                  <a:gd name="T3" fmla="*/ 242 h 242"/>
                  <a:gd name="T4" fmla="*/ 0 w 241"/>
                  <a:gd name="T5" fmla="*/ 242 h 242"/>
                  <a:gd name="T6" fmla="*/ 0 w 241"/>
                  <a:gd name="T7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1" h="242">
                    <a:moveTo>
                      <a:pt x="0" y="0"/>
                    </a:moveTo>
                    <a:lnTo>
                      <a:pt x="241" y="242"/>
                    </a:lnTo>
                    <a:lnTo>
                      <a:pt x="0" y="242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44FE"/>
                  </a:gs>
                  <a:gs pos="100000">
                    <a:srgbClr val="34D2F6">
                      <a:alpha val="7000"/>
                    </a:srgbClr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Freeform 81"/>
              <p:cNvSpPr/>
              <p:nvPr/>
            </p:nvSpPr>
            <p:spPr bwMode="auto">
              <a:xfrm>
                <a:off x="3487234" y="2274888"/>
                <a:ext cx="2713038" cy="103188"/>
              </a:xfrm>
              <a:custGeom>
                <a:avLst/>
                <a:gdLst>
                  <a:gd name="T0" fmla="*/ 1709 w 1709"/>
                  <a:gd name="T1" fmla="*/ 65 h 65"/>
                  <a:gd name="T2" fmla="*/ 1621 w 1709"/>
                  <a:gd name="T3" fmla="*/ 0 h 65"/>
                  <a:gd name="T4" fmla="*/ 0 w 1709"/>
                  <a:gd name="T5" fmla="*/ 0 h 65"/>
                  <a:gd name="T6" fmla="*/ 0 w 1709"/>
                  <a:gd name="T7" fmla="*/ 65 h 65"/>
                  <a:gd name="T8" fmla="*/ 1709 w 1709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9" h="65">
                    <a:moveTo>
                      <a:pt x="1709" y="65"/>
                    </a:moveTo>
                    <a:lnTo>
                      <a:pt x="1621" y="0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1709" y="65"/>
                    </a:lnTo>
                    <a:close/>
                  </a:path>
                </a:pathLst>
              </a:custGeom>
              <a:gradFill>
                <a:gsLst>
                  <a:gs pos="0">
                    <a:srgbClr val="3573DC"/>
                  </a:gs>
                  <a:gs pos="100000">
                    <a:srgbClr val="864AFD"/>
                  </a:gs>
                </a:gsLst>
                <a:lin ang="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26" name="文本框 7"/>
            <p:cNvSpPr txBox="1"/>
            <p:nvPr/>
          </p:nvSpPr>
          <p:spPr>
            <a:xfrm>
              <a:off x="4968" y="2529"/>
              <a:ext cx="7328" cy="755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2600"/>
                </a:lnSpc>
              </a:pPr>
              <a:r>
                <a:rPr lang="zh-CN" altLang="en-US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高盛和德意志银行先后发布研报，指出中国市场在中期拥有强大潜能，将继续创造牛市。德银预计中国股票的</a:t>
              </a:r>
              <a:r>
                <a:rPr lang="en-US" altLang="zh-CN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“</a:t>
              </a:r>
              <a:r>
                <a:rPr lang="zh-CN" altLang="en-US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估值折价</a:t>
              </a:r>
              <a:r>
                <a:rPr lang="en-US" altLang="zh-CN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”</a:t>
              </a:r>
              <a:r>
                <a:rPr lang="zh-CN" altLang="en-US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将消失，盈利能力可能因消费支持政策和金融自由化而超出预期。德银因此预计中国</a:t>
              </a:r>
              <a:r>
                <a:rPr lang="en-US" altLang="zh-CN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A</a:t>
              </a:r>
              <a:r>
                <a:rPr lang="zh-CN" altLang="en-US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股和港股将可能继续走牛，并消化估值过低的这一现状。高盛更为看好中国的科技股标的。高盛认为，更加光明的增长前景和技术突破将带来巨大的生产力提升，有助于缩小美国与中国科技股或半导体股票之间高达</a:t>
              </a:r>
              <a:r>
                <a:rPr lang="en-US" altLang="zh-CN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66%</a:t>
              </a:r>
              <a:r>
                <a:rPr lang="zh-CN" altLang="en-US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的估值差距。美股七个科技巨头占美股总市值的</a:t>
              </a:r>
              <a:r>
                <a:rPr lang="en-US" altLang="zh-CN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23%</a:t>
              </a:r>
              <a:r>
                <a:rPr lang="zh-CN" altLang="en-US" sz="1600">
                  <a:solidFill>
                    <a:srgbClr val="404040"/>
                  </a:solidFill>
                  <a:latin typeface="汉仪中黑简" panose="02010600000101010101" charset="-122"/>
                  <a:ea typeface="汉仪中黑简" panose="02010600000101010101" charset="-122"/>
                  <a:cs typeface="Times New Roman" panose="02020603050405020304"/>
                  <a:sym typeface="Times New Roman" panose="02020603050405020304"/>
                </a:rPr>
                <a:t>，目前在中美科技博弈的情况下，国内的科技龙头估值有望提升。</a:t>
              </a:r>
              <a:endParaRPr lang="zh-CN" altLang="en-US" sz="1600">
                <a:solidFill>
                  <a:srgbClr val="404040"/>
                </a:solidFill>
                <a:latin typeface="汉仪中黑简" panose="02010600000101010101" charset="-122"/>
                <a:ea typeface="汉仪中黑简" panose="02010600000101010101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5960"/>
            <a:ext cx="7305040" cy="55619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58365" y="3073400"/>
            <a:ext cx="409448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行情刚启动，机会非常</a:t>
            </a:r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多</a:t>
            </a:r>
            <a:endParaRPr lang="zh-CN" altLang="en-US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盘中有振幅，但趋势</a:t>
            </a:r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向上</a:t>
            </a:r>
            <a:endParaRPr lang="zh-CN" altLang="en-US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牛市要有一颗强大的</a:t>
            </a:r>
            <a:r>
              <a:rPr lang="zh-CN" altLang="en-US" sz="2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心脏</a:t>
            </a:r>
            <a:endParaRPr lang="zh-CN" altLang="en-US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zh-CN" altLang="en-US" sz="2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    25</a:t>
            </a:r>
            <a:r>
              <a:rPr lang="zh-CN" altLang="en-US" sz="2400" b="1">
                <a:solidFill>
                  <a:schemeClr val="bg1"/>
                </a:solidFill>
              </a:rPr>
              <a:t>年值得投资的四大</a:t>
            </a:r>
            <a:r>
              <a:rPr lang="zh-CN" altLang="en-US" sz="2400" b="1">
                <a:solidFill>
                  <a:schemeClr val="bg1"/>
                </a:solidFill>
              </a:rPr>
              <a:t>主线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29" name="圆角矩形 1"/>
          <p:cNvSpPr/>
          <p:nvPr>
            <p:custDataLst>
              <p:tags r:id="rId1"/>
            </p:custDataLst>
          </p:nvPr>
        </p:nvSpPr>
        <p:spPr>
          <a:xfrm>
            <a:off x="1251903" y="1153478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66888" y="1815783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12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月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18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日至</a:t>
            </a:r>
            <a:r>
              <a:rPr lang="en-US" altLang="zh-CN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20</a:t>
            </a: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日，中共中央政治局常委、国务院总理李强在浙江调研时表示，要主动拥抱科技变革浪潮，大力开展基础研究和共性关键技术研究，加强算力等新型基础设施布局建设。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766888" y="1251268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AI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离不开算力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649288" y="1153478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1</a:t>
            </a:r>
            <a:endParaRPr lang="en-US" altLang="zh-CN" sz="11500" b="1" dirty="0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35" name="圆角矩形 1"/>
          <p:cNvSpPr/>
          <p:nvPr>
            <p:custDataLst>
              <p:tags r:id="rId5"/>
            </p:custDataLst>
          </p:nvPr>
        </p:nvSpPr>
        <p:spPr>
          <a:xfrm>
            <a:off x="6939598" y="1153478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6336348" y="1145858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2</a:t>
            </a:r>
            <a:endParaRPr lang="en-US" altLang="zh-CN" sz="11500" b="1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1" name="圆角矩形 1"/>
          <p:cNvSpPr/>
          <p:nvPr>
            <p:custDataLst>
              <p:tags r:id="rId7"/>
            </p:custDataLst>
          </p:nvPr>
        </p:nvSpPr>
        <p:spPr>
          <a:xfrm>
            <a:off x="1251903" y="3647123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5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1767205" y="4309745"/>
            <a:ext cx="3874135" cy="16497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中央经济工作会议把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大力提振消费、提高投资效益，全方位扩大国内需求</a:t>
            </a:r>
            <a:r>
              <a:rPr lang="en-US" altLang="zh-CN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作为明年经济工作九大任务之首，凸显了明年扩大内需的重要性和政策决心。在全球政治经济环境面临巨大不确定性的背景下，扩大内需是经济增长保持韧性的主要引擎，消费增长伴随牛市</a:t>
            </a:r>
            <a:r>
              <a:rPr lang="zh-CN" altLang="en-US" sz="12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开启！</a:t>
            </a:r>
            <a:endParaRPr lang="zh-CN" altLang="en-US" sz="12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1766888" y="3639503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扩大内需第一</a:t>
            </a:r>
            <a:r>
              <a:rPr lang="zh-CN" altLang="en-US" sz="2200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要务</a:t>
            </a:r>
            <a:endParaRPr lang="zh-CN" altLang="en-US" sz="2200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648653" y="3647123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5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3</a:t>
            </a:r>
            <a:endParaRPr lang="en-US" altLang="zh-CN" sz="11500" b="1">
              <a:gradFill flip="none" rotWithShape="1">
                <a:gsLst>
                  <a:gs pos="0">
                    <a:schemeClr val="accent5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5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45" name="圆角矩形 1"/>
          <p:cNvSpPr/>
          <p:nvPr>
            <p:custDataLst>
              <p:tags r:id="rId11"/>
            </p:custDataLst>
          </p:nvPr>
        </p:nvSpPr>
        <p:spPr>
          <a:xfrm>
            <a:off x="6939598" y="3647123"/>
            <a:ext cx="4509549" cy="2226897"/>
          </a:xfrm>
          <a:prstGeom prst="roundRect">
            <a:avLst>
              <a:gd name="adj" fmla="val 0"/>
            </a:avLst>
          </a:prstGeom>
          <a:solidFill>
            <a:schemeClr val="accent6">
              <a:alpha val="10000"/>
            </a:schemeClr>
          </a:solidFill>
          <a:ln w="254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6335713" y="3639503"/>
            <a:ext cx="921785" cy="1644162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1500" b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  <a:alpha val="100000"/>
                      </a:schemeClr>
                    </a:gs>
                    <a:gs pos="72000">
                      <a:schemeClr val="accent6">
                        <a:alpha val="100000"/>
                      </a:schemeClr>
                    </a:gs>
                  </a:gsLst>
                  <a:lin ang="2700000" scaled="1"/>
                  <a:tileRect/>
                </a:gradFill>
                <a:latin typeface="+mn-ea"/>
                <a:cs typeface="+mn-ea"/>
                <a:sym typeface="+mn-ea"/>
              </a:rPr>
              <a:t>4</a:t>
            </a:r>
            <a:endParaRPr lang="en-US" altLang="zh-CN" sz="11500" b="1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  <a:alpha val="100000"/>
                    </a:schemeClr>
                  </a:gs>
                  <a:gs pos="72000">
                    <a:schemeClr val="accent6">
                      <a:alpha val="100000"/>
                    </a:schemeClr>
                  </a:gs>
                </a:gsLst>
                <a:lin ang="2700000" scaled="1"/>
                <a:tileRect/>
              </a:gra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7454583" y="1815783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人形机器人产业快速发展，全球主要整机厂商陆续开始出货，人形机器人迎来商业化。近年以来，全球及中国主流科技及制造巨头纷纷开始布局机器人产业，近期迎来了密集期，产业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升级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4"/>
            </p:custDataLst>
          </p:nvPr>
        </p:nvSpPr>
        <p:spPr>
          <a:xfrm>
            <a:off x="7454583" y="1251268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加速部署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人形机器人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5"/>
            </p:custDataLst>
          </p:nvPr>
        </p:nvSpPr>
        <p:spPr>
          <a:xfrm>
            <a:off x="7454583" y="4309428"/>
            <a:ext cx="3651495" cy="139277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会议强调通过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人工智能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+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行动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”“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培育未来产业</a:t>
            </a:r>
            <a:r>
              <a:rPr lang="en-US" altLang="zh-CN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”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等举措推动新质生产力发展，显示出科技创新对经济结构转型的关键作用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低空经济，量子通信，智能驾驶</a:t>
            </a:r>
            <a:r>
              <a:rPr lang="zh-CN" altLang="en-US" sz="14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等</a:t>
            </a:r>
            <a:endParaRPr lang="zh-CN" altLang="en-US" sz="14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7454583" y="3744913"/>
            <a:ext cx="3651495" cy="56420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未来</a:t>
            </a:r>
            <a:r>
              <a:rPr lang="zh-CN" altLang="en-US" sz="2200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产业</a:t>
            </a:r>
            <a:endParaRPr lang="zh-CN" altLang="en-US" sz="2200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2766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核心主线也会有高点，做好成本优势是</a:t>
            </a:r>
            <a:r>
              <a:rPr lang="zh-CN" altLang="en-US" sz="2800" b="1">
                <a:solidFill>
                  <a:schemeClr val="bg1"/>
                </a:solidFill>
              </a:rPr>
              <a:t>关键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550" y="686435"/>
            <a:ext cx="10358120" cy="55352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人形机器人产业快速</a:t>
            </a:r>
            <a:r>
              <a:rPr lang="zh-CN" altLang="en-US" sz="2400" b="1">
                <a:solidFill>
                  <a:schemeClr val="bg1"/>
                </a:solidFill>
              </a:rPr>
              <a:t>发展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780" y="916305"/>
            <a:ext cx="11415395" cy="309181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ts val="1500"/>
              </a:lnSpc>
              <a:spcBef>
                <a:spcPts val="1200"/>
              </a:spcBef>
            </a:pP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人形机器人可以在中国长城八达岭段的台阶上爬上爬下，在戈壁滩上完成长跑，或者能够在家庭中执行个人护理和家政服务等精细任务，这些都是近年来已从科幻小说中走出来的情景，成为中国创新领域转型和腾飞的写照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此前有报告预测，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2024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年中国人形机器人市场规模将达到约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27.6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亿元人民币；到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2029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年，该市场规模有望扩大至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750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亿元；到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2035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年，这一市场规模有望进一步提升至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3000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亿元。预计中国将成为该行业的世界领导者。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>
              <a:lnSpc>
                <a:spcPts val="1500"/>
              </a:lnSpc>
              <a:spcBef>
                <a:spcPts val="1200"/>
              </a:spcBef>
            </a:pP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060" y="1966595"/>
            <a:ext cx="5615940" cy="43351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035" y="2014220"/>
            <a:ext cx="5233670" cy="4366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人形机器人产业快速</a:t>
            </a:r>
            <a:r>
              <a:rPr lang="zh-CN" altLang="en-US" sz="2400" b="1">
                <a:solidFill>
                  <a:schemeClr val="bg1"/>
                </a:solidFill>
              </a:rPr>
              <a:t>发展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6675" y="1372870"/>
            <a:ext cx="5762625" cy="4126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1667510"/>
            <a:ext cx="6362700" cy="3832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12540" y="121920"/>
            <a:ext cx="577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</a:t>
            </a:r>
            <a:r>
              <a:rPr lang="zh-CN" altLang="en-US" sz="2400" b="1">
                <a:solidFill>
                  <a:schemeClr val="bg1"/>
                </a:solidFill>
              </a:rPr>
              <a:t>我们已经布局的机器人</a:t>
            </a:r>
            <a:r>
              <a:rPr lang="zh-CN" altLang="en-US" sz="2400" b="1">
                <a:solidFill>
                  <a:schemeClr val="bg1"/>
                </a:solidFill>
              </a:rPr>
              <a:t>公司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9240" y="833755"/>
            <a:ext cx="10669905" cy="42767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卧龙电驱近日接受调研时介绍，公司深耕伺服产品多年，开发了一大批具有行业领先水平的全数字化伺服驱动产品，已广泛应用于工业机器人、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AGV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、数控机床、工业自动化等领域。通过深厚的积累和技术储备，公司布局开发了高爆发关节模组、伺服驱动器、无框力矩电机等人形机器人关键组部件，以极致性价比助力仿生机器人的产业化推广应用。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江苏雷利公司自研空心杯电机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全自动绕线技术及设备，子公司鼎智科技研发生产的行星滚柱丝杆、反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向梯形丝杆、小微型滚珠丝杆、微型精密齿轮箱等产品性能对标海外龙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头，正在多家客户端送样测试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中科灵犀依托中国科学技术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大学的科研资源，在机器人的关节模组、灵巧手等环节推进产学研融合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发展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拓邦股份公司控制类产品已在服务机器人、割草机器人等领域实现批量供货，并具备整机能力；空心杯电机已在工业机器人的电动夹爪、自动化设备、工业夹具、无人机等领域具备供货能力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机器人公司正积极开展人工智能前沿领域的研究，围绕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AI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大模型、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智能视觉感知、数字孪生、结构仿生等技术领域进行研发投入，培育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孵化人工智能领域，包括人形机器人产业方向新业务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世运电路：机器人、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fsd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、</a:t>
            </a:r>
            <a:r>
              <a:rPr lang="en-US" altLang="zh-CN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Dojo</a:t>
            </a:r>
            <a:r>
              <a:rPr lang="zh-CN" altLang="en-US" sz="16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、星链、储能，受益特斯拉产业全面加速。</a:t>
            </a:r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0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3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8_3*l_h_i*1_1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868_3*l_h_f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8_3*l_h_a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1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8_3*l_h_i*1_2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8_3*l_h_i*1_3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3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868_3*l_h_f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8_3*l_h_a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3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1868_3*l_h_i*1_4_2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10,9,10,9,10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868_3*l_h_i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d"/>
  <p:tag name="KSO_WM_UNIT_TYPE" val="l_h_i"/>
  <p:tag name="KSO_WM_UNIT_INDEX" val="1_4_1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7200000286102295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3"/>
  <p:tag name="KSO_WM_UNIT_TEXT_FILL_TYPE" val="3"/>
  <p:tag name="KSO_WM_DIAGRAM_USE_COLOR_VALUE" val="{&quot;color_scheme&quot;:1,&quot;color_type&quot;:1,&quot;theme_color_indexes&quot;:[9,10,9,10,9,10]}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868_3*l_h_f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8_3*l_h_a*1_2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868_3*l_h_f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，以便观者准确地理解您传达的思想。单击此处添加文本具体内容，简明扼要地阐述您的内容观点。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868_3*l_h_a*1_4_1"/>
  <p:tag name="KSO_WM_TEMPLATE_CATEGORY" val="diagram"/>
  <p:tag name="KSO_WM_TEMPLATE_INDEX" val="202318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9.05519714355466,&quot;left&quot;:51.07503937007874,&quot;top&quot;:90.1948028564453,&quot;width&quot;:850.448379819374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9,10,9,10,9,10]}"/>
</p:tagLst>
</file>

<file path=ppt/tags/tag48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22475,3312140,3322005]}"/>
</p:tagLst>
</file>

<file path=ppt/tags/tag4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1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2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3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4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5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6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7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8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59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12140,3322475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3261_1*n_h_h_f*1_2_2_1"/>
  <p:tag name="KSO_WM_TEMPLATE_CATEGORY" val="diagram"/>
  <p:tag name="KSO_WM_TEMPLATE_INDEX" val="20233261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88.34818897637797,&quot;left&quot;:61.15,&quot;top&quot;:75.9,&quot;width&quot;:837.818661417322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简明扼要地阐述您的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73.4319732666016,&quot;left&quot;:27.975039370078754,&quot;top&quot;:145.51802673339844,&quot;width&quot;:877.241023622047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SPECIAL_SOURCE" val="bdnull"/>
  <p:tag name="RESOURCE_RECORD_KEY" val="{&quot;70&quot;:[3322475,3312140]}"/>
  <p:tag name="resource_record_key" val="{&quot;70&quot;:[3322475,3312140,3313621]}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9]}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9&quot;:[20342742],&quot;70&quot;:[3312563,3314338,3312530,3314312,3324109,3324630,3318477,3315857,3320071,3314290,3323785,3327011,3317789,3330155,3312140,3328082,3314398,3321989,3312419,3312345,3319356,3318903,3332761,3321502,3323868,3322475,3316230,3322005,3313621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2967</Words>
  <Application>WPS 演示</Application>
  <PresentationFormat>宽屏</PresentationFormat>
  <Paragraphs>180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汉仪中黑简</vt:lpstr>
      <vt:lpstr>Times New Roman</vt:lpstr>
      <vt:lpstr>Arial</vt:lpstr>
      <vt:lpstr>Arial Unicode MS</vt:lpstr>
      <vt:lpstr>Calibri</vt:lpstr>
      <vt:lpstr>印品朗黑体</vt:lpstr>
      <vt:lpstr>MiSans Normal</vt:lpstr>
      <vt:lpstr>思源黑体 CN Light</vt:lpstr>
      <vt:lpstr>思源黑体 CN Bold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372</cp:revision>
  <dcterms:created xsi:type="dcterms:W3CDTF">2022-12-31T05:43:00Z</dcterms:created>
  <dcterms:modified xsi:type="dcterms:W3CDTF">2025-02-11T09:43:01Z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DC3A7F176EEC4C4093FA7F23F0E4FA4E_13</vt:lpwstr>
  </property>
</Properties>
</file>