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3425" r:id="rId7"/>
    <p:sldId id="3790" r:id="rId8"/>
    <p:sldId id="3909" r:id="rId9"/>
    <p:sldId id="3927" r:id="rId10"/>
    <p:sldId id="3944" r:id="rId11"/>
    <p:sldId id="1591" r:id="rId12"/>
    <p:sldId id="3910" r:id="rId13"/>
    <p:sldId id="3960" r:id="rId14"/>
    <p:sldId id="3657" r:id="rId15"/>
    <p:sldId id="3510" r:id="rId16"/>
    <p:sldId id="3082" r:id="rId17"/>
    <p:sldId id="3565" r:id="rId18"/>
    <p:sldId id="2169" r:id="rId19"/>
    <p:sldId id="1932" r:id="rId20"/>
    <p:sldId id="615" r:id="rId21"/>
    <p:sldId id="2279" r:id="rId22"/>
    <p:sldId id="3690" r:id="rId23"/>
    <p:sldId id="3689" r:id="rId24"/>
    <p:sldId id="27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4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风口回档（机器人、智驾）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" y="925195"/>
            <a:ext cx="6438265" cy="5545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884670" y="1597660"/>
            <a:ext cx="3549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2.10</a:t>
            </a:r>
            <a:r>
              <a:rPr lang="zh-CN" altLang="en-US"/>
              <a:t>风口：</a:t>
            </a:r>
            <a:r>
              <a:rPr lang="en-US" altLang="zh-CN"/>
              <a:t> </a:t>
            </a:r>
            <a:r>
              <a:rPr lang="zh-CN" altLang="en-US"/>
              <a:t>大消费</a:t>
            </a:r>
            <a:r>
              <a:rPr lang="en-US" altLang="zh-CN"/>
              <a:t> </a:t>
            </a:r>
            <a:r>
              <a:rPr lang="zh-CN" altLang="en-US"/>
              <a:t>人工智能</a:t>
            </a:r>
            <a:endParaRPr lang="zh-CN" altLang="en-US"/>
          </a:p>
          <a:p>
            <a:r>
              <a:rPr lang="en-US" altLang="zh-CN"/>
              <a:t>2.12</a:t>
            </a:r>
            <a:r>
              <a:rPr lang="zh-CN" altLang="en-US"/>
              <a:t>风口：</a:t>
            </a:r>
            <a:r>
              <a:rPr lang="en-US" altLang="zh-CN"/>
              <a:t> </a:t>
            </a:r>
            <a:r>
              <a:rPr lang="zh-CN" altLang="en-US"/>
              <a:t>机器人</a:t>
            </a:r>
            <a:r>
              <a:rPr lang="en-US" altLang="zh-CN"/>
              <a:t> </a:t>
            </a:r>
            <a:r>
              <a:rPr lang="zh-CN" altLang="en-US"/>
              <a:t>大消费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波段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05" y="874395"/>
            <a:ext cx="4134485" cy="5489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" y="874395"/>
            <a:ext cx="5256530" cy="5488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648190" y="2589530"/>
            <a:ext cx="3171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回档过程中资金翻红</a:t>
            </a:r>
            <a:endParaRPr lang="zh-CN" altLang="en-US"/>
          </a:p>
          <a:p>
            <a:r>
              <a:rPr lang="zh-CN" altLang="en-US"/>
              <a:t>放量涨缩量调整有望</a:t>
            </a:r>
            <a:endParaRPr lang="zh-CN" altLang="en-US"/>
          </a:p>
          <a:p>
            <a:r>
              <a:rPr lang="zh-CN" altLang="en-US"/>
              <a:t>二次反弹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回档酝酿反弹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注意平台分化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2025.2.13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图片_1739093065220_17394371872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+2_1739432090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10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330" y="98996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大盘资金翻红，个股轮番上涨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平均股价到达历史平台个股易出现周线死叉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下周会迎来大分化，预备去弱留强策略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大盘：月线回档，蓄势待发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1765" y="859790"/>
            <a:ext cx="4661535" cy="4726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r="28955"/>
          <a:stretch>
            <a:fillRect/>
          </a:stretch>
        </p:blipFill>
        <p:spPr>
          <a:xfrm>
            <a:off x="4985385" y="871855"/>
            <a:ext cx="4593590" cy="4714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20980" y="5805170"/>
            <a:ext cx="11085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平均股价到历史压力，周线金叉末期，要小心下周</a:t>
            </a:r>
            <a:r>
              <a:rPr lang="zh-CN" altLang="en-US">
                <a:solidFill>
                  <a:srgbClr val="0029DA"/>
                </a:solidFill>
              </a:rPr>
              <a:t>周线死叉</a:t>
            </a:r>
            <a:r>
              <a:rPr lang="zh-CN" altLang="en-US"/>
              <a:t>的板块增多，</a:t>
            </a:r>
            <a:r>
              <a:rPr lang="en-US" altLang="zh-CN"/>
              <a:t> </a:t>
            </a:r>
            <a:r>
              <a:rPr lang="zh-CN" altLang="en-US"/>
              <a:t>下周要逢反弹考虑</a:t>
            </a:r>
            <a:r>
              <a:rPr lang="zh-CN" altLang="en-US">
                <a:solidFill>
                  <a:srgbClr val="0029DA"/>
                </a:solidFill>
              </a:rPr>
              <a:t>收缩仓位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345" y="1065530"/>
            <a:ext cx="2771775" cy="1895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55" y="1065530"/>
            <a:ext cx="3710305" cy="144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盘面：题材炒作情绪升温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7255" y="274637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短线上攻启动（突破平台个股增加）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44965" y="1572260"/>
            <a:ext cx="2369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资金翻红（寻找突破个股回档机会）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925" y="3152140"/>
            <a:ext cx="3672840" cy="3291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865110" y="3481070"/>
            <a:ext cx="1972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热点涨潮后回档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 descr="死叉三天后买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85" y="768350"/>
            <a:ext cx="3100705" cy="261175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16535" y="3380105"/>
            <a:ext cx="3195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指数刚死叉，死叉三天后选股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145" y="3849370"/>
            <a:ext cx="4818380" cy="26441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平台压力注意承压形态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768350"/>
            <a:ext cx="3494405" cy="3252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65175" y="411480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1.</a:t>
            </a:r>
            <a:r>
              <a:rPr lang="zh-CN" altLang="en-US" sz="1600">
                <a:highlight>
                  <a:srgbClr val="FFFF00"/>
                </a:highlight>
              </a:rPr>
              <a:t>到平台压力出现光头彩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85" y="768350"/>
            <a:ext cx="3420110" cy="3253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112385" y="4116705"/>
            <a:ext cx="21431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2.</a:t>
            </a:r>
            <a:r>
              <a:rPr lang="zh-CN" altLang="en-US" sz="1600">
                <a:highlight>
                  <a:srgbClr val="FFFF00"/>
                </a:highlight>
              </a:rPr>
              <a:t>捕捞季节翻绿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85" y="768350"/>
            <a:ext cx="3277870" cy="3253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938260" y="4116070"/>
            <a:ext cx="1965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3.</a:t>
            </a:r>
            <a:r>
              <a:rPr lang="zh-CN" altLang="en-US" sz="1600">
                <a:highlight>
                  <a:srgbClr val="FFFF00"/>
                </a:highlight>
              </a:rPr>
              <a:t>捕捞季节背离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10" name="图片 9" descr="流动资金看买卖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170" y="4549140"/>
            <a:ext cx="3993515" cy="20402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超级买入法和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00515" y="1341755"/>
            <a:ext cx="2544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7162"/>
          <a:stretch>
            <a:fillRect/>
          </a:stretch>
        </p:blipFill>
        <p:spPr>
          <a:xfrm>
            <a:off x="437515" y="1096010"/>
            <a:ext cx="6548120" cy="3209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410" y="1027430"/>
            <a:ext cx="4411980" cy="3900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43280" y="4746625"/>
            <a:ext cx="6518275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aseline="-25000">
                <a:sym typeface="+mn-ea"/>
              </a:rPr>
              <a:t>板块</a:t>
            </a:r>
            <a:r>
              <a:rPr lang="zh-CN" altLang="en-US" sz="3200" baseline="-25000">
                <a:solidFill>
                  <a:srgbClr val="0C3FFC"/>
                </a:solidFill>
                <a:sym typeface="+mn-ea"/>
              </a:rPr>
              <a:t>退潮</a:t>
            </a:r>
            <a:r>
              <a:rPr lang="zh-CN" altLang="en-US" sz="3200" baseline="-25000"/>
              <a:t>时候，多数股</a:t>
            </a:r>
            <a:r>
              <a:rPr lang="zh-CN" altLang="en-US" sz="3200" baseline="-25000">
                <a:solidFill>
                  <a:srgbClr val="0C3FFC"/>
                </a:solidFill>
              </a:rPr>
              <a:t>冲高回落</a:t>
            </a:r>
            <a:r>
              <a:rPr lang="zh-CN" altLang="en-US" sz="3200" baseline="-25000"/>
              <a:t>，要等分时上穿。</a:t>
            </a:r>
            <a:endParaRPr lang="zh-CN" altLang="en-US" sz="3200" baseline="-25000"/>
          </a:p>
          <a:p>
            <a:r>
              <a:rPr lang="zh-CN" altLang="en-US" sz="3200" baseline="-25000"/>
              <a:t>板块</a:t>
            </a:r>
            <a:r>
              <a:rPr lang="zh-CN" altLang="en-US" sz="3200" baseline="-25000">
                <a:solidFill>
                  <a:srgbClr val="FF0000"/>
                </a:solidFill>
              </a:rPr>
              <a:t>涨潮</a:t>
            </a:r>
            <a:r>
              <a:rPr lang="zh-CN" altLang="en-US" sz="3200" baseline="-25000"/>
              <a:t>，</a:t>
            </a:r>
            <a:r>
              <a:rPr lang="zh-CN" altLang="en-US" sz="3200" baseline="-25000">
                <a:solidFill>
                  <a:schemeClr val="tx1">
                    <a:lumMod val="95000"/>
                    <a:lumOff val="5000"/>
                  </a:schemeClr>
                </a:solidFill>
              </a:rPr>
              <a:t>大多数</a:t>
            </a:r>
            <a:r>
              <a:rPr lang="zh-CN" altLang="en-US" sz="3200" baseline="-25000">
                <a:solidFill>
                  <a:srgbClr val="FF0000"/>
                </a:solidFill>
              </a:rPr>
              <a:t>高开高走</a:t>
            </a:r>
            <a:r>
              <a:rPr lang="zh-CN" altLang="en-US" sz="3200" baseline="-25000">
                <a:solidFill>
                  <a:schemeClr val="tx1">
                    <a:lumMod val="95000"/>
                    <a:lumOff val="5000"/>
                  </a:schemeClr>
                </a:solidFill>
              </a:rPr>
              <a:t>，有</a:t>
            </a:r>
            <a:r>
              <a:rPr lang="zh-CN" altLang="en-US" sz="3200" baseline="-25000">
                <a:solidFill>
                  <a:srgbClr val="F315F3"/>
                </a:solidFill>
              </a:rPr>
              <a:t>个别低开</a:t>
            </a:r>
            <a:r>
              <a:rPr lang="zh-CN" altLang="en-US" sz="3200" baseline="-25000">
                <a:solidFill>
                  <a:schemeClr val="tx1">
                    <a:lumMod val="95000"/>
                    <a:lumOff val="5000"/>
                  </a:schemeClr>
                </a:solidFill>
              </a:rPr>
              <a:t>的则是机会</a:t>
            </a:r>
            <a:r>
              <a:rPr lang="zh-CN" altLang="en-US" sz="2800" baseline="-2500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zh-CN" altLang="en-US" sz="2800" baseline="-25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WPS 演示</Application>
  <PresentationFormat>宽屏</PresentationFormat>
  <Paragraphs>131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848</cp:revision>
  <dcterms:created xsi:type="dcterms:W3CDTF">2019-06-19T02:08:00Z</dcterms:created>
  <dcterms:modified xsi:type="dcterms:W3CDTF">2025-02-13T09:01:36Z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