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253" r:id="rId6"/>
    <p:sldId id="1075" r:id="rId8"/>
    <p:sldId id="1255" r:id="rId9"/>
    <p:sldId id="607" r:id="rId10"/>
    <p:sldId id="1254" r:id="rId11"/>
    <p:sldId id="1293" r:id="rId12"/>
    <p:sldId id="1325" r:id="rId13"/>
    <p:sldId id="1327" r:id="rId14"/>
    <p:sldId id="1326" r:id="rId15"/>
    <p:sldId id="614" r:id="rId16"/>
    <p:sldId id="1276" r:id="rId17"/>
    <p:sldId id="615" r:id="rId18"/>
    <p:sldId id="635" r:id="rId19"/>
    <p:sldId id="616" r:id="rId20"/>
    <p:sldId id="1335" r:id="rId21"/>
    <p:sldId id="1336" r:id="rId22"/>
    <p:sldId id="1144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6" userDrawn="1">
          <p15:clr>
            <a:srgbClr val="A4A3A4"/>
          </p15:clr>
        </p15:guide>
        <p15:guide id="2" pos="3907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46"/>
        <p:guide pos="3907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88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68.xml"/><Relationship Id="rId16" Type="http://schemas.openxmlformats.org/officeDocument/2006/relationships/tags" Target="../tags/tag67.xml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tags" Target="../tags/tag5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6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70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7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8.xml"/><Relationship Id="rId6" Type="http://schemas.openxmlformats.org/officeDocument/2006/relationships/image" Target="../media/image36.png"/><Relationship Id="rId5" Type="http://schemas.openxmlformats.org/officeDocument/2006/relationships/tags" Target="../tags/tag77.xml"/><Relationship Id="rId4" Type="http://schemas.openxmlformats.org/officeDocument/2006/relationships/image" Target="../media/image35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83.xml"/><Relationship Id="rId7" Type="http://schemas.openxmlformats.org/officeDocument/2006/relationships/image" Target="../media/image39.png"/><Relationship Id="rId6" Type="http://schemas.openxmlformats.org/officeDocument/2006/relationships/tags" Target="../tags/tag82.xml"/><Relationship Id="rId5" Type="http://schemas.openxmlformats.org/officeDocument/2006/relationships/image" Target="../media/image38.png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image" Target="../media/image37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84.xml"/><Relationship Id="rId1" Type="http://schemas.openxmlformats.org/officeDocument/2006/relationships/tags" Target="../tags/tag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5.xml"/><Relationship Id="rId7" Type="http://schemas.openxmlformats.org/officeDocument/2006/relationships/tags" Target="../tags/tag4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0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8675" y="1501140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资金推动，强者恒强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748155" y="79375"/>
            <a:ext cx="7426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2025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年值得投资的四大主线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9" name="圆角矩形 1"/>
          <p:cNvSpPr/>
          <p:nvPr>
            <p:custDataLst>
              <p:tags r:id="rId1"/>
            </p:custDataLst>
          </p:nvPr>
        </p:nvSpPr>
        <p:spPr>
          <a:xfrm>
            <a:off x="1251903" y="1153478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5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766888" y="1815783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12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月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18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日至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日，中共中央政治局常委、国务院总理李强在浙江调研时表示，要主动拥抱科技变革浪潮，大力开展基础研究和共性关键技术研究，加强算力等新型基础设施布局建设。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1766888" y="1251268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AI</a:t>
            </a: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离不开算力</a:t>
            </a:r>
            <a:endParaRPr lang="zh-CN" altLang="en-US" sz="2200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649288" y="1153478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 dirty="0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5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1</a:t>
            </a:r>
            <a:endParaRPr lang="en-US" altLang="zh-CN" sz="11500" b="1" dirty="0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5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35" name="圆角矩形 1"/>
          <p:cNvSpPr/>
          <p:nvPr>
            <p:custDataLst>
              <p:tags r:id="rId5"/>
            </p:custDataLst>
          </p:nvPr>
        </p:nvSpPr>
        <p:spPr>
          <a:xfrm>
            <a:off x="6939598" y="1153478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6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6336348" y="1145858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6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2</a:t>
            </a:r>
            <a:endParaRPr lang="en-US" altLang="zh-CN" sz="11500" b="1"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6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41" name="圆角矩形 1"/>
          <p:cNvSpPr/>
          <p:nvPr>
            <p:custDataLst>
              <p:tags r:id="rId7"/>
            </p:custDataLst>
          </p:nvPr>
        </p:nvSpPr>
        <p:spPr>
          <a:xfrm>
            <a:off x="1251903" y="3647123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5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1722755" y="4309745"/>
            <a:ext cx="3874135" cy="16497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中央经济工作会议把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大力提振消费、提高投资效益，全方位扩大国内需求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作为明年经济工作九大任务之首，凸显了明年扩大内需的重要性和政策决心。在全球政治经济环境面临巨大不确定性的背景下，扩大内需是经济增长保持韧性的主要引擎，消费增长伴随牛市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开启！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1766888" y="3710623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扩大内需第一</a:t>
            </a: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要务</a:t>
            </a:r>
            <a:endParaRPr lang="zh-CN" altLang="en-US" sz="2200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648653" y="3647123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5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3</a:t>
            </a:r>
            <a:endParaRPr lang="en-US" altLang="zh-CN" sz="11500" b="1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5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45" name="圆角矩形 1"/>
          <p:cNvSpPr/>
          <p:nvPr>
            <p:custDataLst>
              <p:tags r:id="rId11"/>
            </p:custDataLst>
          </p:nvPr>
        </p:nvSpPr>
        <p:spPr>
          <a:xfrm>
            <a:off x="6939598" y="3647123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6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6335713" y="3639503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 dirty="0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6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4</a:t>
            </a:r>
            <a:endParaRPr lang="en-US" altLang="zh-CN" sz="11500" b="1" dirty="0"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6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3"/>
            </p:custDataLst>
          </p:nvPr>
        </p:nvSpPr>
        <p:spPr>
          <a:xfrm>
            <a:off x="7454583" y="1726883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人形机器人产业快速发展，全球主要整机厂商陆续开始出货，人形机器人迎来商业化。近年以来，全球及中国主流科技及制造巨头纷纷开始布局机器人产业，近期迎来了密集期，产业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升级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4"/>
            </p:custDataLst>
          </p:nvPr>
        </p:nvSpPr>
        <p:spPr>
          <a:xfrm>
            <a:off x="7454583" y="1215708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加速部署</a:t>
            </a: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人形机器人</a:t>
            </a:r>
            <a:endParaRPr lang="zh-CN" altLang="en-US" sz="2200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5"/>
            </p:custDataLst>
          </p:nvPr>
        </p:nvSpPr>
        <p:spPr>
          <a:xfrm>
            <a:off x="7454583" y="4309428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会议强调通过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人工智能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AI+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行动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”“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培育未来产业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等举措推动新质生产力发展，显示出科技创新对经济结构转型的关键作用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低空经济，量子通信，智能驾驶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等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6"/>
            </p:custDataLst>
          </p:nvPr>
        </p:nvSpPr>
        <p:spPr>
          <a:xfrm>
            <a:off x="7454583" y="3744913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未来</a:t>
            </a: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产业</a:t>
            </a:r>
            <a:endParaRPr lang="zh-CN" altLang="en-US" sz="2200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415" y="788670"/>
            <a:ext cx="9357360" cy="5825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9"/>
          <p:cNvSpPr txBox="1"/>
          <p:nvPr/>
        </p:nvSpPr>
        <p:spPr>
          <a:xfrm>
            <a:off x="106680" y="501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行业风口，价值龙头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1325" y="113538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775" y="1344930"/>
            <a:ext cx="2562225" cy="2542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3632835" y="6163310"/>
            <a:ext cx="5588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highlight>
                  <a:srgbClr val="FFFF00"/>
                </a:highlight>
              </a:rPr>
              <a:t>二次控盘</a:t>
            </a:r>
            <a:r>
              <a:rPr lang="en-US" altLang="zh-CN" sz="2400" b="1">
                <a:highlight>
                  <a:srgbClr val="FFFF00"/>
                </a:highlight>
              </a:rPr>
              <a:t>+</a:t>
            </a:r>
            <a:r>
              <a:rPr lang="zh-CN" altLang="en-US" sz="2400" b="1">
                <a:highlight>
                  <a:srgbClr val="FFFF00"/>
                </a:highlight>
              </a:rPr>
              <a:t>突破平台</a:t>
            </a:r>
            <a:r>
              <a:rPr lang="en-US" altLang="zh-CN" sz="2400" b="1">
                <a:highlight>
                  <a:srgbClr val="FFFF00"/>
                </a:highlight>
              </a:rPr>
              <a:t>+</a:t>
            </a:r>
            <a:r>
              <a:rPr lang="zh-CN" altLang="en-US" sz="2400" b="1">
                <a:highlight>
                  <a:srgbClr val="FFFF00"/>
                </a:highlight>
              </a:rPr>
              <a:t>业绩</a:t>
            </a:r>
            <a:r>
              <a:rPr lang="en-US" altLang="zh-CN" sz="2400" b="1">
                <a:highlight>
                  <a:srgbClr val="FFFF00"/>
                </a:highlight>
              </a:rPr>
              <a:t>+</a:t>
            </a:r>
            <a:r>
              <a:rPr lang="zh-CN" altLang="en-US" sz="2400" b="1">
                <a:highlight>
                  <a:srgbClr val="FFFF00"/>
                </a:highlight>
              </a:rPr>
              <a:t>热点</a:t>
            </a:r>
            <a:endParaRPr lang="zh-CN" altLang="en-US" sz="2400" b="1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2922270"/>
            <a:ext cx="2848610" cy="1014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190" y="814070"/>
            <a:ext cx="10674985" cy="57829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9"/>
          <p:cNvSpPr txBox="1"/>
          <p:nvPr/>
        </p:nvSpPr>
        <p:spPr>
          <a:xfrm>
            <a:off x="106680" y="501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热点风口，新入主力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4110" y="113538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18740" y="5894705"/>
            <a:ext cx="7167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主题思维、底部思维、成本思维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底部做起，股价底部抬高，控盘再度活跃，趋势延续，回档是机会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" y="3028950"/>
            <a:ext cx="3267075" cy="975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股票强投机，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ETF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强风控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7610" y="873125"/>
            <a:ext cx="5188585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145" y="817245"/>
            <a:ext cx="2957830" cy="2905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145" y="3801110"/>
            <a:ext cx="4734560" cy="2760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48335" y="4779645"/>
            <a:ext cx="6401435" cy="1802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/>
              <a:t>做</a:t>
            </a:r>
            <a:r>
              <a:rPr lang="en-US" altLang="zh-CN" sz="1600" b="1"/>
              <a:t>ETF</a:t>
            </a:r>
            <a:r>
              <a:rPr lang="zh-CN" altLang="en-US" sz="1600" b="1"/>
              <a:t>的仓位可以底部配置多一些锁仓，因为</a:t>
            </a:r>
            <a:r>
              <a:rPr lang="en-US" altLang="zh-CN" sz="1600" b="1"/>
              <a:t>ETF</a:t>
            </a:r>
            <a:r>
              <a:rPr lang="zh-CN" altLang="en-US" sz="1600" b="1"/>
              <a:t>本身就是主买跌，不追涨的。</a:t>
            </a:r>
            <a:r>
              <a:rPr lang="en-US" altLang="zh-CN" sz="1600" b="1"/>
              <a:t> </a:t>
            </a:r>
            <a:r>
              <a:rPr lang="zh-CN" altLang="en-US" sz="1600" b="1"/>
              <a:t>因为</a:t>
            </a:r>
            <a:r>
              <a:rPr lang="en-US" altLang="zh-CN" sz="1600" b="1"/>
              <a:t>ETF</a:t>
            </a:r>
            <a:r>
              <a:rPr lang="zh-CN" altLang="en-US" sz="1600" b="1"/>
              <a:t>本身他是一揽子个股的指数，不存在什么立案调查、问询函、财务造假等等个股容易暴雷的情况。</a:t>
            </a:r>
            <a:endParaRPr lang="zh-CN" altLang="en-US" sz="1600" b="1"/>
          </a:p>
          <a:p>
            <a:r>
              <a:rPr lang="zh-CN" altLang="en-US" sz="1600" b="1"/>
              <a:t>另外一方面一旦行情上涨了，指数必然会带着上冲，所以</a:t>
            </a:r>
            <a:r>
              <a:rPr lang="en-US" altLang="zh-CN" sz="1600" b="1"/>
              <a:t>ETF</a:t>
            </a:r>
            <a:r>
              <a:rPr lang="zh-CN" altLang="en-US" sz="1600" b="1"/>
              <a:t>第二个作用就是不至于踏空行情。类似</a:t>
            </a:r>
            <a:r>
              <a:rPr lang="en-US" altLang="zh-CN" sz="1600" b="1"/>
              <a:t>588000</a:t>
            </a:r>
            <a:r>
              <a:rPr lang="zh-CN" altLang="en-US" sz="1600" b="1"/>
              <a:t>科创</a:t>
            </a:r>
            <a:r>
              <a:rPr lang="en-US" altLang="zh-CN" sz="1600" b="1"/>
              <a:t>50ETF</a:t>
            </a:r>
            <a:r>
              <a:rPr lang="zh-CN" altLang="en-US" sz="1600" b="1"/>
              <a:t>、策略猎手跟投【均衡性全天候】【资金轮动】【固收轮动】的相关品种，能自动跟投就别手动。</a:t>
            </a:r>
            <a:endParaRPr lang="zh-CN" altLang="en-US" sz="1600" b="1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扭转熊市思维，急跌慢涨向上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480" y="1139190"/>
            <a:ext cx="7576820" cy="37572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890" y="1016635"/>
            <a:ext cx="3641090" cy="5201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290955" y="5020945"/>
            <a:ext cx="7243445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①股价在牛熊线之上，资金翻红，机会延续；</a:t>
            </a:r>
            <a:endParaRPr lang="zh-CN" altLang="en-US" b="1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②死叉末端金叉预期，反弹会迟到，但不会缺席；</a:t>
            </a:r>
            <a:endParaRPr lang="zh-CN" altLang="en-US" b="1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③做好成本优势，保护利润回撤。仓位</a:t>
            </a:r>
            <a:r>
              <a:rPr lang="en-US" altLang="zh-CN" b="1">
                <a:highlight>
                  <a:srgbClr val="FFFF00"/>
                </a:highlight>
              </a:rPr>
              <a:t>5</a:t>
            </a:r>
            <a:r>
              <a:rPr lang="zh-CN" altLang="en-US" b="1">
                <a:highlight>
                  <a:srgbClr val="FFFF00"/>
                </a:highlight>
              </a:rPr>
              <a:t>成之上，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顺势持股</a:t>
            </a:r>
            <a:endParaRPr lang="zh-CN" altLang="en-US" b="1">
              <a:highlight>
                <a:srgbClr val="FFFF00"/>
              </a:highlight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b="1">
                <a:highlight>
                  <a:srgbClr val="FFFF00"/>
                </a:highlight>
              </a:rPr>
              <a:t>    </a:t>
            </a:r>
            <a:r>
              <a:rPr lang="zh-CN" altLang="en-US" b="1">
                <a:highlight>
                  <a:srgbClr val="FFFF00"/>
                </a:highlight>
              </a:rPr>
              <a:t>静下心专注做低吸高抛；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835" y="4806950"/>
            <a:ext cx="3211830" cy="1887220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万物复苏，一年之计在于春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0965" y="2322195"/>
            <a:ext cx="3483610" cy="3749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月线调整到位，把握机会！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流动性增加的</a:t>
            </a:r>
            <a:r>
              <a:rPr lang="en-US" altLang="zh-CN">
                <a:highlight>
                  <a:srgbClr val="FFFF00"/>
                </a:highlight>
              </a:rPr>
              <a:t>2</a:t>
            </a:r>
            <a:r>
              <a:rPr lang="zh-CN" altLang="en-US">
                <a:highlight>
                  <a:srgbClr val="FFFF00"/>
                </a:highlight>
              </a:rPr>
              <a:t>月行情可期！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一年之计在于春，春播行情伴随市场两会政策以及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流动性增加</a:t>
            </a:r>
            <a:r>
              <a:rPr lang="zh-CN" altLang="en-US">
                <a:highlight>
                  <a:srgbClr val="FFFF00"/>
                </a:highlight>
              </a:rPr>
              <a:t>将会有超预期的表现情况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2</a:t>
            </a:r>
            <a:r>
              <a:rPr lang="zh-CN" altLang="en-US">
                <a:highlight>
                  <a:srgbClr val="FFFF00"/>
                </a:highlight>
              </a:rPr>
              <a:t>月份正处于布局的最佳</a:t>
            </a:r>
            <a:r>
              <a:rPr lang="zh-CN" altLang="en-US">
                <a:highlight>
                  <a:srgbClr val="FFFF00"/>
                </a:highlight>
              </a:rPr>
              <a:t>时机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829945"/>
            <a:ext cx="3665855" cy="5792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835" y="805180"/>
            <a:ext cx="3311525" cy="3495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835" y="4215130"/>
            <a:ext cx="3984625" cy="1032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0350" y="958850"/>
            <a:ext cx="1771650" cy="55340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520" y="4565015"/>
            <a:ext cx="1108075" cy="3105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155" y="845820"/>
            <a:ext cx="10219690" cy="5766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106680" y="12319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硬科技发展大势所趋，底部锁仓长期跟踪</a:t>
            </a:r>
            <a:endParaRPr lang="zh-CN" altLang="en-US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3685" y="3549015"/>
            <a:ext cx="5330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科创板内许多公司上市时间不久，爆发地雷的概率较低。同时，这也是未来管理层所重视的硬科技领域。如果能理解未来十年中国的核心硬科技发展趋势，就应该做好长期跟踪的准备。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猎手选股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高低切换，新龙接力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" y="937895"/>
            <a:ext cx="8817610" cy="5583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960" y="1060450"/>
            <a:ext cx="2994660" cy="51441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885565" y="5370195"/>
            <a:ext cx="6494780" cy="834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highlight>
                  <a:srgbClr val="FFFF00"/>
                </a:highlight>
              </a:rPr>
              <a:t>前期龙头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光线传媒，数据港，梦网科技</a:t>
            </a:r>
            <a:r>
              <a:rPr lang="zh-CN" altLang="en-US" b="1">
                <a:highlight>
                  <a:srgbClr val="FFFF00"/>
                </a:highlight>
              </a:rPr>
              <a:t>，高位调整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低位补涨龙头接力，否则热点容易退潮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（烽火通信、东方材料、科华数据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反包持续性）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823595"/>
            <a:ext cx="10401300" cy="5796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9"/>
          <p:cNvSpPr txBox="1"/>
          <p:nvPr/>
        </p:nvSpPr>
        <p:spPr>
          <a:xfrm>
            <a:off x="106680" y="501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方向好，业绩好，控盘反复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5650" y="10306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35" y="2870835"/>
            <a:ext cx="2960370" cy="1212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618740" y="5894705"/>
            <a:ext cx="7167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主题思维、底部思维、成本思维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底部做起，股价底部抬高，控盘再度活跃，趋势延续，回档是机会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8_3*l_h_i*1_1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868_3*l_h_f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68_3*l_h_a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1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8_3*l_h_i*1_2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2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868_3*l_h_i*1_3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868_3*l_h_f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868_3*l_h_a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3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868_3*l_h_i*1_4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4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868_3*l_h_f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68_3*l_h_a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868_3*l_h_f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868_3*l_h_a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9]}"/>
</p:tagLst>
</file>

<file path=ppt/tags/tag8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9]}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1894</Words>
  <Application>WPS 演示</Application>
  <PresentationFormat>宽屏</PresentationFormat>
  <Paragraphs>140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思源黑体 CN Heavy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1230</cp:revision>
  <dcterms:created xsi:type="dcterms:W3CDTF">2019-06-19T02:08:00Z</dcterms:created>
  <dcterms:modified xsi:type="dcterms:W3CDTF">2025-02-18T09:21:36Z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98B0645011BC43B0BFB9BFC8374894E3</vt:lpwstr>
  </property>
</Properties>
</file>