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3"/>
    <p:sldId id="258" r:id="rId4"/>
    <p:sldId id="267" r:id="rId5"/>
    <p:sldId id="263" r:id="rId6"/>
    <p:sldId id="317" r:id="rId7"/>
    <p:sldId id="327" r:id="rId8"/>
    <p:sldId id="328" r:id="rId9"/>
    <p:sldId id="329" r:id="rId10"/>
    <p:sldId id="330" r:id="rId11"/>
    <p:sldId id="331" r:id="rId12"/>
    <p:sldId id="333" r:id="rId13"/>
    <p:sldId id="334" r:id="rId14"/>
    <p:sldId id="335" r:id="rId15"/>
    <p:sldId id="269" r:id="rId16"/>
    <p:sldId id="332" r:id="rId17"/>
    <p:sldId id="326" r:id="rId18"/>
  </p:sldIdLst>
  <p:sldSz cx="12192000" cy="6858000"/>
  <p:notesSz cx="6858000" cy="9144000"/>
  <p:embeddedFontLst>
    <p:embeddedFont>
      <p:font typeface="微软雅黑" panose="020B0503020204020204" charset="-122"/>
      <p:regular r:id="rId24"/>
    </p:embeddedFont>
    <p:embeddedFont>
      <p:font typeface="思源黑体 CN Heavy" panose="020B0A00000000000000" charset="-122"/>
      <p:bold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A"/>
    <a:srgbClr val="F5560A"/>
    <a:srgbClr val="F75907"/>
    <a:srgbClr val="F76009"/>
    <a:srgbClr val="302520"/>
    <a:srgbClr val="F04305"/>
    <a:srgbClr val="480001"/>
    <a:srgbClr val="FFFFFB"/>
    <a:srgbClr val="FDE4C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40.xml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5" name="图片 4" descr="基金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2" name="图片 1" descr="何祖光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854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854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7" name="图片 6" descr="画板 1 拷贝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画板 1 拷贝 9"/>
          <p:cNvPicPr>
            <a:picLocks noChangeAspect="1"/>
          </p:cNvPicPr>
          <p:nvPr userDrawn="1"/>
        </p:nvPicPr>
        <p:blipFill>
          <a:blip r:embed="rId3"/>
          <a:srcRect t="90398"/>
          <a:stretch>
            <a:fillRect/>
          </a:stretch>
        </p:blipFill>
        <p:spPr>
          <a:xfrm>
            <a:off x="0" y="5975985"/>
            <a:ext cx="12192000" cy="65849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经传多赢资深投顾：何祖光，投顾执业编号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:A1120625040003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:A20250618012527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5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7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8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8.png"/><Relationship Id="rId2" Type="http://schemas.openxmlformats.org/officeDocument/2006/relationships/tags" Target="../tags/tag19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8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9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0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春节前稳健思路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11705" y="4978400"/>
            <a:ext cx="8790940" cy="547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行业轮动，春节前关注业绩基本面（</a:t>
            </a:r>
            <a:r>
              <a:rPr lang="zh-CN" altLang="en-US">
                <a:solidFill>
                  <a:srgbClr val="FF0000"/>
                </a:solidFill>
              </a:rPr>
              <a:t>滚动净利润紫色</a:t>
            </a:r>
            <a:r>
              <a:rPr lang="zh-CN" altLang="en-US"/>
              <a:t>），春节后关注成长和周期涨价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145" y="823595"/>
            <a:ext cx="5951220" cy="35401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335" y="737235"/>
            <a:ext cx="6482715" cy="35966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保持行业轮动思维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01340" y="5454015"/>
            <a:ext cx="7399020" cy="547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短中线上攻数值下行，春节前板块轮动仍将延续，</a:t>
            </a:r>
            <a:r>
              <a:rPr lang="zh-CN" altLang="en-US">
                <a:solidFill>
                  <a:srgbClr val="FF0000"/>
                </a:solidFill>
              </a:rPr>
              <a:t>保持轮动思维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9560" y="1096010"/>
            <a:ext cx="5499735" cy="3067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37985" y="3815715"/>
            <a:ext cx="36334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图片来源：豆包</a:t>
            </a:r>
            <a:r>
              <a:rPr lang="en-US" altLang="zh-CN" sz="1200"/>
              <a:t>AI</a:t>
            </a:r>
            <a:endParaRPr lang="en-US" altLang="zh-CN" sz="12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" y="737870"/>
            <a:ext cx="6452870" cy="39630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9240" y="4850765"/>
            <a:ext cx="36334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图片来源：</a:t>
            </a:r>
            <a:r>
              <a:rPr lang="zh-CN" sz="1200"/>
              <a:t>经传多赢软件</a:t>
            </a:r>
            <a:endParaRPr lang="zh-CN" sz="1200"/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好的基金是</a:t>
            </a:r>
            <a:r>
              <a:rPr lang="en-US" alt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时间的朋友</a:t>
            </a:r>
            <a:r>
              <a:rPr lang="en-US" alt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endParaRPr lang="en-US" alt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63240" y="5743575"/>
            <a:ext cx="6957060" cy="475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稳钱、长钱基金切忌短视眼光，拉长至月季年周期，做</a:t>
            </a:r>
            <a:r>
              <a:rPr lang="en-US" altLang="zh-CN"/>
              <a:t>“</a:t>
            </a:r>
            <a:r>
              <a:rPr lang="zh-CN" altLang="en-US">
                <a:solidFill>
                  <a:srgbClr val="FF0000"/>
                </a:solidFill>
              </a:rPr>
              <a:t>时间的朋友</a:t>
            </a:r>
            <a:r>
              <a:rPr lang="en-US" altLang="zh-CN"/>
              <a:t>”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1965" y="483235"/>
            <a:ext cx="4496435" cy="25419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60" y="483235"/>
            <a:ext cx="4337050" cy="24980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271770" y="2613025"/>
            <a:ext cx="22948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图片来源：</a:t>
            </a:r>
            <a:r>
              <a:rPr lang="zh-CN" sz="1200"/>
              <a:t>经传投研制图</a:t>
            </a:r>
            <a:endParaRPr lang="zh-CN" sz="1200"/>
          </a:p>
        </p:txBody>
      </p:sp>
      <p:sp>
        <p:nvSpPr>
          <p:cNvPr id="10" name="文本框 9"/>
          <p:cNvSpPr txBox="1"/>
          <p:nvPr/>
        </p:nvSpPr>
        <p:spPr>
          <a:xfrm>
            <a:off x="6461760" y="4124325"/>
            <a:ext cx="36334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图片来源：</a:t>
            </a:r>
            <a:r>
              <a:rPr lang="zh-CN" sz="1200"/>
              <a:t>经传投研制图</a:t>
            </a:r>
            <a:endParaRPr lang="zh-CN" sz="1200"/>
          </a:p>
        </p:txBody>
      </p:sp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838450" y="2952750"/>
            <a:ext cx="7395210" cy="26181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170795" y="5295265"/>
            <a:ext cx="19126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图片来源：</a:t>
            </a:r>
            <a:r>
              <a:rPr lang="zh-CN" sz="1200"/>
              <a:t>经传多赢软件</a:t>
            </a:r>
            <a:endParaRPr lang="zh-CN" sz="1200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基金如何择时</a:t>
            </a:r>
            <a:endParaRPr lang="en-US" alt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56435" y="5851525"/>
            <a:ext cx="8286115" cy="475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/>
              <a:t>基金择时，不择短周期，择大周期，现阶段慢牛途中，</a:t>
            </a:r>
            <a:r>
              <a:rPr lang="en-US" altLang="zh-CN">
                <a:solidFill>
                  <a:srgbClr val="FF0000"/>
                </a:solidFill>
              </a:rPr>
              <a:t>4000</a:t>
            </a:r>
            <a:r>
              <a:rPr lang="zh-CN" altLang="en-US">
                <a:solidFill>
                  <a:srgbClr val="FF0000"/>
                </a:solidFill>
              </a:rPr>
              <a:t>点附近仍是布局时机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5705" y="513715"/>
            <a:ext cx="9046845" cy="50571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179050" y="5248275"/>
            <a:ext cx="19126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图片来源：</a:t>
            </a:r>
            <a:r>
              <a:rPr lang="zh-CN" sz="1200"/>
              <a:t>经传多赢软件</a:t>
            </a:r>
            <a:endParaRPr lang="zh-CN" sz="1200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603875" y="1229360"/>
            <a:ext cx="4389755" cy="2015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长牛慢牛</a:t>
            </a:r>
            <a:r>
              <a:rPr lang="en-US" altLang="zh-CN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</a:t>
            </a:r>
            <a:endParaRPr lang="en-US" altLang="zh-CN" sz="66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行稳致远</a:t>
            </a:r>
            <a:endParaRPr lang="zh-CN" altLang="en-US" sz="66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040630" y="2066925"/>
            <a:ext cx="5780405" cy="762000"/>
            <a:chOff x="7938" y="2210"/>
            <a:chExt cx="9103" cy="1200"/>
          </a:xfrm>
        </p:grpSpPr>
        <p:pic>
          <p:nvPicPr>
            <p:cNvPr id="2" name="图片 1" descr="组 4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0529" y="2328"/>
              <a:ext cx="6512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行情解析</a:t>
              </a:r>
              <a:endParaRPr lang="zh-CN" altLang="en-US" sz="30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5040630" y="3029585"/>
            <a:ext cx="5780405" cy="762000"/>
            <a:chOff x="7938" y="2210"/>
            <a:chExt cx="9103" cy="1200"/>
          </a:xfrm>
        </p:grpSpPr>
        <p:pic>
          <p:nvPicPr>
            <p:cNvPr id="11" name="图片 10" descr="组 4 拷贝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0529" y="2328"/>
              <a:ext cx="6512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基金策略梳理</a:t>
              </a:r>
              <a:endParaRPr lang="zh-CN" altLang="en-US" sz="30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行情解析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宽基</a:t>
            </a:r>
            <a:r>
              <a:rPr lang="en-US" alt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ETF</a:t>
            </a:r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流出，但韧性十足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6025" y="455295"/>
            <a:ext cx="10457180" cy="31267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42465" y="5760085"/>
            <a:ext cx="9454515" cy="681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宽基</a:t>
            </a:r>
            <a:r>
              <a:rPr lang="en-US" altLang="zh-CN"/>
              <a:t>ETF</a:t>
            </a:r>
            <a:r>
              <a:rPr lang="zh-CN" altLang="en-US"/>
              <a:t>流出：</a:t>
            </a:r>
            <a:r>
              <a:rPr lang="en-US" altLang="zh-CN"/>
              <a:t>1</a:t>
            </a:r>
            <a:r>
              <a:rPr lang="zh-CN" altLang="en-US"/>
              <a:t>月</a:t>
            </a:r>
            <a:r>
              <a:rPr lang="en-US" altLang="zh-CN"/>
              <a:t>14</a:t>
            </a:r>
            <a:r>
              <a:rPr lang="zh-CN" altLang="en-US"/>
              <a:t>日以来持续减持，汇金持有指数</a:t>
            </a:r>
            <a:r>
              <a:rPr lang="en-US" altLang="zh-CN"/>
              <a:t>ETF</a:t>
            </a:r>
            <a:r>
              <a:rPr lang="zh-CN" altLang="en-US"/>
              <a:t>从约</a:t>
            </a:r>
            <a:r>
              <a:rPr lang="en-US" altLang="zh-CN"/>
              <a:t>15000</a:t>
            </a:r>
            <a:r>
              <a:rPr lang="zh-CN" altLang="en-US"/>
              <a:t>亿减持至</a:t>
            </a:r>
            <a:r>
              <a:rPr lang="en-US" altLang="zh-CN"/>
              <a:t>7500</a:t>
            </a:r>
            <a:r>
              <a:rPr lang="zh-CN" altLang="en-US"/>
              <a:t>亿以下</a:t>
            </a:r>
            <a:endParaRPr lang="zh-CN" altLang="en-US"/>
          </a:p>
          <a:p>
            <a:r>
              <a:rPr lang="zh-CN" altLang="en-US"/>
              <a:t>韧性十足，主要宽基</a:t>
            </a:r>
            <a:r>
              <a:rPr lang="en-US" altLang="zh-CN"/>
              <a:t>ETF</a:t>
            </a:r>
            <a:r>
              <a:rPr lang="zh-CN" altLang="en-US"/>
              <a:t>依然坚挺，</a:t>
            </a:r>
            <a:r>
              <a:rPr lang="zh-CN" altLang="en-US">
                <a:solidFill>
                  <a:srgbClr val="FF0000"/>
                </a:solidFill>
              </a:rPr>
              <a:t>慢牛、长牛</a:t>
            </a:r>
            <a:r>
              <a:rPr lang="zh-CN" altLang="en-US"/>
              <a:t>根基还在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40" y="3616325"/>
            <a:ext cx="10344150" cy="21526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增量资金在路上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31925" y="5607050"/>
            <a:ext cx="10245090" cy="637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/>
              <a:t>2026</a:t>
            </a:r>
            <a:r>
              <a:rPr lang="zh-CN" altLang="en-US"/>
              <a:t>年存款到期</a:t>
            </a:r>
            <a:r>
              <a:rPr lang="en-US" altLang="zh-CN"/>
              <a:t>73</a:t>
            </a:r>
            <a:r>
              <a:rPr lang="zh-CN" altLang="en-US"/>
              <a:t>万亿，银行定存进入</a:t>
            </a:r>
            <a:r>
              <a:rPr lang="en-US" altLang="zh-CN"/>
              <a:t>“1%”</a:t>
            </a:r>
            <a:r>
              <a:rPr lang="zh-CN" altLang="en-US"/>
              <a:t>时代，</a:t>
            </a:r>
            <a:r>
              <a:rPr lang="zh-CN" altLang="en-US">
                <a:solidFill>
                  <a:srgbClr val="FF0000"/>
                </a:solidFill>
              </a:rPr>
              <a:t>没吸引力</a:t>
            </a:r>
            <a:r>
              <a:rPr lang="zh-CN" altLang="en-US"/>
              <a:t>，2025理财产品平均收益率为</a:t>
            </a:r>
            <a:r>
              <a:rPr lang="en-US" altLang="zh-CN"/>
              <a:t>1.98%</a:t>
            </a:r>
            <a:r>
              <a:rPr lang="zh-CN" altLang="en-US"/>
              <a:t>，</a:t>
            </a:r>
            <a:endParaRPr lang="zh-CN" altLang="en-US"/>
          </a:p>
          <a:p>
            <a:r>
              <a:rPr lang="zh-CN" altLang="en-US"/>
              <a:t>理财红利时代，寻找</a:t>
            </a:r>
            <a:r>
              <a:rPr lang="zh-CN" altLang="en-US">
                <a:solidFill>
                  <a:srgbClr val="FF0000"/>
                </a:solidFill>
              </a:rPr>
              <a:t>优质产品</a:t>
            </a:r>
            <a:r>
              <a:rPr lang="zh-CN" altLang="en-US"/>
              <a:t>为核心！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730" y="579755"/>
            <a:ext cx="6195060" cy="49028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50" y="544195"/>
            <a:ext cx="5345430" cy="47872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行情转折或出现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31060" y="4726940"/>
            <a:ext cx="9033510" cy="978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</a:t>
            </a:r>
            <a:r>
              <a:rPr lang="zh-CN" altLang="en-US"/>
              <a:t>月</a:t>
            </a:r>
            <a:r>
              <a:rPr lang="en-US" altLang="zh-CN"/>
              <a:t>30</a:t>
            </a:r>
            <a:r>
              <a:rPr lang="zh-CN" altLang="en-US"/>
              <a:t>日主要宽基</a:t>
            </a:r>
            <a:r>
              <a:rPr lang="en-US" altLang="zh-CN"/>
              <a:t>ETF</a:t>
            </a:r>
            <a:r>
              <a:rPr lang="zh-CN" altLang="en-US"/>
              <a:t>无大单减持，</a:t>
            </a:r>
            <a:r>
              <a:rPr lang="en-US" altLang="zh-CN">
                <a:solidFill>
                  <a:srgbClr val="FF0000"/>
                </a:solidFill>
              </a:rPr>
              <a:t>1</a:t>
            </a:r>
            <a:r>
              <a:rPr lang="zh-CN" altLang="en-US">
                <a:solidFill>
                  <a:srgbClr val="FF0000"/>
                </a:solidFill>
              </a:rPr>
              <a:t>月</a:t>
            </a:r>
            <a:r>
              <a:rPr lang="en-US" altLang="zh-CN">
                <a:solidFill>
                  <a:srgbClr val="FF0000"/>
                </a:solidFill>
              </a:rPr>
              <a:t>14</a:t>
            </a:r>
            <a:r>
              <a:rPr lang="zh-CN" altLang="en-US">
                <a:solidFill>
                  <a:srgbClr val="FF0000"/>
                </a:solidFill>
              </a:rPr>
              <a:t>日以来的首次</a:t>
            </a:r>
            <a:r>
              <a:rPr lang="zh-CN" altLang="en-US"/>
              <a:t>，行情转折或将出现</a:t>
            </a:r>
            <a:endParaRPr lang="zh-CN" altLang="en-US"/>
          </a:p>
          <a:p>
            <a:r>
              <a:rPr lang="zh-CN" altLang="en-US"/>
              <a:t>商业航天</a:t>
            </a:r>
            <a:r>
              <a:rPr lang="en-US" altLang="zh-CN"/>
              <a:t>→AI</a:t>
            </a:r>
            <a:r>
              <a:rPr lang="zh-CN" altLang="en-US"/>
              <a:t>应用</a:t>
            </a:r>
            <a:r>
              <a:rPr lang="en-US" altLang="zh-CN"/>
              <a:t>→</a:t>
            </a:r>
            <a:r>
              <a:rPr lang="zh-CN" altLang="en-US"/>
              <a:t>黄金白银轮流逼空后</a:t>
            </a:r>
            <a:r>
              <a:rPr lang="en-US" altLang="zh-CN"/>
              <a:t>“</a:t>
            </a:r>
            <a:r>
              <a:rPr lang="zh-CN" altLang="en-US"/>
              <a:t>翻车</a:t>
            </a:r>
            <a:r>
              <a:rPr lang="en-US" altLang="zh-CN"/>
              <a:t>”</a:t>
            </a:r>
            <a:r>
              <a:rPr lang="zh-CN" altLang="en-US"/>
              <a:t>，需重新酝酿赚钱效应，</a:t>
            </a:r>
            <a:r>
              <a:rPr lang="zh-CN" altLang="en-US">
                <a:solidFill>
                  <a:srgbClr val="FF0000"/>
                </a:solidFill>
              </a:rPr>
              <a:t>新阶段观察周期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750" y="839470"/>
            <a:ext cx="5937885" cy="31197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35" y="839470"/>
            <a:ext cx="5934075" cy="31197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有色贵金属短期波动加大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89025" y="5220335"/>
            <a:ext cx="10318115" cy="547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获利盘回吐，特朗普拟任命凯文</a:t>
            </a:r>
            <a:r>
              <a:rPr lang="en-US" altLang="zh-CN"/>
              <a:t>·</a:t>
            </a:r>
            <a:r>
              <a:rPr lang="zh-CN" altLang="en-US"/>
              <a:t>沃什担任美联储主席（鹰派底色），短期</a:t>
            </a:r>
            <a:r>
              <a:rPr lang="en-US" altLang="zh-CN"/>
              <a:t>“</a:t>
            </a:r>
            <a:r>
              <a:rPr lang="zh-CN" altLang="en-US"/>
              <a:t>暴风雨</a:t>
            </a:r>
            <a:r>
              <a:rPr lang="en-US" altLang="zh-CN"/>
              <a:t>”</a:t>
            </a:r>
            <a:r>
              <a:rPr lang="zh-CN" altLang="en-US"/>
              <a:t>，中期</a:t>
            </a:r>
            <a:r>
              <a:rPr lang="zh-CN" altLang="en-US">
                <a:solidFill>
                  <a:srgbClr val="FF0000"/>
                </a:solidFill>
              </a:rPr>
              <a:t>上行趋势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4505" y="626110"/>
            <a:ext cx="5200015" cy="41357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" y="1052195"/>
            <a:ext cx="6711315" cy="3159760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2570480" y="2201545"/>
            <a:ext cx="2416810" cy="323215"/>
          </a:xfrm>
          <a:prstGeom prst="wedgeRoundRectCallout">
            <a:avLst>
              <a:gd name="adj1" fmla="val -38132"/>
              <a:gd name="adj2" fmla="val 84677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短期多头踩踏</a:t>
            </a:r>
            <a:endParaRPr lang="en-US" altLang="zh-CN"/>
          </a:p>
        </p:txBody>
      </p:sp>
      <p:sp>
        <p:nvSpPr>
          <p:cNvPr id="9" name="圆角矩形标注 8"/>
          <p:cNvSpPr/>
          <p:nvPr/>
        </p:nvSpPr>
        <p:spPr>
          <a:xfrm>
            <a:off x="7799705" y="2988945"/>
            <a:ext cx="1706245" cy="386080"/>
          </a:xfrm>
          <a:prstGeom prst="wedgeRoundRectCallout">
            <a:avLst>
              <a:gd name="adj1" fmla="val -59385"/>
              <a:gd name="adj2" fmla="val 116118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年报预告向好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基金策略梳理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1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1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2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3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4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5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commondata" val="eyJoZGlkIjoiNTFmYTliYTIyYWM1N2UzNDc1MDg1MjNkMDFmYjQxZWY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594</Words>
  <Application>WPS 演示</Application>
  <PresentationFormat>宽屏</PresentationFormat>
  <Paragraphs>70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思源黑体 CN Regular</vt:lpstr>
      <vt:lpstr>黑体</vt:lpstr>
      <vt:lpstr>微软雅黑</vt:lpstr>
      <vt:lpstr>思源黑体 CN Heavy</vt:lpstr>
      <vt:lpstr>思源黑体 CN Bold</vt:lpstr>
      <vt:lpstr>思源黑体 CN Medium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孙</cp:lastModifiedBy>
  <cp:revision>211</cp:revision>
  <dcterms:created xsi:type="dcterms:W3CDTF">2019-06-19T02:08:00Z</dcterms:created>
  <dcterms:modified xsi:type="dcterms:W3CDTF">2026-02-01T10:21:45Z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60A36DA5EDF44DFAB445E968C0E7CFEE_13</vt:lpwstr>
  </property>
</Properties>
</file>