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868" r:id="rId2"/>
    <p:sldId id="1378" r:id="rId3"/>
    <p:sldId id="1387" r:id="rId4"/>
    <p:sldId id="1388" r:id="rId5"/>
    <p:sldId id="1389" r:id="rId6"/>
    <p:sldId id="1380" r:id="rId7"/>
    <p:sldId id="1381" r:id="rId8"/>
    <p:sldId id="1369" r:id="rId9"/>
    <p:sldId id="1379" r:id="rId10"/>
  </p:sldIdLst>
  <p:sldSz cx="12192000" cy="6858000"/>
  <p:notesSz cx="6858000" cy="9144000"/>
  <p:embeddedFontLst>
    <p:embeddedFont>
      <p:font typeface="思源黑体 CN Heavy" panose="020B0A00000000000000" pitchFamily="34" charset="-122"/>
      <p:bold r:id="rId13"/>
    </p:embeddedFont>
    <p:embeddedFont>
      <p:font typeface="思源黑体 CN Medium" panose="020B0600000000000000" pitchFamily="34" charset="-122"/>
      <p:regular r:id="rId14"/>
    </p:embeddedFont>
    <p:embeddedFont>
      <p:font typeface="思源黑体 CN Regular" panose="020B0500000000000000" pitchFamily="34" charset="-122"/>
      <p:regular r:id="rId15"/>
    </p:embeddedFont>
    <p:embeddedFont>
      <p:font typeface="微软雅黑" panose="020B0503020204020204" pitchFamily="34" charset="-122"/>
      <p:regular r:id="rId16"/>
      <p:bold r:id="rId1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0C8BE59D-2D12-405C-930E-9EFA4057A345}">
          <p14:sldIdLst>
            <p14:sldId id="868"/>
          </p14:sldIdLst>
        </p14:section>
        <p14:section name="机构票的特点" id="{ECD4179E-737F-4F0F-83FC-56ABE1F4685A}">
          <p14:sldIdLst>
            <p14:sldId id="1378"/>
            <p14:sldId id="1387"/>
            <p14:sldId id="1388"/>
            <p14:sldId id="1389"/>
            <p14:sldId id="1380"/>
            <p14:sldId id="1381"/>
            <p14:sldId id="1369"/>
            <p14:sldId id="1379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思蜀" initials="刘思蜀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BDFE3"/>
    <a:srgbClr val="FD3100"/>
    <a:srgbClr val="ECDA09"/>
    <a:srgbClr val="DE1A37"/>
    <a:srgbClr val="F2F2F2"/>
    <a:srgbClr val="D9E2E4"/>
    <a:srgbClr val="F8E6D8"/>
    <a:srgbClr val="DCCABC"/>
    <a:srgbClr val="FBF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9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  <p:extLst>
      <p:ext uri="{BB962C8B-B14F-4D97-AF65-F5344CB8AC3E}">
        <p14:creationId xmlns:p14="http://schemas.microsoft.com/office/powerpoint/2010/main" val="3235528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2025/7/27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63EB489-1E6B-EF17-3519-ADAA305B6BF7}"/>
              </a:ext>
            </a:extLst>
          </p:cNvPr>
          <p:cNvSpPr txBox="1"/>
          <p:nvPr userDrawn="1"/>
        </p:nvSpPr>
        <p:spPr>
          <a:xfrm>
            <a:off x="1714500" y="1155825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cs typeface="+mn-ea"/>
                <a:sym typeface="+mn-lt"/>
              </a:rPr>
              <a:t>唯有不断的学习</a:t>
            </a:r>
            <a:endParaRPr lang="en-US" altLang="zh-CN" sz="36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6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cs typeface="+mn-ea"/>
                <a:sym typeface="+mn-lt"/>
              </a:rPr>
              <a:t>才可以在股市里长期生存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689315-F7E9-13B9-C1EF-20FF2A8C85A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661424" y="3513998"/>
            <a:ext cx="4848831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cs typeface="+mn-ea"/>
                <a:sym typeface="+mn-lt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5" name="图片 4" descr="55555">
            <a:extLst>
              <a:ext uri="{FF2B5EF4-FFF2-40B4-BE49-F238E27FC236}">
                <a16:creationId xmlns:a16="http://schemas.microsoft.com/office/drawing/2014/main" id="{221AA537-8F45-F83F-39A3-E47414908D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549994"/>
            <a:ext cx="1321435" cy="299720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0D13BFA-CBA3-AB4D-C60D-62DA64A539BD}"/>
              </a:ext>
            </a:extLst>
          </p:cNvPr>
          <p:cNvCxnSpPr/>
          <p:nvPr userDrawn="1"/>
        </p:nvCxnSpPr>
        <p:spPr>
          <a:xfrm>
            <a:off x="3224213" y="2497341"/>
            <a:ext cx="5743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4115402-672D-45B4-BC70-57318EADD112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3661425" y="2667226"/>
            <a:ext cx="4848832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cs typeface="+mn-ea"/>
                <a:sym typeface="+mn-lt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cs typeface="+mn-ea"/>
                <a:sym typeface="+mn-lt"/>
              </a:rPr>
              <a:t>400-9088-988</a:t>
            </a: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cs typeface="+mn-ea"/>
                <a:sym typeface="+mn-lt"/>
              </a:rPr>
              <a:t>向我们举报！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732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3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41671"/>
            <a:ext cx="7820008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图片占位符 19">
            <a:extLst>
              <a:ext uri="{FF2B5EF4-FFF2-40B4-BE49-F238E27FC236}">
                <a16:creationId xmlns:a16="http://schemas.microsoft.com/office/drawing/2014/main" id="{F25652C6-E903-D57E-394A-7154929549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3575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19">
            <a:extLst>
              <a:ext uri="{FF2B5EF4-FFF2-40B4-BE49-F238E27FC236}">
                <a16:creationId xmlns:a16="http://schemas.microsoft.com/office/drawing/2014/main" id="{9B058EFC-977F-FA77-100F-9991DDCA04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8973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19">
            <a:extLst>
              <a:ext uri="{FF2B5EF4-FFF2-40B4-BE49-F238E27FC236}">
                <a16:creationId xmlns:a16="http://schemas.microsoft.com/office/drawing/2014/main" id="{545CBC33-038A-899C-3B3D-4526EFEA9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24372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74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4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41671"/>
            <a:ext cx="7820008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图片占位符 19">
            <a:extLst>
              <a:ext uri="{FF2B5EF4-FFF2-40B4-BE49-F238E27FC236}">
                <a16:creationId xmlns:a16="http://schemas.microsoft.com/office/drawing/2014/main" id="{F25652C6-E903-D57E-394A-7154929549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988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19">
            <a:extLst>
              <a:ext uri="{FF2B5EF4-FFF2-40B4-BE49-F238E27FC236}">
                <a16:creationId xmlns:a16="http://schemas.microsoft.com/office/drawing/2014/main" id="{9B058EFC-977F-FA77-100F-9991DDCA04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81978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19">
            <a:extLst>
              <a:ext uri="{FF2B5EF4-FFF2-40B4-BE49-F238E27FC236}">
                <a16:creationId xmlns:a16="http://schemas.microsoft.com/office/drawing/2014/main" id="{545CBC33-038A-899C-3B3D-4526EFEA9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5968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19">
            <a:extLst>
              <a:ext uri="{FF2B5EF4-FFF2-40B4-BE49-F238E27FC236}">
                <a16:creationId xmlns:a16="http://schemas.microsoft.com/office/drawing/2014/main" id="{1E2FA28D-5B5C-F5C1-87A9-B2833AD25D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29958" y="820341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722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41671"/>
            <a:ext cx="7820008" cy="6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2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图片占位符 19">
            <a:extLst>
              <a:ext uri="{FF2B5EF4-FFF2-40B4-BE49-F238E27FC236}">
                <a16:creationId xmlns:a16="http://schemas.microsoft.com/office/drawing/2014/main" id="{F25652C6-E903-D57E-394A-7154929549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32426" y="829310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图片占位符 19">
            <a:extLst>
              <a:ext uri="{FF2B5EF4-FFF2-40B4-BE49-F238E27FC236}">
                <a16:creationId xmlns:a16="http://schemas.microsoft.com/office/drawing/2014/main" id="{9B058EFC-977F-FA77-100F-9991DDCA04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7758" y="829310"/>
            <a:ext cx="2754054" cy="471900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65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文本占位符 11">
            <a:extLst>
              <a:ext uri="{FF2B5EF4-FFF2-40B4-BE49-F238E27FC236}">
                <a16:creationId xmlns:a16="http://schemas.microsoft.com/office/drawing/2014/main" id="{3446B05E-E98F-A83E-69CC-831D913C55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>
            <a:extLst>
              <a:ext uri="{FF2B5EF4-FFF2-40B4-BE49-F238E27FC236}">
                <a16:creationId xmlns:a16="http://schemas.microsoft.com/office/drawing/2014/main" id="{08242654-EFC7-954F-8F1F-10CF86627F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5713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图片占位符 2">
            <a:extLst>
              <a:ext uri="{FF2B5EF4-FFF2-40B4-BE49-F238E27FC236}">
                <a16:creationId xmlns:a16="http://schemas.microsoft.com/office/drawing/2014/main" id="{E7883863-528D-403D-9096-DA136EB0CE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88" y="1548188"/>
            <a:ext cx="5554104" cy="31241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4" name="图片占位符 2">
            <a:extLst>
              <a:ext uri="{FF2B5EF4-FFF2-40B4-BE49-F238E27FC236}">
                <a16:creationId xmlns:a16="http://schemas.microsoft.com/office/drawing/2014/main" id="{EC7369C9-CBD5-1AF0-7AF2-73285746FA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9908" y="1548188"/>
            <a:ext cx="5554104" cy="31241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5" name="文本占位符 10">
            <a:extLst>
              <a:ext uri="{FF2B5EF4-FFF2-40B4-BE49-F238E27FC236}">
                <a16:creationId xmlns:a16="http://schemas.microsoft.com/office/drawing/2014/main" id="{A92FC8AA-9F73-74B5-5D35-2C3DA1E39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3463" y="5339126"/>
            <a:ext cx="2237642" cy="3706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占位符 10">
            <a:extLst>
              <a:ext uri="{FF2B5EF4-FFF2-40B4-BE49-F238E27FC236}">
                <a16:creationId xmlns:a16="http://schemas.microsoft.com/office/drawing/2014/main" id="{32862FA2-0742-B2F2-A2B2-20EDC2D084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96389" y="5339126"/>
            <a:ext cx="2237642" cy="3706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312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文本占位符 7">
            <a:extLst>
              <a:ext uri="{FF2B5EF4-FFF2-40B4-BE49-F238E27FC236}">
                <a16:creationId xmlns:a16="http://schemas.microsoft.com/office/drawing/2014/main" id="{BC825F15-9190-DFD6-5BAC-D7E112184B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2838" y="5729620"/>
            <a:ext cx="4490953" cy="4074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4" name="文本占位符 8">
            <a:extLst>
              <a:ext uri="{FF2B5EF4-FFF2-40B4-BE49-F238E27FC236}">
                <a16:creationId xmlns:a16="http://schemas.microsoft.com/office/drawing/2014/main" id="{0AC19E17-42BB-8E88-4D19-389771F6D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6899" y="5729620"/>
            <a:ext cx="4070718" cy="4074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5" name="图片占位符 19">
            <a:extLst>
              <a:ext uri="{FF2B5EF4-FFF2-40B4-BE49-F238E27FC236}">
                <a16:creationId xmlns:a16="http://schemas.microsoft.com/office/drawing/2014/main" id="{B6750620-78E0-5656-3EAB-F565CDB4B0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988" y="1331978"/>
            <a:ext cx="2460692" cy="42163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19">
            <a:extLst>
              <a:ext uri="{FF2B5EF4-FFF2-40B4-BE49-F238E27FC236}">
                <a16:creationId xmlns:a16="http://schemas.microsoft.com/office/drawing/2014/main" id="{E6DD2F00-A579-3415-5CBB-BE5DDA5AC5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63099" y="1331978"/>
            <a:ext cx="2460692" cy="42163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19">
            <a:extLst>
              <a:ext uri="{FF2B5EF4-FFF2-40B4-BE49-F238E27FC236}">
                <a16:creationId xmlns:a16="http://schemas.microsoft.com/office/drawing/2014/main" id="{74F37F3A-18D4-52E9-AF15-346CF30FA6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38490" y="1331979"/>
            <a:ext cx="5738811" cy="421633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011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7" userDrawn="1">
          <p15:clr>
            <a:srgbClr val="FBAE40"/>
          </p15:clr>
        </p15:guide>
        <p15:guide id="4" pos="742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361950" y="600075"/>
            <a:ext cx="11468100" cy="587149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50" y="158433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71486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61035" y="1062990"/>
            <a:ext cx="10860079" cy="0"/>
            <a:chOff x="661035" y="999490"/>
            <a:chExt cx="10860079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661035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9576744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473713" y="1471929"/>
            <a:ext cx="7249190" cy="406127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361950" y="600075"/>
            <a:ext cx="11468100" cy="587149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50" y="158433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71486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61035" y="1062990"/>
            <a:ext cx="10860079" cy="0"/>
            <a:chOff x="661035" y="999490"/>
            <a:chExt cx="10860079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661035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9576744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2" name="图片占位符 2"/>
          <p:cNvSpPr>
            <a:spLocks noGrp="1"/>
          </p:cNvSpPr>
          <p:nvPr>
            <p:ph type="pic" sz="quarter" idx="11"/>
          </p:nvPr>
        </p:nvSpPr>
        <p:spPr>
          <a:xfrm>
            <a:off x="661796" y="2151330"/>
            <a:ext cx="5260976" cy="29593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84722" y="2151330"/>
            <a:ext cx="5260976" cy="29593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5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173463" y="5339126"/>
            <a:ext cx="2237642" cy="3706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7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796389" y="5339126"/>
            <a:ext cx="2237642" cy="3706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  <a:solidFill>
            <a:srgbClr val="FFC000"/>
          </a:solidFill>
        </p:grpSpPr>
        <p:grpSp>
          <p:nvGrpSpPr>
            <p:cNvPr id="8" name="组合 7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  <a:grpFill/>
          </p:grpSpPr>
          <p:sp>
            <p:nvSpPr>
              <p:cNvPr id="12" name="星形: 七角 11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星形: 七角 12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  <a:grpFill/>
          </p:grpSpPr>
          <p:sp>
            <p:nvSpPr>
              <p:cNvPr id="10" name="星形: 七角 9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星形: 七角 10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7" r:id="rId2"/>
    <p:sldLayoutId id="2147483663" r:id="rId3"/>
    <p:sldLayoutId id="2147483662" r:id="rId4"/>
    <p:sldLayoutId id="2147483659" r:id="rId5"/>
    <p:sldLayoutId id="2147483660" r:id="rId6"/>
    <p:sldLayoutId id="2147483658" r:id="rId7"/>
    <p:sldLayoutId id="2147483650" r:id="rId8"/>
    <p:sldLayoutId id="2147483651" r:id="rId9"/>
    <p:sldLayoutId id="2147483653" r:id="rId10"/>
    <p:sldLayoutId id="2147483655" r:id="rId11"/>
    <p:sldLayoutId id="2147483656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5.png"/><Relationship Id="rId5" Type="http://schemas.openxmlformats.org/officeDocument/2006/relationships/tags" Target="../tags/tag11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">
            <a:extLst>
              <a:ext uri="{FF2B5EF4-FFF2-40B4-BE49-F238E27FC236}">
                <a16:creationId xmlns:a16="http://schemas.microsoft.com/office/drawing/2014/main" id="{114710FD-2034-E6DF-B2CA-B104E6C53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10194" y="2237109"/>
            <a:ext cx="101716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游资票还是机构票？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915" y="356715"/>
            <a:ext cx="1162170" cy="26225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DE95F88-EDF3-62D6-2662-377AE58B5D81}"/>
              </a:ext>
            </a:extLst>
          </p:cNvPr>
          <p:cNvGrpSpPr/>
          <p:nvPr/>
        </p:nvGrpSpPr>
        <p:grpSpPr>
          <a:xfrm>
            <a:off x="5095386" y="3976306"/>
            <a:ext cx="2001229" cy="380365"/>
            <a:chOff x="3886197" y="3976306"/>
            <a:chExt cx="2001229" cy="380365"/>
          </a:xfrm>
        </p:grpSpPr>
        <p:sp>
          <p:nvSpPr>
            <p:cNvPr id="26" name="矩形 25"/>
            <p:cNvSpPr/>
            <p:nvPr/>
          </p:nvSpPr>
          <p:spPr>
            <a:xfrm>
              <a:off x="3924297" y="3981386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3930647" y="3981386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7"/>
              </p:custDataLst>
            </p:nvPr>
          </p:nvSpPr>
          <p:spPr>
            <a:xfrm>
              <a:off x="3886197" y="3988371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4935217" y="3976306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860483" y="4485584"/>
            <a:ext cx="4471035" cy="374408"/>
            <a:chOff x="7093" y="6616"/>
            <a:chExt cx="7859" cy="656"/>
          </a:xfrm>
        </p:grpSpPr>
        <p:sp>
          <p:nvSpPr>
            <p:cNvPr id="31" name="矩形 30"/>
            <p:cNvSpPr/>
            <p:nvPr>
              <p:custDataLst>
                <p:tags r:id="rId2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>
              <p:custDataLst>
                <p:tags r:id="rId3"/>
              </p:custDataLst>
            </p:nvPr>
          </p:nvSpPr>
          <p:spPr>
            <a:xfrm>
              <a:off x="7105" y="6626"/>
              <a:ext cx="2519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>
              <p:custDataLst>
                <p:tags r:id="rId4"/>
              </p:custDataLst>
            </p:nvPr>
          </p:nvSpPr>
          <p:spPr>
            <a:xfrm>
              <a:off x="7360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5"/>
              </p:custDataLst>
            </p:nvPr>
          </p:nvSpPr>
          <p:spPr>
            <a:xfrm>
              <a:off x="10001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8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1CBB8B2-47C6-BDD9-F3CF-63AA343695D3}"/>
              </a:ext>
            </a:extLst>
          </p:cNvPr>
          <p:cNvSpPr txBox="1"/>
          <p:nvPr/>
        </p:nvSpPr>
        <p:spPr>
          <a:xfrm>
            <a:off x="4324350" y="1033198"/>
            <a:ext cx="354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龙虎淘金课程之</a:t>
            </a:r>
            <a:endParaRPr lang="en-US" altLang="zh-CN" sz="32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游资票和机构票怎么选，怎么做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>
          <a:xfrm>
            <a:off x="2185996" y="5884999"/>
            <a:ext cx="7820008" cy="544401"/>
          </a:xfrm>
        </p:spPr>
        <p:txBody>
          <a:bodyPr/>
          <a:lstStyle/>
          <a:p>
            <a:r>
              <a:rPr lang="zh-CN" altLang="en-US" dirty="0"/>
              <a:t>喜欢做短线</a:t>
            </a:r>
            <a:r>
              <a:rPr lang="en-US" altLang="zh-CN" dirty="0"/>
              <a:t>/</a:t>
            </a:r>
            <a:r>
              <a:rPr lang="zh-CN" altLang="en-US" dirty="0"/>
              <a:t>超短线的</a:t>
            </a:r>
            <a:r>
              <a:rPr lang="zh-CN" altLang="en-US" dirty="0">
                <a:solidFill>
                  <a:srgbClr val="C00000"/>
                </a:solidFill>
              </a:rPr>
              <a:t>快进快出</a:t>
            </a:r>
            <a:r>
              <a:rPr lang="zh-CN" altLang="en-US" dirty="0"/>
              <a:t>，多找</a:t>
            </a:r>
            <a:r>
              <a:rPr lang="zh-CN" altLang="en-US" dirty="0">
                <a:solidFill>
                  <a:srgbClr val="C00000"/>
                </a:solidFill>
              </a:rPr>
              <a:t>有短线资金及趋势指标的支持</a:t>
            </a: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97" b="197"/>
          <a:stretch>
            <a:fillRect/>
          </a:stretch>
        </p:blipFill>
        <p:spPr/>
      </p:pic>
      <p:sp>
        <p:nvSpPr>
          <p:cNvPr id="14" name="椭圆 13"/>
          <p:cNvSpPr/>
          <p:nvPr/>
        </p:nvSpPr>
        <p:spPr>
          <a:xfrm>
            <a:off x="3622405" y="2243180"/>
            <a:ext cx="341173" cy="341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537032" y="1406737"/>
            <a:ext cx="341173" cy="341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318250" y="3552825"/>
            <a:ext cx="215900" cy="178594"/>
          </a:xfrm>
          <a:prstGeom prst="ellipse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97" b="197"/>
          <a:stretch>
            <a:fillRect/>
          </a:stretch>
        </p:blipFill>
        <p:spPr/>
      </p:pic>
      <p:sp>
        <p:nvSpPr>
          <p:cNvPr id="7" name="椭圆 6"/>
          <p:cNvSpPr/>
          <p:nvPr/>
        </p:nvSpPr>
        <p:spPr>
          <a:xfrm>
            <a:off x="5671127" y="1496291"/>
            <a:ext cx="692728" cy="960582"/>
          </a:xfrm>
          <a:prstGeom prst="ellipse">
            <a:avLst/>
          </a:prstGeom>
          <a:noFill/>
          <a:ln w="158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894945" y="1473200"/>
            <a:ext cx="692728" cy="960582"/>
          </a:xfrm>
          <a:prstGeom prst="ellipse">
            <a:avLst/>
          </a:prstGeom>
          <a:noFill/>
          <a:ln w="15875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游资票和机构票怎么选，怎么做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1057275" y="5820344"/>
            <a:ext cx="10077450" cy="544401"/>
          </a:xfrm>
        </p:spPr>
        <p:txBody>
          <a:bodyPr/>
          <a:lstStyle/>
          <a:p>
            <a:r>
              <a:rPr lang="zh-CN" altLang="en-US" dirty="0"/>
              <a:t>喜欢更稳定的</a:t>
            </a:r>
            <a:r>
              <a:rPr lang="zh-CN" altLang="en-US" dirty="0">
                <a:solidFill>
                  <a:srgbClr val="C00000"/>
                </a:solidFill>
              </a:rPr>
              <a:t>中短波段趋势</a:t>
            </a:r>
            <a:r>
              <a:rPr lang="zh-CN" altLang="en-US" dirty="0"/>
              <a:t>，有</a:t>
            </a:r>
            <a:r>
              <a:rPr lang="zh-CN" altLang="en-US" dirty="0">
                <a:solidFill>
                  <a:srgbClr val="C00000"/>
                </a:solidFill>
              </a:rPr>
              <a:t>控盘资金和业绩支持</a:t>
            </a:r>
            <a:r>
              <a:rPr lang="zh-CN" altLang="en-US" dirty="0"/>
              <a:t>更好，辅助线支撑为主</a:t>
            </a:r>
          </a:p>
        </p:txBody>
      </p:sp>
      <p:pic>
        <p:nvPicPr>
          <p:cNvPr id="13" name="图片占位符 12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97" b="197"/>
          <a:stretch>
            <a:fillRect/>
          </a:stretch>
        </p:blipFill>
        <p:spPr>
          <a:xfrm>
            <a:off x="1790701" y="847842"/>
            <a:ext cx="8610598" cy="4823984"/>
          </a:xfrm>
        </p:spPr>
      </p:pic>
      <p:sp>
        <p:nvSpPr>
          <p:cNvPr id="14" name="椭圆 13"/>
          <p:cNvSpPr/>
          <p:nvPr/>
        </p:nvSpPr>
        <p:spPr>
          <a:xfrm>
            <a:off x="6584680" y="2643230"/>
            <a:ext cx="341173" cy="341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1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123772" y="1454362"/>
            <a:ext cx="341173" cy="341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2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25853" y="3526693"/>
            <a:ext cx="341173" cy="34117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3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97" b="197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两者都要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2185996" y="5896454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中短线超强爆发的票，往往是游资和机构合力推动的结果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941576"/>
            <a:ext cx="3995399" cy="2321650"/>
          </a:xfrm>
          <a:prstGeom prst="rect">
            <a:avLst/>
          </a:prstGeom>
          <a:ln>
            <a:solidFill>
              <a:schemeClr val="l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3388878"/>
            <a:ext cx="3995399" cy="2321650"/>
          </a:xfrm>
          <a:prstGeom prst="rect">
            <a:avLst/>
          </a:prstGeom>
          <a:ln>
            <a:solidFill>
              <a:schemeClr val="l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267" y="1415796"/>
            <a:ext cx="7166745" cy="4026407"/>
          </a:xfrm>
          <a:prstGeom prst="rect">
            <a:avLst/>
          </a:prstGeom>
          <a:ln>
            <a:solidFill>
              <a:schemeClr val="lt1"/>
            </a:solidFill>
          </a:ln>
        </p:spPr>
      </p:pic>
      <p:sp>
        <p:nvSpPr>
          <p:cNvPr id="13" name="椭圆 12"/>
          <p:cNvSpPr/>
          <p:nvPr/>
        </p:nvSpPr>
        <p:spPr>
          <a:xfrm>
            <a:off x="2539162" y="1952944"/>
            <a:ext cx="298913" cy="2989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1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9" y="941576"/>
            <a:ext cx="3995399" cy="2321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8" y="3388878"/>
            <a:ext cx="3995399" cy="232165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268" y="1415796"/>
            <a:ext cx="7166745" cy="402640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7" name="椭圆 16"/>
          <p:cNvSpPr/>
          <p:nvPr/>
        </p:nvSpPr>
        <p:spPr>
          <a:xfrm>
            <a:off x="2555142" y="1952943"/>
            <a:ext cx="298913" cy="2989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1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946543" y="2675164"/>
            <a:ext cx="298913" cy="2989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1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344082" y="3334558"/>
            <a:ext cx="298913" cy="2989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2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2405686" y="3588041"/>
            <a:ext cx="298913" cy="29891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cs typeface="+mn-ea"/>
                <a:sym typeface="+mn-lt"/>
              </a:rPr>
              <a:t>2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440362" y="2402335"/>
            <a:ext cx="1055908" cy="272829"/>
          </a:xfrm>
          <a:prstGeom prst="roundRect">
            <a:avLst/>
          </a:prstGeom>
          <a:solidFill>
            <a:srgbClr val="C00000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游资主导</a:t>
            </a:r>
          </a:p>
        </p:txBody>
      </p:sp>
      <p:sp>
        <p:nvSpPr>
          <p:cNvPr id="22" name="矩形: 圆角 21"/>
          <p:cNvSpPr/>
          <p:nvPr/>
        </p:nvSpPr>
        <p:spPr>
          <a:xfrm>
            <a:off x="9200160" y="3051237"/>
            <a:ext cx="1055908" cy="272829"/>
          </a:xfrm>
          <a:prstGeom prst="roundRect">
            <a:avLst/>
          </a:prstGeom>
          <a:solidFill>
            <a:srgbClr val="C00000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机构主导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通过软件快速选择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2185996" y="6016465"/>
            <a:ext cx="7820008" cy="3856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谁整体涨的好，更抗跌，就优选谁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>
            <a:fillRect/>
          </a:stretch>
        </p:blipFill>
        <p:spPr bwMode="auto">
          <a:xfrm>
            <a:off x="6342798" y="841534"/>
            <a:ext cx="3489358" cy="46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占位符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r="697"/>
          <a:stretch>
            <a:fillRect/>
          </a:stretch>
        </p:blipFill>
        <p:spPr>
          <a:xfrm>
            <a:off x="1539451" y="828675"/>
            <a:ext cx="4380668" cy="4662426"/>
          </a:xfrm>
        </p:spPr>
      </p:pic>
      <p:grpSp>
        <p:nvGrpSpPr>
          <p:cNvPr id="10" name="组合 9"/>
          <p:cNvGrpSpPr/>
          <p:nvPr/>
        </p:nvGrpSpPr>
        <p:grpSpPr>
          <a:xfrm>
            <a:off x="1962130" y="4045346"/>
            <a:ext cx="2926742" cy="373380"/>
            <a:chOff x="5205386" y="3999768"/>
            <a:chExt cx="2926742" cy="373380"/>
          </a:xfrm>
        </p:grpSpPr>
        <p:sp>
          <p:nvSpPr>
            <p:cNvPr id="11" name="椭圆 10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5614506" y="3999768"/>
              <a:ext cx="2517622" cy="3733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cs typeface="+mn-ea"/>
                  <a:sym typeface="+mn-lt"/>
                </a:rPr>
                <a:t>机构主导票跌的更少，优选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3051018" y="3503691"/>
            <a:ext cx="2860895" cy="373380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745844" y="3877071"/>
            <a:ext cx="2926742" cy="373380"/>
            <a:chOff x="5205386" y="3999768"/>
            <a:chExt cx="2926742" cy="373380"/>
          </a:xfrm>
        </p:grpSpPr>
        <p:sp>
          <p:nvSpPr>
            <p:cNvPr id="15" name="椭圆 14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5614506" y="3999768"/>
              <a:ext cx="2517622" cy="37338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cs typeface="+mn-ea"/>
                  <a:sym typeface="+mn-lt"/>
                </a:rPr>
                <a:t>游资主导票溢价更多，优选</a:t>
              </a: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317687" y="5541134"/>
            <a:ext cx="2489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APP-</a:t>
            </a:r>
            <a:r>
              <a:rPr lang="zh-CN" altLang="en-US" sz="1600" dirty="0"/>
              <a:t>龙虎淘金</a:t>
            </a:r>
            <a:r>
              <a:rPr lang="en-US" altLang="zh-CN" sz="1600" dirty="0"/>
              <a:t>-</a:t>
            </a:r>
            <a:r>
              <a:rPr lang="zh-CN" altLang="en-US" sz="1600" dirty="0"/>
              <a:t>首页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342798" y="5525504"/>
            <a:ext cx="348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PC-</a:t>
            </a:r>
            <a:r>
              <a:rPr lang="zh-CN" altLang="en-US" sz="1600" dirty="0"/>
              <a:t>席位密码</a:t>
            </a:r>
            <a:r>
              <a:rPr lang="en-US" altLang="zh-CN" sz="1600" dirty="0"/>
              <a:t>-</a:t>
            </a:r>
            <a:r>
              <a:rPr lang="zh-CN" altLang="en-US" sz="1600" dirty="0"/>
              <a:t>最新龙虎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3469" y="0"/>
            <a:ext cx="2764004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4691" y="1762333"/>
            <a:ext cx="8095238" cy="33333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83998" y="0"/>
            <a:ext cx="3962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1735455" y="1561465"/>
            <a:ext cx="8721090" cy="3136265"/>
          </a:xfrm>
        </p:spPr>
        <p:txBody>
          <a:bodyPr>
            <a:normAutofit/>
          </a:bodyPr>
          <a:lstStyle/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</a:rPr>
              <a:t>通过龙虎榜的席位区分游资机构；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/>
              <a:t>溢价能力较好</a:t>
            </a:r>
            <a:r>
              <a:rPr lang="zh-CN" altLang="en-US" sz="2400" dirty="0">
                <a:solidFill>
                  <a:schemeClr val="tx1"/>
                </a:solidFill>
              </a:rPr>
              <a:t>的知名游资，可多关注跟踪；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</a:rPr>
              <a:t>游资票注重</a:t>
            </a:r>
            <a:r>
              <a:rPr lang="zh-CN" altLang="en-US" sz="2400" dirty="0"/>
              <a:t>短线爆发，快进快出</a:t>
            </a:r>
            <a:r>
              <a:rPr lang="zh-CN" altLang="en-US" sz="2400" dirty="0">
                <a:solidFill>
                  <a:schemeClr val="tx1"/>
                </a:solidFill>
              </a:rPr>
              <a:t>；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zh-CN" altLang="en-US" sz="2400" dirty="0">
                <a:solidFill>
                  <a:schemeClr val="tx1"/>
                </a:solidFill>
              </a:rPr>
              <a:t>机构票注重</a:t>
            </a:r>
            <a:r>
              <a:rPr lang="zh-CN" altLang="en-US" sz="2400" dirty="0"/>
              <a:t>趋势，做波段为主</a:t>
            </a:r>
            <a:r>
              <a:rPr lang="zh-CN" altLang="en-US" sz="2400" dirty="0">
                <a:solidFill>
                  <a:schemeClr val="tx1"/>
                </a:solidFill>
              </a:rPr>
              <a:t>；</a:t>
            </a:r>
          </a:p>
          <a:p>
            <a:pPr marL="457200" indent="-457200" algn="ctr">
              <a:buFont typeface="+mj-lt"/>
              <a:buAutoNum type="arabicPeriod"/>
            </a:pPr>
            <a:r>
              <a:rPr sz="2400" dirty="0">
                <a:solidFill>
                  <a:schemeClr val="tx1"/>
                </a:solidFill>
              </a:rPr>
              <a:t>兼备中短线走强的票，往往是游资机构合力的结果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endParaRPr lang="en-US" altLang="zh-CN" sz="2400" dirty="0">
              <a:solidFill>
                <a:schemeClr val="tx1"/>
              </a:solidFill>
            </a:endParaRPr>
          </a:p>
          <a:p>
            <a:pPr marL="457200" indent="-457200" algn="ctr">
              <a:buFont typeface="+mj-lt"/>
              <a:buAutoNum type="arabicPeriod"/>
            </a:pPr>
            <a:endParaRPr lang="zh-CN" alt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5539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思源黑体 CN Regular"/>
        <a:ea typeface="微软雅黑"/>
        <a:cs typeface=""/>
      </a:majorFont>
      <a:minorFont>
        <a:latin typeface="思源黑体 CN Regular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5875">
          <a:solidFill>
            <a:srgbClr val="C00000"/>
          </a:solidFill>
        </a:ln>
      </a:spPr>
      <a:bodyPr rtlCol="0" anchor="ctr"/>
      <a:lstStyle>
        <a:defPPr algn="ctr">
          <a:defRPr>
            <a:cs typeface="+mn-ea"/>
            <a:sym typeface="+mn-lt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209</Words>
  <Application>Microsoft Office PowerPoint</Application>
  <PresentationFormat>宽屏</PresentationFormat>
  <Paragraphs>41</Paragraphs>
  <Slides>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Calibri</vt:lpstr>
      <vt:lpstr>微软雅黑</vt:lpstr>
      <vt:lpstr>思源黑体 CN Heavy</vt:lpstr>
      <vt:lpstr>思源黑体 CN Regular</vt:lpstr>
      <vt:lpstr>Wingdings</vt:lpstr>
      <vt:lpstr>Arial</vt:lpstr>
      <vt:lpstr>思源黑体 CN Medium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猪肠 十二</cp:lastModifiedBy>
  <cp:revision>321</cp:revision>
  <dcterms:created xsi:type="dcterms:W3CDTF">2019-06-19T02:08:00Z</dcterms:created>
  <dcterms:modified xsi:type="dcterms:W3CDTF">2025-07-27T12:58:16Z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654D8E22FFEA4B1EBFD08AD818AF51CA_11</vt:lpwstr>
  </property>
  <property fmtid="{D5CDD505-2E9C-101B-9397-08002B2CF9AE}" pid="4" name="KSOTemplateUUID">
    <vt:lpwstr>v1.0_mb_M2TvxoIF8NhmZbzGYxcBXw==</vt:lpwstr>
  </property>
</Properties>
</file>