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434" r:id="rId3"/>
    <p:sldId id="267" r:id="rId4"/>
    <p:sldId id="329" r:id="rId5"/>
    <p:sldId id="334" r:id="rId6"/>
    <p:sldId id="435" r:id="rId7"/>
    <p:sldId id="436" r:id="rId8"/>
    <p:sldId id="437" r:id="rId9"/>
    <p:sldId id="438" r:id="rId10"/>
    <p:sldId id="439" r:id="rId11"/>
    <p:sldId id="440" r:id="rId12"/>
    <p:sldId id="441" r:id="rId13"/>
    <p:sldId id="442" r:id="rId14"/>
    <p:sldId id="443" r:id="rId15"/>
    <p:sldId id="444" r:id="rId16"/>
    <p:sldId id="445" r:id="rId17"/>
    <p:sldId id="446" r:id="rId18"/>
    <p:sldId id="447" r:id="rId19"/>
    <p:sldId id="448" r:id="rId20"/>
    <p:sldId id="449" r:id="rId21"/>
    <p:sldId id="450" r:id="rId22"/>
    <p:sldId id="451" r:id="rId23"/>
    <p:sldId id="452" r:id="rId24"/>
    <p:sldId id="272" r:id="rId25"/>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3" userDrawn="1">
          <p15:clr>
            <a:srgbClr val="A4A3A4"/>
          </p15:clr>
        </p15:guide>
        <p15:guide id="2" pos="3812" userDrawn="1">
          <p15:clr>
            <a:srgbClr val="A4A3A4"/>
          </p15:clr>
        </p15:guide>
        <p15:guide id="3" pos="48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4500"/>
    <a:srgbClr val="FFBF75"/>
    <a:srgbClr val="FFD483"/>
    <a:srgbClr val="FFEFCE"/>
    <a:srgbClr val="FFD585"/>
    <a:srgbClr val="FFEFCF"/>
    <a:srgbClr val="FFEFCD"/>
    <a:srgbClr val="FFD983"/>
    <a:srgbClr val="EFDDFF"/>
    <a:srgbClr val="C16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23" autoAdjust="0"/>
    <p:restoredTop sz="99725" autoAdjust="0"/>
  </p:normalViewPr>
  <p:slideViewPr>
    <p:cSldViewPr snapToGrid="0" showGuides="1">
      <p:cViewPr>
        <p:scale>
          <a:sx n="75" d="100"/>
          <a:sy n="75" d="100"/>
        </p:scale>
        <p:origin x="-360" y="-456"/>
      </p:cViewPr>
      <p:guideLst>
        <p:guide orient="horz" pos="2193"/>
        <p:guide pos="3812"/>
        <p:guide pos="4803"/>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60.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2.png"/><Relationship Id="rId7" Type="http://schemas.openxmlformats.org/officeDocument/2006/relationships/image" Target="../media/image5.png"/><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1" Type="http://schemas.openxmlformats.org/officeDocument/2006/relationships/image" Target="../media/image3.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PPT封面"/>
          <p:cNvPicPr>
            <a:picLocks noChangeAspect="1"/>
          </p:cNvPicPr>
          <p:nvPr userDrawn="1"/>
        </p:nvPicPr>
        <p:blipFill>
          <a:blip r:embed="rId7"/>
          <a:stretch>
            <a:fillRect/>
          </a:stretch>
        </p:blipFill>
        <p:spPr>
          <a:xfrm>
            <a:off x="0" y="0"/>
            <a:ext cx="12192000" cy="6858000"/>
          </a:xfrm>
          <a:prstGeom prst="rect">
            <a:avLst/>
          </a:prstGeom>
        </p:spPr>
      </p:pic>
      <p:pic>
        <p:nvPicPr>
          <p:cNvPr id="6" name="图片 5" descr="经传logo白色"/>
          <p:cNvPicPr>
            <a:picLocks noChangeAspect="1"/>
          </p:cNvPicPr>
          <p:nvPr userDrawn="1"/>
        </p:nvPicPr>
        <p:blipFill>
          <a:blip r:embed="rId8"/>
          <a:stretch>
            <a:fillRect/>
          </a:stretch>
        </p:blipFill>
        <p:spPr>
          <a:xfrm>
            <a:off x="374650" y="289560"/>
            <a:ext cx="1797685" cy="405765"/>
          </a:xfrm>
          <a:prstGeom prst="rect">
            <a:avLst/>
          </a:prstGeom>
        </p:spPr>
      </p:pic>
      <p:pic>
        <p:nvPicPr>
          <p:cNvPr id="5" name="图片 4" descr="龙头"/>
          <p:cNvPicPr>
            <a:picLocks noChangeAspect="1"/>
          </p:cNvPicPr>
          <p:nvPr userDrawn="1"/>
        </p:nvPicPr>
        <p:blipFill>
          <a:blip r:embed="rId9"/>
          <a:stretch>
            <a:fillRect/>
          </a:stretch>
        </p:blipFill>
        <p:spPr>
          <a:xfrm>
            <a:off x="10100310" y="234950"/>
            <a:ext cx="1762125" cy="335915"/>
          </a:xfrm>
          <a:prstGeom prst="rect">
            <a:avLst/>
          </a:prstGeom>
        </p:spPr>
      </p:pic>
      <p:pic>
        <p:nvPicPr>
          <p:cNvPr id="8" name="图片 7"/>
          <p:cNvPicPr>
            <a:picLocks noChangeAspect="1"/>
          </p:cNvPicPr>
          <p:nvPr userDrawn="1"/>
        </p:nvPicPr>
        <p:blipFill>
          <a:blip r:embed="rId10"/>
          <a:stretch>
            <a:fillRect/>
          </a:stretch>
        </p:blipFill>
        <p:spPr>
          <a:xfrm>
            <a:off x="2871470" y="4571365"/>
            <a:ext cx="6231255" cy="461645"/>
          </a:xfrm>
          <a:prstGeom prst="rect">
            <a:avLst/>
          </a:prstGeom>
        </p:spPr>
      </p:pic>
      <p:sp>
        <p:nvSpPr>
          <p:cNvPr id="9" name="文本框 8"/>
          <p:cNvSpPr txBox="1"/>
          <p:nvPr userDrawn="1"/>
        </p:nvSpPr>
        <p:spPr>
          <a:xfrm>
            <a:off x="2723515" y="4541520"/>
            <a:ext cx="6798310" cy="521970"/>
          </a:xfrm>
          <a:prstGeom prst="rect">
            <a:avLst/>
          </a:prstGeom>
          <a:noFill/>
        </p:spPr>
        <p:txBody>
          <a:bodyPr wrap="square" rtlCol="0">
            <a:spAutoFit/>
          </a:bodyPr>
          <a:lstStyle/>
          <a:p>
            <a:pPr algn="ct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1</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3</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-1</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31</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  </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每周日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周四晚</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20:15</a:t>
            </a:r>
            <a:endPar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2865" y="791210"/>
            <a:ext cx="12317095"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资深投顾</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苏柏安 | 执业编号:A1120619080002</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-700-3809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descr="1920_1080总"/>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073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image" Target="../media/image14.png"/><Relationship Id="rId2" Type="http://schemas.openxmlformats.org/officeDocument/2006/relationships/tags" Target="../tags/tag31.xml"/><Relationship Id="rId1"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3.xml"/><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4.xml"/><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5.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6.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48.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49.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0.xml"/><Relationship Id="rId2" Type="http://schemas.openxmlformats.org/officeDocument/2006/relationships/image" Target="../media/image38.png"/><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2.xml"/><Relationship Id="rId2" Type="http://schemas.openxmlformats.org/officeDocument/2006/relationships/image" Target="../media/image39.png"/><Relationship Id="rId1" Type="http://schemas.openxmlformats.org/officeDocument/2006/relationships/tags" Target="../tags/tag5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4.xml"/><Relationship Id="rId2" Type="http://schemas.openxmlformats.org/officeDocument/2006/relationships/image" Target="../media/image40.png"/><Relationship Id="rId1" Type="http://schemas.openxmlformats.org/officeDocument/2006/relationships/tags" Target="../tags/tag53.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6.xml"/><Relationship Id="rId2" Type="http://schemas.openxmlformats.org/officeDocument/2006/relationships/image" Target="../media/image41.png"/><Relationship Id="rId1" Type="http://schemas.openxmlformats.org/officeDocument/2006/relationships/tags" Target="../tags/tag55.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58.xml"/><Relationship Id="rId2" Type="http://schemas.openxmlformats.org/officeDocument/2006/relationships/image" Target="../media/image42.png"/><Relationship Id="rId1" Type="http://schemas.openxmlformats.org/officeDocument/2006/relationships/tags" Target="../tags/tag5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6.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38.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39.xml"/><Relationship Id="rId2" Type="http://schemas.openxmlformats.org/officeDocument/2006/relationships/image" Target="../media/image22.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0.xml"/><Relationship Id="rId2" Type="http://schemas.openxmlformats.org/officeDocument/2006/relationships/image" Target="../media/image24.png"/><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1.xml"/><Relationship Id="rId2" Type="http://schemas.openxmlformats.org/officeDocument/2006/relationships/image" Target="../media/image20.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54760" y="4012565"/>
            <a:ext cx="1522095" cy="891540"/>
          </a:xfrm>
          <a:prstGeom prst="rect">
            <a:avLst/>
          </a:prstGeom>
          <a:noFill/>
        </p:spPr>
        <p:txBody>
          <a:bodyPr wrap="square" rtlCol="0">
            <a:spAutoFit/>
          </a:bodyPr>
          <a:lstStyle/>
          <a:p>
            <a:r>
              <a:rPr lang="zh-CN" altLang="en-US" sz="2600">
                <a:solidFill>
                  <a:srgbClr val="C1662D"/>
                </a:solidFill>
                <a:latin typeface="思源黑体 CN Medium" panose="020B0600000000000000" charset="-122"/>
                <a:ea typeface="思源黑体 CN Medium" panose="020B0600000000000000" charset="-122"/>
                <a:sym typeface="+mn-ea"/>
              </a:rPr>
              <a:t>苏柏安</a:t>
            </a:r>
            <a:endParaRPr lang="zh-CN" altLang="en-US" sz="2600">
              <a:solidFill>
                <a:srgbClr val="C1662D"/>
              </a:solidFill>
              <a:latin typeface="思源黑体 CN Medium" panose="020B0600000000000000" charset="-122"/>
              <a:ea typeface="思源黑体 CN Medium" panose="020B0600000000000000" charset="-122"/>
              <a:sym typeface="+mn-ea"/>
            </a:endParaRPr>
          </a:p>
          <a:p>
            <a:endParaRPr lang="zh-CN" altLang="en-US" sz="2600">
              <a:solidFill>
                <a:srgbClr val="C1662D"/>
              </a:solidFill>
              <a:latin typeface="思源黑体 CN Medium" panose="020B0600000000000000" charset="-122"/>
              <a:ea typeface="思源黑体 CN Medium" panose="020B0600000000000000" charset="-122"/>
              <a:sym typeface="+mn-ea"/>
            </a:endParaRPr>
          </a:p>
        </p:txBody>
      </p:sp>
      <p:sp>
        <p:nvSpPr>
          <p:cNvPr id="10" name="文本框 9"/>
          <p:cNvSpPr txBox="1"/>
          <p:nvPr/>
        </p:nvSpPr>
        <p:spPr>
          <a:xfrm>
            <a:off x="2553970" y="4074160"/>
            <a:ext cx="3497580" cy="368300"/>
          </a:xfrm>
          <a:prstGeom prst="rect">
            <a:avLst/>
          </a:prstGeom>
          <a:noFill/>
        </p:spPr>
        <p:txBody>
          <a:bodyPr wrap="square" rtlCol="0">
            <a:spAutoFit/>
          </a:bodyPr>
          <a:lstStyle/>
          <a:p>
            <a:r>
              <a:rPr lang="zh-CN" altLang="en-US">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执业编号:A1120619080002</a:t>
            </a:r>
            <a:endParaRPr lang="zh-CN" altLang="en-US">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1" name="文本框 10"/>
          <p:cNvSpPr txBox="1"/>
          <p:nvPr/>
        </p:nvSpPr>
        <p:spPr>
          <a:xfrm>
            <a:off x="977265" y="3206115"/>
            <a:ext cx="4048760" cy="553085"/>
          </a:xfrm>
          <a:prstGeom prst="rect">
            <a:avLst/>
          </a:prstGeom>
          <a:noFill/>
        </p:spPr>
        <p:txBody>
          <a:bodyPr wrap="square" rtlCol="0">
            <a:spAutoFit/>
          </a:bodyPr>
          <a:lstStyle/>
          <a:p>
            <a:r>
              <a:rPr lang="en-US" sz="3000" smtClean="0">
                <a:solidFill>
                  <a:srgbClr val="C1662D"/>
                </a:solidFill>
                <a:latin typeface="思源黑体 CN Medium" panose="020B0600000000000000" charset="-122"/>
                <a:ea typeface="思源黑体 CN Medium" panose="020B0600000000000000" charset="-122"/>
                <a:sym typeface="+mn-ea"/>
              </a:rPr>
              <a:t>2</a:t>
            </a:r>
            <a:r>
              <a:rPr sz="3000" smtClean="0">
                <a:solidFill>
                  <a:srgbClr val="C1662D"/>
                </a:solidFill>
                <a:latin typeface="思源黑体 CN Medium" panose="020B0600000000000000" charset="-122"/>
                <a:ea typeface="思源黑体 CN Medium" panose="020B0600000000000000" charset="-122"/>
                <a:sym typeface="+mn-ea"/>
              </a:rPr>
              <a:t>月</a:t>
            </a:r>
            <a:r>
              <a:rPr lang="en-US" sz="3000" smtClean="0">
                <a:solidFill>
                  <a:srgbClr val="C1662D"/>
                </a:solidFill>
                <a:latin typeface="思源黑体 CN Medium" panose="020B0600000000000000" charset="-122"/>
                <a:ea typeface="思源黑体 CN Medium" panose="020B0600000000000000" charset="-122"/>
                <a:sym typeface="+mn-ea"/>
              </a:rPr>
              <a:t>7</a:t>
            </a:r>
            <a:r>
              <a:rPr sz="3000" smtClean="0">
                <a:solidFill>
                  <a:srgbClr val="C1662D"/>
                </a:solidFill>
                <a:latin typeface="思源黑体 CN Medium" panose="020B0600000000000000" charset="-122"/>
                <a:ea typeface="思源黑体 CN Medium" panose="020B0600000000000000" charset="-122"/>
                <a:sym typeface="+mn-ea"/>
              </a:rPr>
              <a:t>日 </a:t>
            </a:r>
            <a:r>
              <a:rPr lang="en-US" sz="3000">
                <a:solidFill>
                  <a:srgbClr val="C1662D"/>
                </a:solidFill>
                <a:latin typeface="思源黑体 CN Medium" panose="020B0600000000000000" charset="-122"/>
                <a:ea typeface="思源黑体 CN Medium" panose="020B0600000000000000" charset="-122"/>
                <a:sym typeface="+mn-ea"/>
              </a:rPr>
              <a:t>20</a:t>
            </a:r>
            <a:r>
              <a:rPr sz="3000">
                <a:solidFill>
                  <a:srgbClr val="C1662D"/>
                </a:solidFill>
                <a:latin typeface="思源黑体 CN Medium" panose="020B0600000000000000" charset="-122"/>
                <a:ea typeface="思源黑体 CN Medium" panose="020B0600000000000000" charset="-122"/>
                <a:sym typeface="+mn-ea"/>
              </a:rPr>
              <a:t>:</a:t>
            </a:r>
            <a:r>
              <a:rPr lang="en-US" sz="3000">
                <a:solidFill>
                  <a:srgbClr val="C1662D"/>
                </a:solidFill>
                <a:latin typeface="思源黑体 CN Medium" panose="020B0600000000000000" charset="-122"/>
                <a:ea typeface="思源黑体 CN Medium" panose="020B0600000000000000" charset="-122"/>
                <a:sym typeface="+mn-ea"/>
              </a:rPr>
              <a:t>15</a:t>
            </a:r>
            <a:endParaRPr lang="en-US" sz="3000">
              <a:solidFill>
                <a:srgbClr val="C1662D"/>
              </a:solidFill>
              <a:latin typeface="思源黑体 CN Medium" panose="020B0600000000000000" charset="-122"/>
              <a:ea typeface="思源黑体 CN Medium" panose="020B0600000000000000" charset="-122"/>
              <a:sym typeface="+mn-ea"/>
            </a:endParaRPr>
          </a:p>
        </p:txBody>
      </p:sp>
      <p:pic>
        <p:nvPicPr>
          <p:cNvPr id="15" name="图片 14"/>
          <p:cNvPicPr>
            <a:picLocks noChangeAspect="1"/>
          </p:cNvPicPr>
          <p:nvPr/>
        </p:nvPicPr>
        <p:blipFill>
          <a:blip r:embed="rId1"/>
          <a:stretch>
            <a:fillRect/>
          </a:stretch>
        </p:blipFill>
        <p:spPr>
          <a:xfrm>
            <a:off x="977265" y="4033520"/>
            <a:ext cx="314325" cy="619125"/>
          </a:xfrm>
          <a:prstGeom prst="rect">
            <a:avLst/>
          </a:prstGeom>
        </p:spPr>
      </p:pic>
      <p:pic>
        <p:nvPicPr>
          <p:cNvPr id="3" name="图片 2" descr="苏柏安"/>
          <p:cNvPicPr>
            <a:picLocks noChangeAspect="1"/>
          </p:cNvPicPr>
          <p:nvPr>
            <p:custDataLst>
              <p:tags r:id="rId2"/>
            </p:custDataLst>
          </p:nvPr>
        </p:nvPicPr>
        <p:blipFill>
          <a:blip r:embed="rId3"/>
          <a:stretch>
            <a:fillRect/>
          </a:stretch>
        </p:blipFill>
        <p:spPr>
          <a:xfrm>
            <a:off x="8324850" y="861060"/>
            <a:ext cx="3269615" cy="5242560"/>
          </a:xfrm>
          <a:prstGeom prst="rect">
            <a:avLst/>
          </a:prstGeom>
        </p:spPr>
      </p:pic>
      <p:sp>
        <p:nvSpPr>
          <p:cNvPr id="2" name="文本框 1"/>
          <p:cNvSpPr txBox="1"/>
          <p:nvPr/>
        </p:nvSpPr>
        <p:spPr>
          <a:xfrm>
            <a:off x="491489" y="1400453"/>
            <a:ext cx="8658225" cy="1107996"/>
          </a:xfrm>
          <a:prstGeom prst="rect">
            <a:avLst/>
          </a:prstGeom>
          <a:noFill/>
        </p:spPr>
        <p:txBody>
          <a:bodyPr wrap="square" rtlCol="0">
            <a:spAutoFit/>
          </a:bodyPr>
          <a:lstStyle/>
          <a:p>
            <a:pPr algn="l">
              <a:lnSpc>
                <a:spcPct val="100000"/>
              </a:lnSpc>
            </a:pPr>
            <a:r>
              <a:rPr lang="zh-CN" altLang="en-US" sz="6600" smtClean="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追踪股权</a:t>
            </a:r>
            <a:r>
              <a:rPr lang="en-US" altLang="zh-CN" sz="660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 </a:t>
            </a:r>
            <a:r>
              <a:rPr lang="zh-CN" altLang="en-US" sz="6600" smtClean="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事件掘金</a:t>
            </a:r>
            <a:endParaRPr lang="zh-CN" altLang="en-US" sz="6600" smtClean="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p:txBody>
      </p:sp>
      <p:sp>
        <p:nvSpPr>
          <p:cNvPr id="4" name="文本框 3"/>
          <p:cNvSpPr txBox="1"/>
          <p:nvPr>
            <p:custDataLst>
              <p:tags r:id="rId4"/>
            </p:custDataLst>
          </p:nvPr>
        </p:nvSpPr>
        <p:spPr>
          <a:xfrm>
            <a:off x="1254760" y="4561205"/>
            <a:ext cx="6076950" cy="1014730"/>
          </a:xfrm>
          <a:prstGeom prst="rect">
            <a:avLst/>
          </a:prstGeom>
          <a:noFill/>
        </p:spPr>
        <p:txBody>
          <a:bodyPr wrap="square" rtlCol="0">
            <a:spAutoFit/>
          </a:bodyPr>
          <a:lstStyle/>
          <a:p>
            <a:pPr algn="just" fontAlgn="auto">
              <a:lnSpc>
                <a:spcPct val="125000"/>
              </a:lnSpc>
            </a:pPr>
            <a:r>
              <a:rPr lang="zh-CN"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a:t>
            </a:r>
            <a:r>
              <a:rPr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投资顾问，金融专业出身，具备多年经传系统积淀，擅长主题风口擒龙头，独创《短线/中线交易法则》、《超级三色战法》等，提倡用简单的方法稳健获利。</a:t>
            </a:r>
            <a:endParaRPr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dirty="0">
                <a:solidFill>
                  <a:srgbClr val="EFDDFF"/>
                </a:solidFill>
                <a:latin typeface="思源黑体 CN Medium" panose="020B0600000000000000" charset="-122"/>
                <a:ea typeface="思源黑体 CN Medium" panose="020B0600000000000000" charset="-122"/>
              </a:rPr>
              <a:t>03</a:t>
            </a:r>
            <a:endParaRPr lang="en-US" altLang="zh-CN" sz="7200" dirty="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产销两旺业绩拐点</a:t>
            </a:r>
            <a:endParaRPr lang="zh-CN" altLang="en-US" sz="80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69441"/>
          </a:xfrm>
          <a:prstGeom prst="rect">
            <a:avLst/>
          </a:prstGeom>
          <a:noFill/>
        </p:spPr>
        <p:txBody>
          <a:bodyPr wrap="square" rtlCol="0">
            <a:spAutoFit/>
          </a:bodyPr>
          <a:lstStyle/>
          <a:p>
            <a:pPr algn="ctr"/>
            <a:r>
              <a:rPr lang="zh-CN" altLang="en-US" sz="44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rPr>
              <a:t>产销两旺：提前捕捉业绩拐点</a:t>
            </a:r>
            <a:endParaRPr lang="zh-CN" altLang="en-US" sz="44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endParaRPr>
          </a:p>
        </p:txBody>
      </p:sp>
      <p:pic>
        <p:nvPicPr>
          <p:cNvPr id="7" name="图片 6"/>
          <p:cNvPicPr>
            <a:picLocks noChangeAspect="1"/>
          </p:cNvPicPr>
          <p:nvPr/>
        </p:nvPicPr>
        <p:blipFill>
          <a:blip r:embed="rId1"/>
          <a:stretch>
            <a:fillRect/>
          </a:stretch>
        </p:blipFill>
        <p:spPr>
          <a:xfrm>
            <a:off x="488315" y="1376680"/>
            <a:ext cx="5971540" cy="3811270"/>
          </a:xfrm>
          <a:prstGeom prst="rect">
            <a:avLst/>
          </a:prstGeom>
        </p:spPr>
      </p:pic>
      <p:sp>
        <p:nvSpPr>
          <p:cNvPr id="8" name="文本框 7"/>
          <p:cNvSpPr txBox="1"/>
          <p:nvPr/>
        </p:nvSpPr>
        <p:spPr>
          <a:xfrm>
            <a:off x="6644005" y="1528445"/>
            <a:ext cx="5286375" cy="3322955"/>
          </a:xfrm>
          <a:prstGeom prst="rect">
            <a:avLst/>
          </a:prstGeom>
          <a:noFill/>
        </p:spPr>
        <p:txBody>
          <a:bodyPr wrap="square" rtlCol="0" anchor="t">
            <a:spAutoFit/>
          </a:bodyPr>
          <a:lstStyle/>
          <a:p>
            <a:pPr algn="l" fontAlgn="auto">
              <a:lnSpc>
                <a:spcPct val="150000"/>
              </a:lnSpc>
            </a:pPr>
            <a:r>
              <a:rPr lang="zh-CN" sz="1400">
                <a:solidFill>
                  <a:schemeClr val="tx1"/>
                </a:solidFill>
                <a:latin typeface="思源黑体 CN Medium" panose="020B0600000000000000" charset="-122"/>
                <a:ea typeface="思源黑体 CN Medium" panose="020B0600000000000000" charset="-122"/>
              </a:rPr>
              <a:t>上市公司一般在固定的月份发布产销数据</a:t>
            </a:r>
            <a:endParaRPr lang="zh-CN" sz="1400">
              <a:solidFill>
                <a:schemeClr val="tx1"/>
              </a:solidFill>
              <a:latin typeface="思源黑体 CN Medium" panose="020B0600000000000000" charset="-122"/>
              <a:ea typeface="思源黑体 CN Medium" panose="020B0600000000000000" charset="-122"/>
            </a:endParaRPr>
          </a:p>
          <a:p>
            <a:pPr algn="l" fontAlgn="auto">
              <a:lnSpc>
                <a:spcPct val="150000"/>
              </a:lnSpc>
            </a:pPr>
            <a:r>
              <a:rPr lang="zh-CN" sz="1400">
                <a:solidFill>
                  <a:schemeClr val="tx1"/>
                </a:solidFill>
                <a:latin typeface="思源黑体 CN Medium" panose="020B0600000000000000" charset="-122"/>
                <a:ea typeface="思源黑体 CN Medium" panose="020B0600000000000000" charset="-122"/>
              </a:rPr>
              <a:t>汽车整车、农林牧渔、房地产业、物流行业等行业持续发布对应的产销经营数据</a:t>
            </a:r>
            <a:endParaRPr lang="zh-CN" sz="1400">
              <a:solidFill>
                <a:schemeClr val="tx1"/>
              </a:solidFill>
              <a:latin typeface="思源黑体 CN Medium" panose="020B0600000000000000" charset="-122"/>
              <a:ea typeface="思源黑体 CN Medium" panose="020B0600000000000000" charset="-122"/>
            </a:endParaRPr>
          </a:p>
          <a:p>
            <a:pPr algn="l" fontAlgn="auto">
              <a:lnSpc>
                <a:spcPct val="150000"/>
              </a:lnSpc>
            </a:pPr>
            <a:r>
              <a:rPr lang="zh-CN" altLang="en-US" sz="1400">
                <a:solidFill>
                  <a:schemeClr val="tx1"/>
                </a:solidFill>
                <a:latin typeface="思源黑体 CN Medium" panose="020B0600000000000000" charset="-122"/>
                <a:ea typeface="思源黑体 CN Medium" panose="020B0600000000000000" charset="-122"/>
              </a:rPr>
              <a:t>通过产销经营数据提前锁定上市公司的季度营收变化</a:t>
            </a:r>
            <a:endParaRPr lang="zh-CN" altLang="en-US" sz="1400">
              <a:solidFill>
                <a:schemeClr val="tx1"/>
              </a:solidFill>
              <a:latin typeface="思源黑体 CN Medium" panose="020B0600000000000000" charset="-122"/>
              <a:ea typeface="思源黑体 CN Medium" panose="020B0600000000000000" charset="-122"/>
            </a:endParaRPr>
          </a:p>
          <a:p>
            <a:pPr algn="l" fontAlgn="auto">
              <a:lnSpc>
                <a:spcPct val="150000"/>
              </a:lnSpc>
            </a:pPr>
            <a:r>
              <a:rPr lang="zh-CN" altLang="en-US" sz="1400">
                <a:solidFill>
                  <a:schemeClr val="tx1"/>
                </a:solidFill>
                <a:latin typeface="思源黑体 CN Medium" panose="020B0600000000000000" charset="-122"/>
                <a:ea typeface="思源黑体 CN Medium" panose="020B0600000000000000" charset="-122"/>
              </a:rPr>
              <a:t>提前预判上市公司业绩变动情况</a:t>
            </a:r>
            <a:endParaRPr lang="zh-CN" altLang="en-US" sz="1400">
              <a:solidFill>
                <a:schemeClr val="tx1"/>
              </a:solidFill>
              <a:latin typeface="思源黑体 CN Medium" panose="020B0600000000000000" charset="-122"/>
              <a:ea typeface="思源黑体 CN Medium" panose="020B0600000000000000" charset="-122"/>
            </a:endParaRPr>
          </a:p>
          <a:p>
            <a:pPr algn="l" fontAlgn="auto">
              <a:lnSpc>
                <a:spcPct val="150000"/>
              </a:lnSpc>
            </a:pPr>
            <a:endParaRPr lang="zh-CN" altLang="en-US" sz="1400">
              <a:solidFill>
                <a:schemeClr val="tx1"/>
              </a:solidFill>
              <a:latin typeface="思源黑体 CN Medium" panose="020B0600000000000000" charset="-122"/>
              <a:ea typeface="思源黑体 CN Medium" panose="020B0600000000000000" charset="-122"/>
            </a:endParaRPr>
          </a:p>
          <a:p>
            <a:pPr algn="l" fontAlgn="auto">
              <a:lnSpc>
                <a:spcPct val="150000"/>
              </a:lnSpc>
            </a:pPr>
            <a:r>
              <a:rPr lang="zh-CN" altLang="en-US" sz="1400">
                <a:solidFill>
                  <a:schemeClr val="tx1"/>
                </a:solidFill>
                <a:latin typeface="思源黑体 CN Medium" panose="020B0600000000000000" charset="-122"/>
                <a:ea typeface="思源黑体 CN Medium" panose="020B0600000000000000" charset="-122"/>
              </a:rPr>
              <a:t>平均产量环比：上市公司公布其产量情况，产量增加，可以销售的商品增加，未来有望转化为销量，体现未来业绩转化。</a:t>
            </a:r>
            <a:endParaRPr lang="zh-CN" altLang="en-US" sz="1400">
              <a:solidFill>
                <a:schemeClr val="tx1"/>
              </a:solidFill>
              <a:latin typeface="思源黑体 CN Medium" panose="020B0600000000000000" charset="-122"/>
              <a:ea typeface="思源黑体 CN Medium" panose="020B0600000000000000" charset="-122"/>
            </a:endParaRPr>
          </a:p>
          <a:p>
            <a:pPr algn="l" fontAlgn="auto">
              <a:lnSpc>
                <a:spcPct val="150000"/>
              </a:lnSpc>
            </a:pPr>
            <a:r>
              <a:rPr lang="zh-CN" altLang="en-US" sz="1400">
                <a:solidFill>
                  <a:schemeClr val="tx1"/>
                </a:solidFill>
                <a:latin typeface="思源黑体 CN Medium" panose="020B0600000000000000" charset="-122"/>
                <a:ea typeface="思源黑体 CN Medium" panose="020B0600000000000000" charset="-122"/>
              </a:rPr>
              <a:t>平均销量环比：</a:t>
            </a:r>
            <a:r>
              <a:rPr lang="zh-CN" altLang="en-US" sz="1400">
                <a:solidFill>
                  <a:schemeClr val="tx1"/>
                </a:solidFill>
                <a:latin typeface="思源黑体 CN Medium" panose="020B0600000000000000" charset="-122"/>
                <a:ea typeface="思源黑体 CN Medium" panose="020B0600000000000000" charset="-122"/>
                <a:sym typeface="+mn-ea"/>
              </a:rPr>
              <a:t>上市公司公布其销量情况，销量增加，当期业绩有效转化</a:t>
            </a:r>
            <a:endParaRPr lang="zh-CN" altLang="en-US" sz="1400">
              <a:solidFill>
                <a:schemeClr val="tx1"/>
              </a:solidFill>
              <a:latin typeface="思源黑体 CN Medium" panose="020B0600000000000000" charset="-122"/>
              <a:ea typeface="思源黑体 CN Medium" panose="020B0600000000000000" charset="-122"/>
              <a:sym typeface="+mn-ea"/>
            </a:endParaRPr>
          </a:p>
        </p:txBody>
      </p:sp>
      <p:sp>
        <p:nvSpPr>
          <p:cNvPr id="9" name="文本框 8"/>
          <p:cNvSpPr txBox="1"/>
          <p:nvPr/>
        </p:nvSpPr>
        <p:spPr>
          <a:xfrm>
            <a:off x="2780665" y="5410200"/>
            <a:ext cx="7106285" cy="506730"/>
          </a:xfrm>
          <a:prstGeom prst="rect">
            <a:avLst/>
          </a:prstGeom>
          <a:noFill/>
        </p:spPr>
        <p:txBody>
          <a:bodyPr wrap="square" rtlCol="0" anchor="t">
            <a:spAutoFit/>
          </a:bodyPr>
          <a:lstStyle/>
          <a:p>
            <a:pPr algn="ctr" fontAlgn="auto">
              <a:lnSpc>
                <a:spcPct val="150000"/>
              </a:lnSpc>
            </a:pPr>
            <a:r>
              <a:rPr lang="zh-CN" b="1">
                <a:solidFill>
                  <a:srgbClr val="C00000"/>
                </a:solidFill>
                <a:latin typeface="思源黑体 CN Bold" panose="020B0800000000000000" charset="-122"/>
                <a:ea typeface="思源黑体 CN Bold" panose="020B0800000000000000" charset="-122"/>
              </a:rPr>
              <a:t>捕捉产销两旺的投资机会，业绩提前兑现，个股进入高景气度</a:t>
            </a:r>
            <a:endParaRPr lang="zh-CN" b="1">
              <a:solidFill>
                <a:srgbClr val="C00000"/>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69441"/>
          </a:xfrm>
          <a:prstGeom prst="rect">
            <a:avLst/>
          </a:prstGeom>
          <a:noFill/>
        </p:spPr>
        <p:txBody>
          <a:bodyPr wrap="square" rtlCol="0">
            <a:spAutoFit/>
          </a:bodyPr>
          <a:lstStyle/>
          <a:p>
            <a:pPr algn="ctr"/>
            <a:r>
              <a:rPr lang="zh-CN" altLang="en-US" sz="44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rPr>
              <a:t>产销两旺：捕捉业绩拐点</a:t>
            </a:r>
            <a:endParaRPr lang="zh-CN" altLang="en-US" sz="44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endParaRPr>
          </a:p>
        </p:txBody>
      </p:sp>
      <p:pic>
        <p:nvPicPr>
          <p:cNvPr id="3" name="图片 2"/>
          <p:cNvPicPr>
            <a:picLocks noChangeAspect="1"/>
          </p:cNvPicPr>
          <p:nvPr/>
        </p:nvPicPr>
        <p:blipFill>
          <a:blip r:embed="rId1"/>
          <a:stretch>
            <a:fillRect/>
          </a:stretch>
        </p:blipFill>
        <p:spPr>
          <a:xfrm>
            <a:off x="25664" y="1147820"/>
            <a:ext cx="6997436" cy="3790278"/>
          </a:xfrm>
          <a:prstGeom prst="rect">
            <a:avLst/>
          </a:prstGeom>
        </p:spPr>
      </p:pic>
      <p:sp>
        <p:nvSpPr>
          <p:cNvPr id="4" name="文本框 3"/>
          <p:cNvSpPr txBox="1"/>
          <p:nvPr/>
        </p:nvSpPr>
        <p:spPr>
          <a:xfrm>
            <a:off x="7023100" y="1236683"/>
            <a:ext cx="4916805" cy="3969385"/>
          </a:xfrm>
          <a:prstGeom prst="rect">
            <a:avLst/>
          </a:prstGeom>
          <a:noFill/>
        </p:spPr>
        <p:txBody>
          <a:bodyPr wrap="square" rtlCol="0" anchor="t">
            <a:spAutoFit/>
          </a:bodyPr>
          <a:lstStyle/>
          <a:p>
            <a:pPr algn="l" fontAlgn="auto">
              <a:lnSpc>
                <a:spcPct val="150000"/>
              </a:lnSpc>
            </a:pPr>
            <a:r>
              <a:rPr lang="zh-CN" sz="1400">
                <a:solidFill>
                  <a:schemeClr val="tx1"/>
                </a:solidFill>
                <a:latin typeface="思源黑体 CN Bold" panose="020B0800000000000000" charset="-122"/>
                <a:ea typeface="思源黑体 CN Bold" panose="020B0800000000000000" charset="-122"/>
              </a:rPr>
              <a:t>产销共振：产量、销量共振，个股高景气，业绩基本锁定预增；</a:t>
            </a:r>
            <a:endParaRPr lang="zh-CN" sz="1400">
              <a:solidFill>
                <a:schemeClr val="tx1"/>
              </a:solidFill>
              <a:latin typeface="思源黑体 CN Bold" panose="020B0800000000000000" charset="-122"/>
              <a:ea typeface="思源黑体 CN Bold" panose="020B0800000000000000" charset="-122"/>
            </a:endParaRPr>
          </a:p>
          <a:p>
            <a:pPr algn="l" fontAlgn="auto">
              <a:lnSpc>
                <a:spcPct val="150000"/>
              </a:lnSpc>
            </a:pPr>
            <a:r>
              <a:rPr lang="zh-CN" sz="1400">
                <a:solidFill>
                  <a:schemeClr val="tx1"/>
                </a:solidFill>
                <a:latin typeface="思源黑体 CN Bold" panose="020B0800000000000000" charset="-122"/>
                <a:ea typeface="思源黑体 CN Bold" panose="020B0800000000000000" charset="-122"/>
              </a:rPr>
              <a:t>产量连续增加：产量连续月份环比增加；</a:t>
            </a:r>
            <a:endParaRPr lang="zh-CN" sz="1400">
              <a:solidFill>
                <a:schemeClr val="tx1"/>
              </a:solidFill>
              <a:latin typeface="思源黑体 CN Bold" panose="020B0800000000000000" charset="-122"/>
              <a:ea typeface="思源黑体 CN Bold" panose="020B0800000000000000" charset="-122"/>
            </a:endParaRPr>
          </a:p>
          <a:p>
            <a:pPr algn="l" fontAlgn="auto">
              <a:lnSpc>
                <a:spcPct val="150000"/>
              </a:lnSpc>
            </a:pPr>
            <a:r>
              <a:rPr lang="zh-CN" sz="1400">
                <a:solidFill>
                  <a:schemeClr val="tx1"/>
                </a:solidFill>
                <a:latin typeface="思源黑体 CN Bold" panose="020B0800000000000000" charset="-122"/>
                <a:ea typeface="思源黑体 CN Bold" panose="020B0800000000000000" charset="-122"/>
              </a:rPr>
              <a:t>销量连续增加：</a:t>
            </a:r>
            <a:r>
              <a:rPr lang="zh-CN" sz="1400">
                <a:latin typeface="思源黑体 CN Bold" panose="020B0800000000000000" charset="-122"/>
                <a:ea typeface="思源黑体 CN Bold" panose="020B0800000000000000" charset="-122"/>
                <a:sym typeface="+mn-ea"/>
              </a:rPr>
              <a:t>销量连续月份环比增加；</a:t>
            </a:r>
            <a:endParaRPr lang="zh-CN" sz="1400">
              <a:latin typeface="思源黑体 CN Bold" panose="020B0800000000000000" charset="-122"/>
              <a:ea typeface="思源黑体 CN Bold" panose="020B0800000000000000" charset="-122"/>
              <a:sym typeface="+mn-ea"/>
            </a:endParaRPr>
          </a:p>
          <a:p>
            <a:pPr algn="l" fontAlgn="auto">
              <a:lnSpc>
                <a:spcPct val="150000"/>
              </a:lnSpc>
            </a:pPr>
            <a:r>
              <a:rPr lang="zh-CN" sz="1400">
                <a:solidFill>
                  <a:schemeClr val="tx1"/>
                </a:solidFill>
                <a:latin typeface="思源黑体 CN Bold" panose="020B0800000000000000" charset="-122"/>
                <a:ea typeface="思源黑体 CN Bold" panose="020B0800000000000000" charset="-122"/>
              </a:rPr>
              <a:t>明细数据：产量、销量、其他类型的同比、环比业绩数据</a:t>
            </a:r>
            <a:endParaRPr lang="zh-CN" sz="1400">
              <a:solidFill>
                <a:schemeClr val="tx1"/>
              </a:solidFill>
              <a:latin typeface="思源黑体 CN Bold" panose="020B0800000000000000" charset="-122"/>
              <a:ea typeface="思源黑体 CN Bold" panose="020B0800000000000000" charset="-122"/>
            </a:endParaRPr>
          </a:p>
          <a:p>
            <a:pPr algn="l" fontAlgn="auto">
              <a:lnSpc>
                <a:spcPct val="150000"/>
              </a:lnSpc>
            </a:pPr>
            <a:endParaRPr lang="zh-CN" sz="1400">
              <a:solidFill>
                <a:schemeClr val="tx1"/>
              </a:solidFill>
              <a:latin typeface="思源黑体 CN Bold" panose="020B0800000000000000" charset="-122"/>
              <a:ea typeface="思源黑体 CN Bold" panose="020B0800000000000000" charset="-122"/>
            </a:endParaRPr>
          </a:p>
          <a:p>
            <a:pPr algn="l" fontAlgn="auto">
              <a:lnSpc>
                <a:spcPct val="150000"/>
              </a:lnSpc>
            </a:pPr>
            <a:r>
              <a:rPr lang="zh-CN" sz="1400">
                <a:solidFill>
                  <a:schemeClr val="tx1"/>
                </a:solidFill>
                <a:latin typeface="思源黑体 CN Bold" panose="020B0800000000000000" charset="-122"/>
                <a:ea typeface="思源黑体 CN Bold" panose="020B0800000000000000" charset="-122"/>
              </a:rPr>
              <a:t>副图指标：</a:t>
            </a:r>
            <a:endParaRPr lang="zh-CN" sz="1400">
              <a:solidFill>
                <a:schemeClr val="tx1"/>
              </a:solidFill>
              <a:latin typeface="思源黑体 CN Bold" panose="020B0800000000000000" charset="-122"/>
              <a:ea typeface="思源黑体 CN Bold" panose="020B0800000000000000" charset="-122"/>
            </a:endParaRPr>
          </a:p>
          <a:p>
            <a:pPr algn="l" fontAlgn="auto">
              <a:lnSpc>
                <a:spcPct val="150000"/>
              </a:lnSpc>
            </a:pPr>
            <a:r>
              <a:rPr lang="zh-CN" sz="1400">
                <a:solidFill>
                  <a:schemeClr val="tx1"/>
                </a:solidFill>
                <a:latin typeface="思源黑体 CN Bold" panose="020B0800000000000000" charset="-122"/>
                <a:ea typeface="思源黑体 CN Bold" panose="020B0800000000000000" charset="-122"/>
              </a:rPr>
              <a:t>产量环比：本月产量环比变化情况，红色表示增加，绿色表示减少</a:t>
            </a:r>
            <a:endParaRPr lang="zh-CN" sz="1400">
              <a:solidFill>
                <a:schemeClr val="tx1"/>
              </a:solidFill>
              <a:latin typeface="思源黑体 CN Bold" panose="020B0800000000000000" charset="-122"/>
              <a:ea typeface="思源黑体 CN Bold" panose="020B0800000000000000" charset="-122"/>
            </a:endParaRPr>
          </a:p>
          <a:p>
            <a:pPr algn="l" fontAlgn="auto">
              <a:lnSpc>
                <a:spcPct val="150000"/>
              </a:lnSpc>
            </a:pPr>
            <a:r>
              <a:rPr lang="zh-CN" sz="1400">
                <a:solidFill>
                  <a:schemeClr val="tx1"/>
                </a:solidFill>
                <a:latin typeface="思源黑体 CN Bold" panose="020B0800000000000000" charset="-122"/>
                <a:ea typeface="思源黑体 CN Bold" panose="020B0800000000000000" charset="-122"/>
              </a:rPr>
              <a:t>销量环比：</a:t>
            </a:r>
            <a:r>
              <a:rPr lang="zh-CN" sz="1400">
                <a:latin typeface="思源黑体 CN Bold" panose="020B0800000000000000" charset="-122"/>
                <a:ea typeface="思源黑体 CN Bold" panose="020B0800000000000000" charset="-122"/>
                <a:sym typeface="+mn-ea"/>
              </a:rPr>
              <a:t>本月销量环比变化情况，红色表示增加，绿色表示减少</a:t>
            </a:r>
            <a:endParaRPr lang="zh-CN" sz="1400">
              <a:solidFill>
                <a:schemeClr val="tx1"/>
              </a:solidFill>
              <a:latin typeface="思源黑体 CN Bold" panose="020B0800000000000000" charset="-122"/>
              <a:ea typeface="思源黑体 CN Bold" panose="020B0800000000000000" charset="-122"/>
            </a:endParaRPr>
          </a:p>
          <a:p>
            <a:pPr algn="l" fontAlgn="auto">
              <a:lnSpc>
                <a:spcPct val="150000"/>
              </a:lnSpc>
            </a:pPr>
            <a:endParaRPr lang="zh-CN" sz="1400">
              <a:solidFill>
                <a:schemeClr val="tx1"/>
              </a:solidFill>
              <a:latin typeface="思源黑体 CN Bold" panose="020B0800000000000000" charset="-122"/>
              <a:ea typeface="思源黑体 CN Bold" panose="020B0800000000000000" charset="-122"/>
            </a:endParaRPr>
          </a:p>
        </p:txBody>
      </p:sp>
      <p:pic>
        <p:nvPicPr>
          <p:cNvPr id="5" name="图片 4"/>
          <p:cNvPicPr>
            <a:picLocks noChangeAspect="1"/>
          </p:cNvPicPr>
          <p:nvPr/>
        </p:nvPicPr>
        <p:blipFill>
          <a:blip r:embed="rId2"/>
          <a:stretch>
            <a:fillRect/>
          </a:stretch>
        </p:blipFill>
        <p:spPr>
          <a:xfrm>
            <a:off x="2930741" y="1363221"/>
            <a:ext cx="3371850" cy="257175"/>
          </a:xfrm>
          <a:prstGeom prst="rect">
            <a:avLst/>
          </a:prstGeom>
          <a:ln>
            <a:solidFill>
              <a:schemeClr val="tx1">
                <a:lumMod val="50000"/>
                <a:lumOff val="50000"/>
              </a:schemeClr>
            </a:solidFill>
          </a:ln>
        </p:spPr>
      </p:pic>
      <p:sp>
        <p:nvSpPr>
          <p:cNvPr id="7" name="文本框 6"/>
          <p:cNvSpPr txBox="1"/>
          <p:nvPr/>
        </p:nvSpPr>
        <p:spPr>
          <a:xfrm>
            <a:off x="2542540" y="5206068"/>
            <a:ext cx="7106285" cy="922020"/>
          </a:xfrm>
          <a:prstGeom prst="rect">
            <a:avLst/>
          </a:prstGeom>
          <a:noFill/>
        </p:spPr>
        <p:txBody>
          <a:bodyPr wrap="square" rtlCol="0" anchor="t">
            <a:spAutoFit/>
          </a:bodyPr>
          <a:lstStyle/>
          <a:p>
            <a:pPr algn="ctr" fontAlgn="auto">
              <a:lnSpc>
                <a:spcPct val="150000"/>
              </a:lnSpc>
            </a:pPr>
            <a:r>
              <a:rPr lang="zh-CN" b="1">
                <a:solidFill>
                  <a:srgbClr val="C00000"/>
                </a:solidFill>
                <a:latin typeface="思源黑体 CN Bold" panose="020B0800000000000000" charset="-122"/>
                <a:ea typeface="思源黑体 CN Bold" panose="020B0800000000000000" charset="-122"/>
              </a:rPr>
              <a:t>一键勾选产销两旺的投资机会，业绩提前兑现，高景气度投资机会</a:t>
            </a:r>
            <a:endParaRPr lang="zh-CN" b="1">
              <a:solidFill>
                <a:srgbClr val="C00000"/>
              </a:solidFill>
              <a:latin typeface="思源黑体 CN Bold" panose="020B0800000000000000" charset="-122"/>
              <a:ea typeface="思源黑体 CN Bold" panose="020B0800000000000000" charset="-122"/>
            </a:endParaRPr>
          </a:p>
          <a:p>
            <a:pPr algn="ctr" fontAlgn="auto">
              <a:lnSpc>
                <a:spcPct val="150000"/>
              </a:lnSpc>
            </a:pPr>
            <a:r>
              <a:rPr lang="zh-CN" altLang="en-US" b="1">
                <a:solidFill>
                  <a:srgbClr val="C00000"/>
                </a:solidFill>
                <a:latin typeface="思源黑体 CN Bold" panose="020B0800000000000000" charset="-122"/>
                <a:ea typeface="思源黑体 CN Bold" panose="020B0800000000000000" charset="-122"/>
              </a:rPr>
              <a:t>寻找确定性事件的投资机会</a:t>
            </a:r>
            <a:endParaRPr lang="zh-CN" altLang="en-US" b="1">
              <a:solidFill>
                <a:srgbClr val="C00000"/>
              </a:solidFill>
              <a:latin typeface="思源黑体 CN Bold" panose="020B0800000000000000" charset="-122"/>
              <a:ea typeface="思源黑体 CN Bold" panose="020B0800000000000000" charset="-122"/>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07886"/>
          </a:xfrm>
          <a:prstGeom prst="rect">
            <a:avLst/>
          </a:prstGeom>
          <a:noFill/>
        </p:spPr>
        <p:txBody>
          <a:bodyPr wrap="square" rtlCol="0">
            <a:spAutoFit/>
          </a:bodyPr>
          <a:lstStyle/>
          <a:p>
            <a:pPr algn="ctr"/>
            <a:r>
              <a:rPr lang="zh-CN" altLang="en-US" sz="40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rPr>
              <a:t>产销共振：低估值</a:t>
            </a:r>
            <a:r>
              <a:rPr lang="en-US" altLang="zh-CN" sz="40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rPr>
              <a:t>+B</a:t>
            </a:r>
            <a:r>
              <a:rPr lang="zh-CN" altLang="en-US" sz="40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rPr>
              <a:t>点回档金叉</a:t>
            </a:r>
            <a:endParaRPr lang="zh-CN" altLang="en-US" sz="40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endParaRPr>
          </a:p>
        </p:txBody>
      </p:sp>
      <p:sp>
        <p:nvSpPr>
          <p:cNvPr id="3" name="文本框 2"/>
          <p:cNvSpPr txBox="1"/>
          <p:nvPr/>
        </p:nvSpPr>
        <p:spPr>
          <a:xfrm>
            <a:off x="680717" y="6021798"/>
            <a:ext cx="10829925" cy="410845"/>
          </a:xfrm>
          <a:prstGeom prst="rect">
            <a:avLst/>
          </a:prstGeom>
          <a:noFill/>
        </p:spPr>
        <p:txBody>
          <a:bodyPr wrap="square" rtlCol="0" anchor="t">
            <a:spAutoFit/>
          </a:bodyPr>
          <a:lstStyle/>
          <a:p>
            <a:pPr algn="ctr" fontAlgn="auto">
              <a:lnSpc>
                <a:spcPct val="130000"/>
              </a:lnSpc>
            </a:pP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产销共振（业绩拐点）</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低估值（股价低估，有修复预期）</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+B</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点回档金叉（两点一线，趋势反转）</a:t>
            </a:r>
            <a:endPar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endParaRPr>
          </a:p>
        </p:txBody>
      </p:sp>
      <p:pic>
        <p:nvPicPr>
          <p:cNvPr id="4" name="图片 3"/>
          <p:cNvPicPr>
            <a:picLocks noChangeAspect="1"/>
          </p:cNvPicPr>
          <p:nvPr/>
        </p:nvPicPr>
        <p:blipFill>
          <a:blip r:embed="rId1"/>
          <a:stretch>
            <a:fillRect/>
          </a:stretch>
        </p:blipFill>
        <p:spPr>
          <a:xfrm>
            <a:off x="1522241" y="991436"/>
            <a:ext cx="9146875" cy="4954557"/>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69441"/>
          </a:xfrm>
          <a:prstGeom prst="rect">
            <a:avLst/>
          </a:prstGeom>
          <a:noFill/>
        </p:spPr>
        <p:txBody>
          <a:bodyPr wrap="square" rtlCol="0">
            <a:spAutoFit/>
          </a:bodyPr>
          <a:lstStyle/>
          <a:p>
            <a:pPr algn="ctr"/>
            <a:r>
              <a:rPr lang="zh-CN" altLang="en-US" sz="44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rPr>
              <a:t>产销两旺：捕捉业绩拐点</a:t>
            </a:r>
            <a:endParaRPr lang="zh-CN" altLang="en-US" sz="44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endParaRPr>
          </a:p>
        </p:txBody>
      </p:sp>
      <p:sp>
        <p:nvSpPr>
          <p:cNvPr id="3" name="矩形 2"/>
          <p:cNvSpPr/>
          <p:nvPr/>
        </p:nvSpPr>
        <p:spPr>
          <a:xfrm>
            <a:off x="1359780" y="5615217"/>
            <a:ext cx="9471804" cy="887730"/>
          </a:xfrm>
          <a:prstGeom prst="rect">
            <a:avLst/>
          </a:prstGeom>
        </p:spPr>
        <p:txBody>
          <a:bodyPr wrap="square">
            <a:spAutoFit/>
          </a:bodyPr>
          <a:lstStyle/>
          <a:p>
            <a:pPr algn="ctr" fontAlgn="auto">
              <a:lnSpc>
                <a:spcPct val="130000"/>
              </a:lnSpc>
              <a:spcBef>
                <a:spcPts val="600"/>
              </a:spcBef>
            </a:pPr>
            <a:r>
              <a:rPr lang="zh-CN" altLang="en-US" b="1" dirty="0">
                <a:solidFill>
                  <a:srgbClr val="C00000"/>
                </a:solidFill>
                <a:latin typeface="思源黑体 CN Medium" panose="020B0600000000000000" charset="-122"/>
                <a:ea typeface="思源黑体 CN Medium" panose="020B0600000000000000" charset="-122"/>
              </a:rPr>
              <a:t>产销两旺：季度数据决定业绩，业绩拐点出现，等待趋势反转，把握投资机会</a:t>
            </a:r>
            <a:endParaRPr lang="en-US" altLang="zh-CN" b="1" dirty="0">
              <a:solidFill>
                <a:srgbClr val="C00000"/>
              </a:solidFill>
              <a:latin typeface="思源黑体 CN Medium" panose="020B0600000000000000" charset="-122"/>
              <a:ea typeface="思源黑体 CN Medium" panose="020B0600000000000000" charset="-122"/>
            </a:endParaRPr>
          </a:p>
          <a:p>
            <a:pPr algn="ctr" fontAlgn="auto">
              <a:lnSpc>
                <a:spcPct val="130000"/>
              </a:lnSpc>
              <a:spcBef>
                <a:spcPts val="600"/>
              </a:spcBef>
            </a:pPr>
            <a:r>
              <a:rPr lang="zh-CN" altLang="en-US" b="1" dirty="0">
                <a:solidFill>
                  <a:srgbClr val="C00000"/>
                </a:solidFill>
                <a:latin typeface="思源黑体 CN Medium" panose="020B0600000000000000" charset="-122"/>
                <a:ea typeface="思源黑体 CN Medium" panose="020B0600000000000000" charset="-122"/>
              </a:rPr>
              <a:t>业绩拐点是选股，趋势反转可跟踪</a:t>
            </a:r>
            <a:endParaRPr lang="zh-CN" altLang="en-US" b="1" dirty="0">
              <a:solidFill>
                <a:srgbClr val="C00000"/>
              </a:solidFill>
              <a:latin typeface="思源黑体 CN Medium" panose="020B0600000000000000" charset="-122"/>
              <a:ea typeface="思源黑体 CN Medium" panose="020B0600000000000000" charset="-122"/>
            </a:endParaRPr>
          </a:p>
        </p:txBody>
      </p:sp>
      <p:pic>
        <p:nvPicPr>
          <p:cNvPr id="4" name="图片 3"/>
          <p:cNvPicPr>
            <a:picLocks noChangeAspect="1"/>
          </p:cNvPicPr>
          <p:nvPr/>
        </p:nvPicPr>
        <p:blipFill>
          <a:blip r:embed="rId1"/>
          <a:stretch>
            <a:fillRect/>
          </a:stretch>
        </p:blipFill>
        <p:spPr>
          <a:xfrm>
            <a:off x="1733751" y="889791"/>
            <a:ext cx="8723862" cy="4725426"/>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dirty="0">
                <a:solidFill>
                  <a:srgbClr val="EFDDFF"/>
                </a:solidFill>
                <a:latin typeface="思源黑体 CN Medium" panose="020B0600000000000000" charset="-122"/>
                <a:ea typeface="思源黑体 CN Medium" panose="020B0600000000000000" charset="-122"/>
              </a:rPr>
              <a:t>04</a:t>
            </a:r>
            <a:endParaRPr lang="en-US" altLang="zh-CN" sz="7200" dirty="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股份回购常态事件</a:t>
            </a:r>
            <a:endParaRPr lang="zh-CN" altLang="en-US" sz="80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69441"/>
          </a:xfrm>
          <a:prstGeom prst="rect">
            <a:avLst/>
          </a:prstGeom>
          <a:noFill/>
        </p:spPr>
        <p:txBody>
          <a:bodyPr wrap="square" rtlCol="0">
            <a:spAutoFit/>
          </a:bodyPr>
          <a:lstStyle>
            <a:defPPr>
              <a:defRPr lang="zh-CN"/>
            </a:defPPr>
            <a:lvl1pPr algn="ctr">
              <a:defRPr sz="4400">
                <a:gradFill>
                  <a:gsLst>
                    <a:gs pos="0">
                      <a:srgbClr val="FFFDF3"/>
                    </a:gs>
                    <a:gs pos="100000">
                      <a:srgbClr val="FEFAB9"/>
                    </a:gs>
                  </a:gsLst>
                  <a:lin ang="5400000" scaled="0"/>
                </a:gradFill>
                <a:latin typeface="思源黑体 CN Medium" panose="020B0600000000000000" charset="-122"/>
                <a:ea typeface="思源黑体 CN Medium" panose="020B0600000000000000" charset="-122"/>
              </a:defRPr>
            </a:lvl1pPr>
          </a:lstStyle>
          <a:p>
            <a:r>
              <a:rPr lang="zh-CN" altLang="en-US" dirty="0"/>
              <a:t>为什么做股份回购</a:t>
            </a:r>
            <a:endParaRPr lang="zh-CN" altLang="en-US" dirty="0"/>
          </a:p>
        </p:txBody>
      </p:sp>
      <p:sp>
        <p:nvSpPr>
          <p:cNvPr id="3" name="文本框 2"/>
          <p:cNvSpPr txBox="1"/>
          <p:nvPr/>
        </p:nvSpPr>
        <p:spPr>
          <a:xfrm>
            <a:off x="5159375" y="1025268"/>
            <a:ext cx="6417945" cy="2971165"/>
          </a:xfrm>
          <a:prstGeom prst="rect">
            <a:avLst/>
          </a:prstGeom>
          <a:noFill/>
        </p:spPr>
        <p:txBody>
          <a:bodyPr wrap="square" rtlCol="0" anchor="t">
            <a:spAutoFit/>
          </a:bodyPr>
          <a:lstStyle/>
          <a:p>
            <a:pPr fontAlgn="auto">
              <a:lnSpc>
                <a:spcPct val="130000"/>
              </a:lnSpc>
            </a:pPr>
            <a:r>
              <a:rPr lang="zh-CN" altLang="en-US" sz="1600">
                <a:latin typeface="思源黑体 CN Bold" panose="020B0800000000000000" charset="-122"/>
                <a:ea typeface="思源黑体 CN Bold" panose="020B0800000000000000" charset="-122"/>
                <a:cs typeface="思源黑体 CN Bold" panose="020B0800000000000000" charset="-122"/>
              </a:rPr>
              <a:t>股票回购：上市公司利用现金等方式，从股票市场上回购本公司发行在外一定数额的股票的行为，这将减少企业流通在外的股票数量，从而达到市值管理、股权激励、稳定股价等积极作用。</a:t>
            </a:r>
            <a:endParaRPr lang="zh-CN" altLang="en-US" sz="1600">
              <a:latin typeface="思源黑体 CN Bold" panose="020B0800000000000000" charset="-122"/>
              <a:ea typeface="思源黑体 CN Bold" panose="020B0800000000000000" charset="-122"/>
              <a:cs typeface="思源黑体 CN Bold" panose="020B0800000000000000" charset="-122"/>
            </a:endParaRPr>
          </a:p>
          <a:p>
            <a:pPr fontAlgn="auto">
              <a:lnSpc>
                <a:spcPct val="130000"/>
              </a:lnSpc>
            </a:pPr>
            <a:endParaRPr lang="zh-CN" altLang="en-US" sz="1600">
              <a:latin typeface="思源黑体 CN Bold" panose="020B0800000000000000" charset="-122"/>
              <a:ea typeface="思源黑体 CN Bold" panose="020B0800000000000000" charset="-122"/>
              <a:cs typeface="思源黑体 CN Bold" panose="020B0800000000000000" charset="-122"/>
            </a:endParaRPr>
          </a:p>
          <a:p>
            <a:pPr fontAlgn="auto">
              <a:lnSpc>
                <a:spcPct val="130000"/>
              </a:lnSpc>
            </a:pPr>
            <a:r>
              <a:rPr lang="zh-CN" altLang="en-US" sz="1600">
                <a:latin typeface="思源黑体 CN Bold" panose="020B0800000000000000" charset="-122"/>
                <a:ea typeface="思源黑体 CN Bold" panose="020B0800000000000000" charset="-122"/>
                <a:cs typeface="思源黑体 CN Bold" panose="020B0800000000000000" charset="-122"/>
              </a:rPr>
              <a:t>回购为什么会促进股价上涨：</a:t>
            </a:r>
            <a:endParaRPr lang="zh-CN" altLang="en-US" sz="1600">
              <a:latin typeface="思源黑体 CN Bold" panose="020B0800000000000000" charset="-122"/>
              <a:ea typeface="思源黑体 CN Bold" panose="020B0800000000000000" charset="-122"/>
              <a:cs typeface="思源黑体 CN Bold" panose="020B0800000000000000" charset="-122"/>
            </a:endParaRPr>
          </a:p>
          <a:p>
            <a:pPr fontAlgn="auto">
              <a:lnSpc>
                <a:spcPct val="130000"/>
              </a:lnSpc>
            </a:pPr>
            <a:r>
              <a:rPr lang="zh-CN" altLang="en-US" sz="1600">
                <a:latin typeface="思源黑体 CN Bold" panose="020B0800000000000000" charset="-122"/>
                <a:ea typeface="思源黑体 CN Bold" panose="020B0800000000000000" charset="-122"/>
                <a:cs typeface="思源黑体 CN Bold" panose="020B0800000000000000" charset="-122"/>
              </a:rPr>
              <a:t>（</a:t>
            </a:r>
            <a:r>
              <a:rPr lang="en-US" altLang="zh-CN" sz="1600">
                <a:latin typeface="思源黑体 CN Bold" panose="020B0800000000000000" charset="-122"/>
                <a:ea typeface="思源黑体 CN Bold" panose="020B0800000000000000" charset="-122"/>
                <a:cs typeface="思源黑体 CN Bold" panose="020B0800000000000000" charset="-122"/>
              </a:rPr>
              <a:t>1</a:t>
            </a:r>
            <a:r>
              <a:rPr lang="zh-CN" altLang="en-US" sz="1600">
                <a:latin typeface="思源黑体 CN Bold" panose="020B0800000000000000" charset="-122"/>
                <a:ea typeface="思源黑体 CN Bold" panose="020B0800000000000000" charset="-122"/>
                <a:cs typeface="思源黑体 CN Bold" panose="020B0800000000000000" charset="-122"/>
              </a:rPr>
              <a:t>）上市公司通过回购股票，直接增加公司股票的需求来提高股价，股票回购产生影响的一个最直接渠道。</a:t>
            </a:r>
            <a:endParaRPr lang="zh-CN" altLang="en-US" sz="1600">
              <a:latin typeface="思源黑体 CN Bold" panose="020B0800000000000000" charset="-122"/>
              <a:ea typeface="思源黑体 CN Bold" panose="020B0800000000000000" charset="-122"/>
              <a:cs typeface="思源黑体 CN Bold" panose="020B0800000000000000" charset="-122"/>
            </a:endParaRPr>
          </a:p>
          <a:p>
            <a:pPr fontAlgn="auto">
              <a:lnSpc>
                <a:spcPct val="130000"/>
              </a:lnSpc>
            </a:pPr>
            <a:r>
              <a:rPr lang="zh-CN" altLang="en-US" sz="1600">
                <a:latin typeface="思源黑体 CN Bold" panose="020B0800000000000000" charset="-122"/>
                <a:ea typeface="思源黑体 CN Bold" panose="020B0800000000000000" charset="-122"/>
                <a:cs typeface="思源黑体 CN Bold" panose="020B0800000000000000" charset="-122"/>
                <a:sym typeface="+mn-ea"/>
              </a:rPr>
              <a:t>（</a:t>
            </a:r>
            <a:r>
              <a:rPr lang="en-US" altLang="zh-CN" sz="1600">
                <a:latin typeface="思源黑体 CN Bold" panose="020B0800000000000000" charset="-122"/>
                <a:ea typeface="思源黑体 CN Bold" panose="020B0800000000000000" charset="-122"/>
                <a:cs typeface="思源黑体 CN Bold" panose="020B0800000000000000" charset="-122"/>
                <a:sym typeface="+mn-ea"/>
              </a:rPr>
              <a:t>2</a:t>
            </a:r>
            <a:r>
              <a:rPr lang="zh-CN" altLang="en-US" sz="1600">
                <a:latin typeface="思源黑体 CN Bold" panose="020B0800000000000000" charset="-122"/>
                <a:ea typeface="思源黑体 CN Bold" panose="020B0800000000000000" charset="-122"/>
                <a:cs typeface="思源黑体 CN Bold" panose="020B0800000000000000" charset="-122"/>
                <a:sym typeface="+mn-ea"/>
              </a:rPr>
              <a:t>）通过回购注销，减少股本，提高上市公司EPS和整体的ROE等财务指标。</a:t>
            </a:r>
            <a:endParaRPr lang="zh-CN" altLang="en-US" sz="1600">
              <a:latin typeface="思源黑体 CN Bold" panose="020B0800000000000000" charset="-122"/>
              <a:ea typeface="思源黑体 CN Bold" panose="020B0800000000000000" charset="-122"/>
              <a:cs typeface="思源黑体 CN Bold" panose="020B0800000000000000" charset="-122"/>
            </a:endParaRPr>
          </a:p>
        </p:txBody>
      </p:sp>
      <p:pic>
        <p:nvPicPr>
          <p:cNvPr id="4" name="图片 3"/>
          <p:cNvPicPr>
            <a:picLocks noChangeAspect="1"/>
          </p:cNvPicPr>
          <p:nvPr/>
        </p:nvPicPr>
        <p:blipFill>
          <a:blip r:embed="rId1"/>
          <a:stretch>
            <a:fillRect/>
          </a:stretch>
        </p:blipFill>
        <p:spPr>
          <a:xfrm>
            <a:off x="247015" y="818893"/>
            <a:ext cx="4258075" cy="2160000"/>
          </a:xfrm>
          <a:prstGeom prst="rect">
            <a:avLst/>
          </a:prstGeom>
        </p:spPr>
      </p:pic>
      <p:pic>
        <p:nvPicPr>
          <p:cNvPr id="5" name="图片 4"/>
          <p:cNvPicPr>
            <a:picLocks noChangeAspect="1"/>
          </p:cNvPicPr>
          <p:nvPr/>
        </p:nvPicPr>
        <p:blipFill>
          <a:blip r:embed="rId2"/>
          <a:stretch>
            <a:fillRect/>
          </a:stretch>
        </p:blipFill>
        <p:spPr>
          <a:xfrm>
            <a:off x="260350" y="3329683"/>
            <a:ext cx="4245283" cy="2160000"/>
          </a:xfrm>
          <a:prstGeom prst="rect">
            <a:avLst/>
          </a:prstGeom>
        </p:spPr>
      </p:pic>
      <p:sp>
        <p:nvSpPr>
          <p:cNvPr id="7" name="文本框 6"/>
          <p:cNvSpPr txBox="1"/>
          <p:nvPr/>
        </p:nvSpPr>
        <p:spPr>
          <a:xfrm>
            <a:off x="101600" y="5606158"/>
            <a:ext cx="4541520" cy="306705"/>
          </a:xfrm>
          <a:prstGeom prst="rect">
            <a:avLst/>
          </a:prstGeom>
          <a:noFill/>
        </p:spPr>
        <p:txBody>
          <a:bodyPr wrap="square" rtlCol="0" anchor="t">
            <a:spAutoFit/>
          </a:bodyPr>
          <a:lstStyle/>
          <a:p>
            <a:pPr algn="ctr"/>
            <a:r>
              <a:rPr lang="zh-CN" altLang="en-US" sz="1400">
                <a:latin typeface="思源黑体 CN Medium" panose="020B0600000000000000" charset="-122"/>
                <a:ea typeface="思源黑体 CN Medium" panose="020B0600000000000000" charset="-122"/>
                <a:cs typeface="思源黑体 CN Medium" panose="020B0600000000000000" charset="-122"/>
              </a:rPr>
              <a:t>标普500指数EPS与回购规模的走势基本保持一致</a:t>
            </a:r>
            <a:endParaRPr lang="zh-CN" altLang="en-US" sz="1400">
              <a:latin typeface="思源黑体 CN Medium" panose="020B0600000000000000" charset="-122"/>
              <a:ea typeface="思源黑体 CN Medium" panose="020B0600000000000000" charset="-122"/>
              <a:cs typeface="思源黑体 CN Medium" panose="020B0600000000000000" charset="-122"/>
            </a:endParaRPr>
          </a:p>
        </p:txBody>
      </p:sp>
      <p:sp>
        <p:nvSpPr>
          <p:cNvPr id="8" name="文本框 7"/>
          <p:cNvSpPr txBox="1"/>
          <p:nvPr/>
        </p:nvSpPr>
        <p:spPr>
          <a:xfrm>
            <a:off x="259715" y="3001388"/>
            <a:ext cx="4493895" cy="306705"/>
          </a:xfrm>
          <a:prstGeom prst="rect">
            <a:avLst/>
          </a:prstGeom>
          <a:noFill/>
        </p:spPr>
        <p:txBody>
          <a:bodyPr wrap="square" rtlCol="0" anchor="t">
            <a:spAutoFit/>
          </a:bodyPr>
          <a:lstStyle/>
          <a:p>
            <a:pPr algn="ctr"/>
            <a:r>
              <a:rPr lang="zh-CN" altLang="en-US" sz="1400">
                <a:latin typeface="思源黑体 CN Medium" panose="020B0600000000000000" charset="-122"/>
                <a:ea typeface="思源黑体 CN Medium" panose="020B0600000000000000" charset="-122"/>
              </a:rPr>
              <a:t>过去十年美国上市公司股票回购金额大幅飙升</a:t>
            </a:r>
            <a:endParaRPr lang="zh-CN" altLang="en-US" sz="1400">
              <a:latin typeface="思源黑体 CN Medium" panose="020B0600000000000000" charset="-122"/>
              <a:ea typeface="思源黑体 CN Medium" panose="020B0600000000000000" charset="-122"/>
            </a:endParaRPr>
          </a:p>
        </p:txBody>
      </p:sp>
      <p:sp>
        <p:nvSpPr>
          <p:cNvPr id="9" name="文本框 8"/>
          <p:cNvSpPr txBox="1"/>
          <p:nvPr/>
        </p:nvSpPr>
        <p:spPr>
          <a:xfrm>
            <a:off x="352425" y="5910323"/>
            <a:ext cx="4152900" cy="650240"/>
          </a:xfrm>
          <a:prstGeom prst="rect">
            <a:avLst/>
          </a:prstGeom>
          <a:noFill/>
        </p:spPr>
        <p:txBody>
          <a:bodyPr wrap="square" rtlCol="0" anchor="t">
            <a:spAutoFit/>
          </a:bodyPr>
          <a:lstStyle/>
          <a:p>
            <a:pPr algn="ctr" fontAlgn="auto">
              <a:lnSpc>
                <a:spcPct val="130000"/>
              </a:lnSpc>
            </a:pPr>
            <a:r>
              <a:rPr lang="zh-CN" altLang="en-US" sz="1400" b="1">
                <a:solidFill>
                  <a:srgbClr val="C00000"/>
                </a:solidFill>
                <a:latin typeface="思源黑体 CN Bold" panose="020B0800000000000000" charset="-122"/>
                <a:ea typeface="思源黑体 CN Bold" panose="020B0800000000000000" charset="-122"/>
                <a:cs typeface="思源黑体 CN Bold" panose="020B0800000000000000" charset="-122"/>
              </a:rPr>
              <a:t>自2008年金融危机以来</a:t>
            </a:r>
            <a:endParaRPr lang="zh-CN" altLang="en-US" sz="1400" b="1">
              <a:solidFill>
                <a:srgbClr val="C00000"/>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ct val="130000"/>
              </a:lnSpc>
            </a:pPr>
            <a:r>
              <a:rPr lang="zh-CN" altLang="en-US" sz="1400" b="1">
                <a:solidFill>
                  <a:srgbClr val="C00000"/>
                </a:solidFill>
                <a:latin typeface="思源黑体 CN Bold" panose="020B0800000000000000" charset="-122"/>
                <a:ea typeface="思源黑体 CN Bold" panose="020B0800000000000000" charset="-122"/>
                <a:cs typeface="思源黑体 CN Bold" panose="020B0800000000000000" charset="-122"/>
              </a:rPr>
              <a:t>上市公司回购是美股市场中非常重要的参与方式</a:t>
            </a:r>
            <a:endParaRPr lang="zh-CN" altLang="en-US" sz="1400" b="1">
              <a:solidFill>
                <a:srgbClr val="C00000"/>
              </a:soli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p:cNvPicPr>
            <a:picLocks noChangeAspect="1"/>
          </p:cNvPicPr>
          <p:nvPr/>
        </p:nvPicPr>
        <p:blipFill>
          <a:blip r:embed="rId3"/>
          <a:stretch>
            <a:fillRect/>
          </a:stretch>
        </p:blipFill>
        <p:spPr>
          <a:xfrm>
            <a:off x="5544185" y="3996433"/>
            <a:ext cx="5648325" cy="1800225"/>
          </a:xfrm>
          <a:prstGeom prst="rect">
            <a:avLst/>
          </a:prstGeom>
        </p:spPr>
      </p:pic>
      <p:sp>
        <p:nvSpPr>
          <p:cNvPr id="11" name="文本框 10"/>
          <p:cNvSpPr txBox="1"/>
          <p:nvPr/>
        </p:nvSpPr>
        <p:spPr>
          <a:xfrm>
            <a:off x="5022215" y="6027798"/>
            <a:ext cx="6692900" cy="410845"/>
          </a:xfrm>
          <a:prstGeom prst="rect">
            <a:avLst/>
          </a:prstGeom>
          <a:noFill/>
        </p:spPr>
        <p:txBody>
          <a:bodyPr wrap="square" rtlCol="0" anchor="t">
            <a:spAutoFit/>
          </a:bodyPr>
          <a:lstStyle/>
          <a:p>
            <a:pPr fontAlgn="auto">
              <a:lnSpc>
                <a:spcPct val="130000"/>
              </a:lnSpc>
            </a:pPr>
            <a:r>
              <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rPr>
              <a:t>参考美股长期投资分析，股票收益率</a:t>
            </a:r>
            <a:r>
              <a:rPr lang="en-US" altLang="zh-CN" sz="1600" b="1">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rPr>
              <a:t>股利回购收益</a:t>
            </a:r>
            <a:r>
              <a:rPr lang="en-US" altLang="zh-CN" sz="1600" b="1">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rPr>
              <a:t>股票估值</a:t>
            </a:r>
            <a:r>
              <a:rPr lang="en-US" altLang="zh-CN" sz="1600" b="1">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rPr>
              <a:t>企业盈利</a:t>
            </a:r>
            <a:endPar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endParaRPr>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68350"/>
          </a:xfrm>
          <a:prstGeom prst="rect">
            <a:avLst/>
          </a:prstGeom>
          <a:noFill/>
        </p:spPr>
        <p:txBody>
          <a:bodyPr wrap="square" rtlCol="0">
            <a:spAutoFit/>
          </a:bodyPr>
          <a:lstStyle>
            <a:defPPr>
              <a:defRPr lang="zh-CN"/>
            </a:defPPr>
            <a:lvl1pPr algn="ctr">
              <a:defRPr sz="4400">
                <a:gradFill>
                  <a:gsLst>
                    <a:gs pos="0">
                      <a:srgbClr val="FFFDF3"/>
                    </a:gs>
                    <a:gs pos="100000">
                      <a:srgbClr val="FEFAB9"/>
                    </a:gs>
                  </a:gsLst>
                  <a:lin ang="5400000" scaled="0"/>
                </a:gradFill>
                <a:latin typeface="思源黑体 CN Medium" panose="020B0600000000000000" charset="-122"/>
                <a:ea typeface="思源黑体 CN Medium" panose="020B0600000000000000" charset="-122"/>
              </a:defRPr>
            </a:lvl1pPr>
          </a:lstStyle>
          <a:p>
            <a:r>
              <a:rPr lang="zh-CN" altLang="en-US" dirty="0">
                <a:latin typeface="思源黑体 CN Bold" panose="020B0800000000000000" charset="-122"/>
                <a:ea typeface="思源黑体 CN Bold" panose="020B0800000000000000" charset="-122"/>
              </a:rPr>
              <a:t>为什么做股份回购</a:t>
            </a:r>
            <a:endParaRPr lang="zh-CN" altLang="en-US" dirty="0">
              <a:latin typeface="思源黑体 CN Bold" panose="020B0800000000000000" charset="-122"/>
              <a:ea typeface="思源黑体 CN Bold" panose="020B0800000000000000" charset="-122"/>
            </a:endParaRPr>
          </a:p>
        </p:txBody>
      </p:sp>
      <p:sp>
        <p:nvSpPr>
          <p:cNvPr id="3" name="文本框 2"/>
          <p:cNvSpPr txBox="1"/>
          <p:nvPr/>
        </p:nvSpPr>
        <p:spPr>
          <a:xfrm>
            <a:off x="4373880" y="3406140"/>
            <a:ext cx="3784600" cy="1691005"/>
          </a:xfrm>
          <a:prstGeom prst="rect">
            <a:avLst/>
          </a:prstGeom>
          <a:noFill/>
        </p:spPr>
        <p:txBody>
          <a:bodyPr wrap="square" rtlCol="0" anchor="t">
            <a:spAutoFit/>
          </a:bodyPr>
          <a:lstStyle/>
          <a:p>
            <a:pPr fontAlgn="auto">
              <a:lnSpc>
                <a:spcPct val="130000"/>
              </a:lnSpc>
            </a:pPr>
            <a:r>
              <a:rPr lang="zh-CN" altLang="en-US" sz="1600">
                <a:latin typeface="思源黑体 CN Medium" panose="020B0600000000000000" charset="-122"/>
                <a:ea typeface="思源黑体 CN Medium" panose="020B0600000000000000" charset="-122"/>
                <a:cs typeface="思源黑体 CN Medium" panose="020B0600000000000000" charset="-122"/>
              </a:rPr>
              <a:t>2012 年起 A 股市场股票回购开始兴起。</a:t>
            </a:r>
            <a:endParaRPr lang="zh-CN" altLang="en-US" sz="1600">
              <a:latin typeface="思源黑体 CN Medium" panose="020B0600000000000000" charset="-122"/>
              <a:ea typeface="思源黑体 CN Medium" panose="020B0600000000000000" charset="-122"/>
              <a:cs typeface="思源黑体 CN Medium" panose="020B0600000000000000" charset="-122"/>
            </a:endParaRPr>
          </a:p>
          <a:p>
            <a:pPr fontAlgn="auto">
              <a:lnSpc>
                <a:spcPct val="130000"/>
              </a:lnSpc>
            </a:pPr>
            <a:r>
              <a:rPr lang="zh-CN" altLang="en-US" sz="1600">
                <a:latin typeface="思源黑体 CN Medium" panose="020B0600000000000000" charset="-122"/>
                <a:ea typeface="思源黑体 CN Medium" panose="020B0600000000000000" charset="-122"/>
                <a:cs typeface="思源黑体 CN Medium" panose="020B0600000000000000" charset="-122"/>
              </a:rPr>
              <a:t>2018 年 10 月《公司法》对股份回购条款进行专项修改后，同年 11 月沪深交易所关于上市公司股份回购的实施细则在短时间内相继出台。市场迎来了回购潮。</a:t>
            </a:r>
            <a:endParaRPr lang="zh-CN" altLang="en-US" sz="1600">
              <a:latin typeface="思源黑体 CN Medium" panose="020B0600000000000000" charset="-122"/>
              <a:ea typeface="思源黑体 CN Medium" panose="020B0600000000000000" charset="-122"/>
              <a:cs typeface="思源黑体 CN Medium" panose="020B0600000000000000" charset="-122"/>
            </a:endParaRPr>
          </a:p>
        </p:txBody>
      </p:sp>
      <p:pic>
        <p:nvPicPr>
          <p:cNvPr id="4" name="图片 3"/>
          <p:cNvPicPr>
            <a:picLocks noChangeAspect="1"/>
          </p:cNvPicPr>
          <p:nvPr/>
        </p:nvPicPr>
        <p:blipFill>
          <a:blip r:embed="rId1"/>
          <a:stretch>
            <a:fillRect/>
          </a:stretch>
        </p:blipFill>
        <p:spPr>
          <a:xfrm>
            <a:off x="0" y="1013460"/>
            <a:ext cx="4316434" cy="2124000"/>
          </a:xfrm>
          <a:prstGeom prst="rect">
            <a:avLst/>
          </a:prstGeom>
        </p:spPr>
      </p:pic>
      <p:sp>
        <p:nvSpPr>
          <p:cNvPr id="5" name="文本框 4"/>
          <p:cNvSpPr txBox="1"/>
          <p:nvPr/>
        </p:nvSpPr>
        <p:spPr>
          <a:xfrm>
            <a:off x="159385" y="3406140"/>
            <a:ext cx="4010660" cy="1003300"/>
          </a:xfrm>
          <a:prstGeom prst="rect">
            <a:avLst/>
          </a:prstGeom>
          <a:noFill/>
        </p:spPr>
        <p:txBody>
          <a:bodyPr wrap="square" rtlCol="0" anchor="t">
            <a:noAutofit/>
          </a:bodyPr>
          <a:lstStyle/>
          <a:p>
            <a:pPr fontAlgn="auto">
              <a:lnSpc>
                <a:spcPct val="130000"/>
              </a:lnSpc>
            </a:pPr>
            <a:r>
              <a:rPr lang="zh-CN" altLang="en-US" sz="1600">
                <a:latin typeface="思源黑体 CN Medium" panose="020B0600000000000000" charset="-122"/>
                <a:ea typeface="思源黑体 CN Medium" panose="020B0600000000000000" charset="-122"/>
                <a:cs typeface="思源黑体 CN Medium" panose="020B0600000000000000" charset="-122"/>
              </a:rPr>
              <a:t>2021财年，美股上市公司用于回购普通股和优先股的金额共计达到了7.37万亿人民币，</a:t>
            </a:r>
            <a:r>
              <a:rPr lang="zh-CN" altLang="en-US" sz="1600" b="1" u="sng">
                <a:solidFill>
                  <a:srgbClr val="C00000"/>
                </a:solidFill>
                <a:latin typeface="思源黑体 CN Medium" panose="020B0600000000000000" charset="-122"/>
                <a:ea typeface="思源黑体 CN Medium" panose="020B0600000000000000" charset="-122"/>
                <a:cs typeface="思源黑体 CN Medium" panose="020B0600000000000000" charset="-122"/>
              </a:rPr>
              <a:t>而同期A股上市公司股票回购金额仅为1211亿元，不足美股的2%。</a:t>
            </a:r>
            <a:endParaRPr lang="zh-CN" altLang="en-US" sz="1600" b="1" u="sng">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pic>
        <p:nvPicPr>
          <p:cNvPr id="7" name="图片 6"/>
          <p:cNvPicPr>
            <a:picLocks noChangeAspect="1"/>
          </p:cNvPicPr>
          <p:nvPr/>
        </p:nvPicPr>
        <p:blipFill>
          <a:blip r:embed="rId2"/>
          <a:stretch>
            <a:fillRect/>
          </a:stretch>
        </p:blipFill>
        <p:spPr>
          <a:xfrm>
            <a:off x="8120380" y="937260"/>
            <a:ext cx="4072234" cy="2124000"/>
          </a:xfrm>
          <a:prstGeom prst="rect">
            <a:avLst/>
          </a:prstGeom>
        </p:spPr>
      </p:pic>
      <p:pic>
        <p:nvPicPr>
          <p:cNvPr id="8" name="图片 7"/>
          <p:cNvPicPr>
            <a:picLocks noChangeAspect="1"/>
          </p:cNvPicPr>
          <p:nvPr/>
        </p:nvPicPr>
        <p:blipFill>
          <a:blip r:embed="rId3"/>
          <a:stretch>
            <a:fillRect/>
          </a:stretch>
        </p:blipFill>
        <p:spPr>
          <a:xfrm>
            <a:off x="4091940" y="1013460"/>
            <a:ext cx="4009401" cy="2124000"/>
          </a:xfrm>
          <a:prstGeom prst="rect">
            <a:avLst/>
          </a:prstGeom>
        </p:spPr>
      </p:pic>
      <p:sp>
        <p:nvSpPr>
          <p:cNvPr id="9" name="文本框 8"/>
          <p:cNvSpPr txBox="1"/>
          <p:nvPr/>
        </p:nvSpPr>
        <p:spPr>
          <a:xfrm>
            <a:off x="8430260" y="3406140"/>
            <a:ext cx="3555365" cy="1370965"/>
          </a:xfrm>
          <a:prstGeom prst="rect">
            <a:avLst/>
          </a:prstGeom>
          <a:noFill/>
        </p:spPr>
        <p:txBody>
          <a:bodyPr wrap="square" rtlCol="0" anchor="t">
            <a:spAutoFit/>
          </a:bodyPr>
          <a:lstStyle/>
          <a:p>
            <a:pPr algn="l">
              <a:lnSpc>
                <a:spcPct val="130000"/>
              </a:lnSpc>
              <a:buClrTx/>
              <a:buSzTx/>
              <a:buFontTx/>
            </a:pPr>
            <a:r>
              <a:rPr lang="zh-CN" altLang="en-US" sz="1600">
                <a:latin typeface="思源黑体 CN Medium" panose="020B0600000000000000" charset="-122"/>
                <a:ea typeface="思源黑体 CN Medium" panose="020B0600000000000000" charset="-122"/>
              </a:rPr>
              <a:t>回购预案的上市公司大概率处于低估值空间，未来有升值的可能性</a:t>
            </a:r>
            <a:endParaRPr lang="zh-CN" altLang="en-US" sz="1600">
              <a:latin typeface="思源黑体 CN Medium" panose="020B0600000000000000" charset="-122"/>
              <a:ea typeface="思源黑体 CN Medium" panose="020B0600000000000000" charset="-122"/>
            </a:endParaRPr>
          </a:p>
          <a:p>
            <a:pPr algn="l">
              <a:lnSpc>
                <a:spcPct val="130000"/>
              </a:lnSpc>
              <a:buClrTx/>
              <a:buSzTx/>
              <a:buFontTx/>
            </a:pPr>
            <a:r>
              <a:rPr lang="zh-CN" altLang="en-US" sz="1600">
                <a:latin typeface="思源黑体 CN Medium" panose="020B0600000000000000" charset="-122"/>
                <a:ea typeface="思源黑体 CN Medium" panose="020B0600000000000000" charset="-122"/>
              </a:rPr>
              <a:t>未来一月、一季度、半年、年度都有明显的收益</a:t>
            </a:r>
            <a:endParaRPr lang="zh-CN" altLang="en-US" sz="1600">
              <a:latin typeface="思源黑体 CN Medium" panose="020B0600000000000000" charset="-122"/>
              <a:ea typeface="思源黑体 CN Medium" panose="020B0600000000000000" charset="-122"/>
            </a:endParaRPr>
          </a:p>
        </p:txBody>
      </p:sp>
      <p:sp>
        <p:nvSpPr>
          <p:cNvPr id="10" name="文本框 9"/>
          <p:cNvSpPr txBox="1"/>
          <p:nvPr/>
        </p:nvSpPr>
        <p:spPr>
          <a:xfrm>
            <a:off x="944880" y="5530850"/>
            <a:ext cx="10304145" cy="810260"/>
          </a:xfrm>
          <a:prstGeom prst="rect">
            <a:avLst/>
          </a:prstGeom>
          <a:noFill/>
        </p:spPr>
        <p:txBody>
          <a:bodyPr wrap="square" rtlCol="0" anchor="t">
            <a:spAutoFit/>
          </a:bodyPr>
          <a:lstStyle/>
          <a:p>
            <a:pPr algn="ctr" fontAlgn="auto">
              <a:lnSpc>
                <a:spcPct val="130000"/>
              </a:lnSpc>
            </a:pPr>
            <a:r>
              <a:rPr lang="zh-CN" altLang="en-US" b="1" dirty="0">
                <a:solidFill>
                  <a:srgbClr val="C00000"/>
                </a:solidFill>
                <a:latin typeface="微软雅黑" panose="020B0503020204020204" pitchFamily="34" charset="-122"/>
                <a:ea typeface="微软雅黑" panose="020B0503020204020204" pitchFamily="34" charset="-122"/>
              </a:rPr>
              <a:t>低估值公司在回购预案发布后超额收益明显</a:t>
            </a:r>
            <a:r>
              <a:rPr lang="en-US" altLang="zh-CN" b="1" dirty="0">
                <a:solidFill>
                  <a:srgbClr val="C00000"/>
                </a:solidFill>
                <a:latin typeface="微软雅黑" panose="020B0503020204020204" pitchFamily="34" charset="-122"/>
                <a:ea typeface="微软雅黑" panose="020B0503020204020204" pitchFamily="34" charset="-122"/>
              </a:rPr>
              <a:t>  </a:t>
            </a:r>
            <a:r>
              <a:rPr lang="zh-CN" altLang="en-US" b="1" dirty="0">
                <a:solidFill>
                  <a:srgbClr val="C00000"/>
                </a:solidFill>
                <a:latin typeface="微软雅黑" panose="020B0503020204020204" pitchFamily="34" charset="-122"/>
                <a:ea typeface="微软雅黑" panose="020B0503020204020204" pitchFamily="34" charset="-122"/>
              </a:rPr>
              <a:t>；</a:t>
            </a:r>
            <a:r>
              <a:rPr lang="en-US" altLang="zh-CN" b="1" dirty="0">
                <a:solidFill>
                  <a:srgbClr val="C00000"/>
                </a:solidFill>
                <a:latin typeface="微软雅黑" panose="020B0503020204020204" pitchFamily="34" charset="-122"/>
                <a:ea typeface="微软雅黑" panose="020B0503020204020204" pitchFamily="34" charset="-122"/>
              </a:rPr>
              <a:t> </a:t>
            </a:r>
            <a:r>
              <a:rPr lang="zh-CN" altLang="en-US" b="1" dirty="0">
                <a:solidFill>
                  <a:srgbClr val="C00000"/>
                </a:solidFill>
                <a:latin typeface="微软雅黑" panose="020B0503020204020204" pitchFamily="34" charset="-122"/>
                <a:ea typeface="微软雅黑" panose="020B0503020204020204" pitchFamily="34" charset="-122"/>
              </a:rPr>
              <a:t>公司回购金额占总市值比例越大，超额收益越强</a:t>
            </a:r>
            <a:endParaRPr lang="zh-CN" altLang="en-US" b="1" dirty="0">
              <a:solidFill>
                <a:srgbClr val="C00000"/>
              </a:solidFill>
              <a:latin typeface="微软雅黑" panose="020B0503020204020204" pitchFamily="34" charset="-122"/>
              <a:ea typeface="微软雅黑" panose="020B0503020204020204" pitchFamily="34" charset="-122"/>
            </a:endParaRPr>
          </a:p>
          <a:p>
            <a:pPr algn="ctr" fontAlgn="auto">
              <a:lnSpc>
                <a:spcPct val="130000"/>
              </a:lnSpc>
            </a:pPr>
            <a:r>
              <a:rPr lang="zh-CN" altLang="en-US" b="1" dirty="0">
                <a:solidFill>
                  <a:srgbClr val="C00000"/>
                </a:solidFill>
                <a:latin typeface="微软雅黑" panose="020B0503020204020204" pitchFamily="34" charset="-122"/>
                <a:ea typeface="微软雅黑" panose="020B0503020204020204" pitchFamily="34" charset="-122"/>
              </a:rPr>
              <a:t>公司回购对股价长期存在支撑作用</a:t>
            </a:r>
            <a:endParaRPr lang="zh-CN" altLang="en-US" b="1" dirty="0">
              <a:solidFill>
                <a:srgbClr val="C00000"/>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68350"/>
          </a:xfrm>
          <a:prstGeom prst="rect">
            <a:avLst/>
          </a:prstGeom>
          <a:noFill/>
        </p:spPr>
        <p:txBody>
          <a:bodyPr wrap="square" rtlCol="0">
            <a:spAutoFit/>
          </a:bodyPr>
          <a:lstStyle>
            <a:defPPr>
              <a:defRPr lang="zh-CN"/>
            </a:defPPr>
            <a:lvl1pPr algn="ctr">
              <a:defRPr sz="4400">
                <a:gradFill>
                  <a:gsLst>
                    <a:gs pos="0">
                      <a:srgbClr val="FFFDF3"/>
                    </a:gs>
                    <a:gs pos="100000">
                      <a:srgbClr val="FEFAB9"/>
                    </a:gs>
                  </a:gsLst>
                  <a:lin ang="5400000" scaled="0"/>
                </a:gradFill>
                <a:latin typeface="思源黑体 CN Medium" panose="020B0600000000000000" charset="-122"/>
                <a:ea typeface="思源黑体 CN Medium" panose="020B0600000000000000" charset="-122"/>
              </a:defRPr>
            </a:lvl1pPr>
          </a:lstStyle>
          <a:p>
            <a:r>
              <a:rPr lang="zh-CN" altLang="en-US" dirty="0">
                <a:latin typeface="思源黑体 CN Bold" panose="020B0800000000000000" charset="-122"/>
                <a:ea typeface="思源黑体 CN Bold" panose="020B0800000000000000" charset="-122"/>
              </a:rPr>
              <a:t>股份回购使用说明</a:t>
            </a:r>
            <a:endParaRPr lang="zh-CN" altLang="en-US" dirty="0">
              <a:latin typeface="思源黑体 CN Bold" panose="020B0800000000000000" charset="-122"/>
              <a:ea typeface="思源黑体 CN Bold" panose="020B0800000000000000" charset="-122"/>
            </a:endParaRPr>
          </a:p>
        </p:txBody>
      </p:sp>
      <p:sp>
        <p:nvSpPr>
          <p:cNvPr id="3" name="文本框 2"/>
          <p:cNvSpPr txBox="1"/>
          <p:nvPr/>
        </p:nvSpPr>
        <p:spPr>
          <a:xfrm>
            <a:off x="944245" y="4956810"/>
            <a:ext cx="10304145" cy="1170305"/>
          </a:xfrm>
          <a:prstGeom prst="rect">
            <a:avLst/>
          </a:prstGeom>
          <a:noFill/>
        </p:spPr>
        <p:txBody>
          <a:bodyPr wrap="square" rtlCol="0" anchor="t">
            <a:spAutoFit/>
          </a:bodyPr>
          <a:lstStyle/>
          <a:p>
            <a:pPr algn="ctr" fontAlgn="auto">
              <a:lnSpc>
                <a:spcPct val="130000"/>
              </a:lnSpc>
            </a:pPr>
            <a:r>
              <a:rPr lang="zh-CN" altLang="en-US" b="1">
                <a:solidFill>
                  <a:schemeClr val="tx1"/>
                </a:solidFill>
                <a:latin typeface="思源黑体 CN Bold" panose="020B0800000000000000" charset="-122"/>
                <a:ea typeface="思源黑体 CN Bold" panose="020B0800000000000000" charset="-122"/>
                <a:cs typeface="思源黑体 CN Bold" panose="020B0800000000000000" charset="-122"/>
              </a:rPr>
              <a:t>回购预案之后，</a:t>
            </a:r>
            <a:r>
              <a:rPr lang="en-US" altLang="zh-CN" b="1">
                <a:solidFill>
                  <a:schemeClr val="tx1"/>
                </a:solidFill>
                <a:latin typeface="思源黑体 CN Bold" panose="020B0800000000000000" charset="-122"/>
                <a:ea typeface="思源黑体 CN Bold" panose="020B0800000000000000" charset="-122"/>
                <a:cs typeface="思源黑体 CN Bold" panose="020B0800000000000000" charset="-122"/>
              </a:rPr>
              <a:t>3</a:t>
            </a:r>
            <a:r>
              <a:rPr lang="zh-CN" altLang="en-US" b="1">
                <a:solidFill>
                  <a:schemeClr val="tx1"/>
                </a:solidFill>
                <a:latin typeface="思源黑体 CN Bold" panose="020B0800000000000000" charset="-122"/>
                <a:ea typeface="思源黑体 CN Bold" panose="020B0800000000000000" charset="-122"/>
                <a:cs typeface="思源黑体 CN Bold" panose="020B0800000000000000" charset="-122"/>
              </a:rPr>
              <a:t>笔以内的回购达到回购进度</a:t>
            </a:r>
            <a:r>
              <a:rPr lang="en-US" altLang="zh-CN" b="1">
                <a:solidFill>
                  <a:schemeClr val="tx1"/>
                </a:solidFill>
                <a:latin typeface="思源黑体 CN Bold" panose="020B0800000000000000" charset="-122"/>
                <a:ea typeface="思源黑体 CN Bold" panose="020B0800000000000000" charset="-122"/>
                <a:cs typeface="思源黑体 CN Bold" panose="020B0800000000000000" charset="-122"/>
              </a:rPr>
              <a:t>80%</a:t>
            </a:r>
            <a:r>
              <a:rPr lang="zh-CN" altLang="en-US" b="1">
                <a:solidFill>
                  <a:schemeClr val="tx1"/>
                </a:solidFill>
                <a:latin typeface="思源黑体 CN Bold" panose="020B0800000000000000" charset="-122"/>
                <a:ea typeface="思源黑体 CN Bold" panose="020B0800000000000000" charset="-122"/>
                <a:cs typeface="思源黑体 CN Bold" panose="020B0800000000000000" charset="-122"/>
              </a:rPr>
              <a:t>以上，上市公司真金白金回购，不是打嘴炮</a:t>
            </a:r>
            <a:endParaRPr lang="zh-CN" altLang="en-US"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ct val="130000"/>
              </a:lnSpc>
            </a:pPr>
            <a:r>
              <a:rPr lang="zh-CN" altLang="en-US" b="1">
                <a:solidFill>
                  <a:schemeClr val="tx1"/>
                </a:solidFill>
                <a:latin typeface="思源黑体 CN Bold" panose="020B0800000000000000" charset="-122"/>
                <a:ea typeface="思源黑体 CN Bold" panose="020B0800000000000000" charset="-122"/>
                <a:cs typeface="思源黑体 CN Bold" panose="020B0800000000000000" charset="-122"/>
              </a:rPr>
              <a:t>低估回购盈利模型：低估值</a:t>
            </a:r>
            <a:r>
              <a:rPr lang="en-US" altLang="zh-CN" b="1">
                <a:solidFill>
                  <a:schemeClr val="tx1"/>
                </a:solidFill>
                <a:latin typeface="思源黑体 CN Bold" panose="020B0800000000000000" charset="-122"/>
                <a:ea typeface="思源黑体 CN Bold" panose="020B0800000000000000" charset="-122"/>
                <a:cs typeface="思源黑体 CN Bold" panose="020B0800000000000000" charset="-122"/>
              </a:rPr>
              <a:t>+</a:t>
            </a:r>
            <a:r>
              <a:rPr lang="zh-CN" altLang="en-US" b="1">
                <a:solidFill>
                  <a:schemeClr val="tx1"/>
                </a:solidFill>
                <a:latin typeface="思源黑体 CN Bold" panose="020B0800000000000000" charset="-122"/>
                <a:ea typeface="思源黑体 CN Bold" panose="020B0800000000000000" charset="-122"/>
                <a:cs typeface="思源黑体 CN Bold" panose="020B0800000000000000" charset="-122"/>
              </a:rPr>
              <a:t>阶段低位（海洋状态低位）</a:t>
            </a:r>
            <a:r>
              <a:rPr lang="en-US" altLang="zh-CN" b="1">
                <a:solidFill>
                  <a:schemeClr val="tx1"/>
                </a:solidFill>
                <a:latin typeface="思源黑体 CN Bold" panose="020B0800000000000000" charset="-122"/>
                <a:ea typeface="思源黑体 CN Bold" panose="020B0800000000000000" charset="-122"/>
                <a:cs typeface="思源黑体 CN Bold" panose="020B0800000000000000" charset="-122"/>
              </a:rPr>
              <a:t>+</a:t>
            </a:r>
            <a:r>
              <a:rPr lang="zh-CN" altLang="en-US" b="1">
                <a:solidFill>
                  <a:schemeClr val="tx1"/>
                </a:solidFill>
                <a:latin typeface="思源黑体 CN Bold" panose="020B0800000000000000" charset="-122"/>
                <a:ea typeface="思源黑体 CN Bold" panose="020B0800000000000000" charset="-122"/>
                <a:cs typeface="思源黑体 CN Bold" panose="020B0800000000000000" charset="-122"/>
              </a:rPr>
              <a:t>回购总股本占比高（大于总股本</a:t>
            </a:r>
            <a:r>
              <a:rPr lang="en-US" altLang="zh-CN" b="1">
                <a:solidFill>
                  <a:schemeClr val="tx1"/>
                </a:solidFill>
                <a:latin typeface="思源黑体 CN Bold" panose="020B0800000000000000" charset="-122"/>
                <a:ea typeface="思源黑体 CN Bold" panose="020B0800000000000000" charset="-122"/>
                <a:cs typeface="思源黑体 CN Bold" panose="020B0800000000000000" charset="-122"/>
              </a:rPr>
              <a:t>1%</a:t>
            </a:r>
            <a:r>
              <a:rPr lang="zh-CN" altLang="en-US" b="1">
                <a:solidFill>
                  <a:schemeClr val="tx1"/>
                </a:solidFill>
                <a:latin typeface="思源黑体 CN Bold" panose="020B0800000000000000" charset="-122"/>
                <a:ea typeface="思源黑体 CN Bold" panose="020B0800000000000000" charset="-122"/>
                <a:cs typeface="思源黑体 CN Bold" panose="020B0800000000000000" charset="-122"/>
              </a:rPr>
              <a:t>）</a:t>
            </a:r>
            <a:endParaRPr lang="zh-CN" altLang="en-US"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ct val="130000"/>
              </a:lnSpc>
            </a:pPr>
            <a:endParaRPr lang="zh-CN" altLang="en-US" b="1">
              <a:solidFill>
                <a:schemeClr val="tx1"/>
              </a:solidFill>
              <a:latin typeface="思源黑体 CN Bold" panose="020B0800000000000000" charset="-122"/>
              <a:ea typeface="思源黑体 CN Bold" panose="020B0800000000000000" charset="-122"/>
              <a:cs typeface="思源黑体 CN Bold" panose="020B0800000000000000" charset="-122"/>
            </a:endParaRPr>
          </a:p>
        </p:txBody>
      </p:sp>
      <p:pic>
        <p:nvPicPr>
          <p:cNvPr id="4" name="图片 3"/>
          <p:cNvPicPr>
            <a:picLocks noChangeAspect="1"/>
          </p:cNvPicPr>
          <p:nvPr/>
        </p:nvPicPr>
        <p:blipFill>
          <a:blip r:embed="rId1"/>
          <a:stretch>
            <a:fillRect/>
          </a:stretch>
        </p:blipFill>
        <p:spPr>
          <a:xfrm>
            <a:off x="115570" y="1073785"/>
            <a:ext cx="5831250" cy="3600000"/>
          </a:xfrm>
          <a:prstGeom prst="rect">
            <a:avLst/>
          </a:prstGeom>
        </p:spPr>
      </p:pic>
      <p:sp>
        <p:nvSpPr>
          <p:cNvPr id="5" name="文本框 4"/>
          <p:cNvSpPr txBox="1"/>
          <p:nvPr/>
        </p:nvSpPr>
        <p:spPr>
          <a:xfrm>
            <a:off x="115570" y="3999230"/>
            <a:ext cx="2049145" cy="437515"/>
          </a:xfrm>
          <a:prstGeom prst="rect">
            <a:avLst/>
          </a:prstGeom>
          <a:solidFill>
            <a:schemeClr val="bg1"/>
          </a:solidFill>
          <a:ln>
            <a:solidFill>
              <a:schemeClr val="tx1"/>
            </a:solidFill>
          </a:ln>
        </p:spPr>
        <p:txBody>
          <a:bodyPr wrap="square" rtlCol="0">
            <a:noAutofit/>
          </a:bodyPr>
          <a:lstStyle/>
          <a:p>
            <a:r>
              <a:rPr lang="en-US" altLang="zh-CN" sz="1000" b="1">
                <a:solidFill>
                  <a:srgbClr val="C00000"/>
                </a:solidFill>
                <a:latin typeface="微软雅黑" panose="020B0503020204020204" pitchFamily="34" charset="-122"/>
                <a:ea typeface="微软雅黑" panose="020B0503020204020204" pitchFamily="34" charset="-122"/>
              </a:rPr>
              <a:t>2022-05-10</a:t>
            </a:r>
            <a:r>
              <a:rPr lang="zh-CN" altLang="en-US" sz="1000" b="1">
                <a:solidFill>
                  <a:srgbClr val="C00000"/>
                </a:solidFill>
                <a:latin typeface="微软雅黑" panose="020B0503020204020204" pitchFamily="34" charset="-122"/>
                <a:ea typeface="微软雅黑" panose="020B0503020204020204" pitchFamily="34" charset="-122"/>
              </a:rPr>
              <a:t>公告回购情况</a:t>
            </a:r>
            <a:endParaRPr lang="zh-CN" altLang="en-US" sz="1000" b="1">
              <a:solidFill>
                <a:srgbClr val="C00000"/>
              </a:solidFill>
              <a:latin typeface="微软雅黑" panose="020B0503020204020204" pitchFamily="34" charset="-122"/>
              <a:ea typeface="微软雅黑" panose="020B0503020204020204" pitchFamily="34" charset="-122"/>
            </a:endParaRPr>
          </a:p>
          <a:p>
            <a:r>
              <a:rPr lang="zh-CN" altLang="en-US" sz="1000" b="1">
                <a:solidFill>
                  <a:srgbClr val="C00000"/>
                </a:solidFill>
                <a:latin typeface="微软雅黑" panose="020B0503020204020204" pitchFamily="34" charset="-122"/>
                <a:ea typeface="微软雅黑" panose="020B0503020204020204" pitchFamily="34" charset="-122"/>
              </a:rPr>
              <a:t>回购进度：</a:t>
            </a:r>
            <a:r>
              <a:rPr lang="en-US" altLang="zh-CN" sz="1000" b="1">
                <a:solidFill>
                  <a:srgbClr val="C00000"/>
                </a:solidFill>
                <a:latin typeface="微软雅黑" panose="020B0503020204020204" pitchFamily="34" charset="-122"/>
                <a:ea typeface="微软雅黑" panose="020B0503020204020204" pitchFamily="34" charset="-122"/>
              </a:rPr>
              <a:t>115.51%</a:t>
            </a:r>
            <a:r>
              <a:rPr lang="zh-CN" altLang="en-US" sz="1000" b="1">
                <a:solidFill>
                  <a:srgbClr val="C00000"/>
                </a:solidFill>
                <a:latin typeface="微软雅黑" panose="020B0503020204020204" pitchFamily="34" charset="-122"/>
                <a:ea typeface="微软雅黑" panose="020B0503020204020204" pitchFamily="34" charset="-122"/>
              </a:rPr>
              <a:t>，一笔买爆</a:t>
            </a:r>
            <a:endParaRPr lang="zh-CN" altLang="en-US" sz="1000" b="1">
              <a:solidFill>
                <a:srgbClr val="C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6267450" y="1073785"/>
            <a:ext cx="5831250" cy="3600000"/>
          </a:xfrm>
          <a:prstGeom prst="rect">
            <a:avLst/>
          </a:prstGeom>
        </p:spPr>
      </p:pic>
      <p:sp>
        <p:nvSpPr>
          <p:cNvPr id="8" name="文本框 7"/>
          <p:cNvSpPr txBox="1"/>
          <p:nvPr/>
        </p:nvSpPr>
        <p:spPr>
          <a:xfrm>
            <a:off x="7595235" y="3538855"/>
            <a:ext cx="2032635" cy="568960"/>
          </a:xfrm>
          <a:prstGeom prst="rect">
            <a:avLst/>
          </a:prstGeom>
          <a:solidFill>
            <a:schemeClr val="bg1"/>
          </a:solidFill>
          <a:ln>
            <a:solidFill>
              <a:schemeClr val="tx1"/>
            </a:solidFill>
          </a:ln>
        </p:spPr>
        <p:txBody>
          <a:bodyPr wrap="square" rtlCol="0">
            <a:noAutofit/>
          </a:bodyPr>
          <a:lstStyle/>
          <a:p>
            <a:r>
              <a:rPr lang="en-US" altLang="zh-CN" sz="1000" b="1">
                <a:solidFill>
                  <a:srgbClr val="C00000"/>
                </a:solidFill>
                <a:latin typeface="微软雅黑" panose="020B0503020204020204" pitchFamily="34" charset="-122"/>
                <a:ea typeface="微软雅黑" panose="020B0503020204020204" pitchFamily="34" charset="-122"/>
              </a:rPr>
              <a:t>2022-07-02</a:t>
            </a:r>
            <a:r>
              <a:rPr lang="zh-CN" altLang="en-US" sz="1000" b="1">
                <a:solidFill>
                  <a:srgbClr val="C00000"/>
                </a:solidFill>
                <a:latin typeface="微软雅黑" panose="020B0503020204020204" pitchFamily="34" charset="-122"/>
                <a:ea typeface="微软雅黑" panose="020B0503020204020204" pitchFamily="34" charset="-122"/>
              </a:rPr>
              <a:t>公告回购情况</a:t>
            </a:r>
            <a:endParaRPr lang="zh-CN" altLang="en-US" sz="1000" b="1">
              <a:solidFill>
                <a:srgbClr val="C00000"/>
              </a:solidFill>
              <a:latin typeface="微软雅黑" panose="020B0503020204020204" pitchFamily="34" charset="-122"/>
              <a:ea typeface="微软雅黑" panose="020B0503020204020204" pitchFamily="34" charset="-122"/>
            </a:endParaRPr>
          </a:p>
          <a:p>
            <a:r>
              <a:rPr lang="zh-CN" altLang="en-US" sz="1000" b="1">
                <a:solidFill>
                  <a:srgbClr val="C00000"/>
                </a:solidFill>
                <a:latin typeface="微软雅黑" panose="020B0503020204020204" pitchFamily="34" charset="-122"/>
                <a:ea typeface="微软雅黑" panose="020B0503020204020204" pitchFamily="34" charset="-122"/>
              </a:rPr>
              <a:t>回购进度：</a:t>
            </a:r>
            <a:r>
              <a:rPr lang="en-US" altLang="zh-CN" sz="1000" b="1">
                <a:solidFill>
                  <a:srgbClr val="C00000"/>
                </a:solidFill>
                <a:latin typeface="微软雅黑" panose="020B0503020204020204" pitchFamily="34" charset="-122"/>
                <a:ea typeface="微软雅黑" panose="020B0503020204020204" pitchFamily="34" charset="-122"/>
              </a:rPr>
              <a:t>100%</a:t>
            </a:r>
            <a:r>
              <a:rPr lang="zh-CN" altLang="en-US" sz="1000" b="1">
                <a:solidFill>
                  <a:srgbClr val="C00000"/>
                </a:solidFill>
                <a:latin typeface="微软雅黑" panose="020B0503020204020204" pitchFamily="34" charset="-122"/>
                <a:ea typeface="微软雅黑" panose="020B0503020204020204" pitchFamily="34" charset="-122"/>
              </a:rPr>
              <a:t>，</a:t>
            </a:r>
            <a:r>
              <a:rPr lang="en-US" altLang="zh-CN" sz="1000" b="1">
                <a:solidFill>
                  <a:srgbClr val="C00000"/>
                </a:solidFill>
                <a:latin typeface="微软雅黑" panose="020B0503020204020204" pitchFamily="34" charset="-122"/>
                <a:ea typeface="微软雅黑" panose="020B0503020204020204" pitchFamily="34" charset="-122"/>
              </a:rPr>
              <a:t>3</a:t>
            </a:r>
            <a:r>
              <a:rPr lang="zh-CN" altLang="en-US" sz="1000" b="1">
                <a:solidFill>
                  <a:srgbClr val="C00000"/>
                </a:solidFill>
                <a:latin typeface="微软雅黑" panose="020B0503020204020204" pitchFamily="34" charset="-122"/>
                <a:ea typeface="微软雅黑" panose="020B0503020204020204" pitchFamily="34" charset="-122"/>
              </a:rPr>
              <a:t>笔买完</a:t>
            </a:r>
            <a:endParaRPr lang="zh-CN" altLang="en-US" sz="1000" b="1">
              <a:solidFill>
                <a:srgbClr val="C00000"/>
              </a:solidFill>
              <a:latin typeface="微软雅黑" panose="020B0503020204020204" pitchFamily="34" charset="-122"/>
              <a:ea typeface="微软雅黑" panose="020B0503020204020204" pitchFamily="34" charset="-122"/>
            </a:endParaRPr>
          </a:p>
          <a:p>
            <a:r>
              <a:rPr lang="zh-CN" altLang="en-US" sz="1000" b="1">
                <a:solidFill>
                  <a:srgbClr val="C00000"/>
                </a:solidFill>
                <a:latin typeface="微软雅黑" panose="020B0503020204020204" pitchFamily="34" charset="-122"/>
                <a:ea typeface="微软雅黑" panose="020B0503020204020204" pitchFamily="34" charset="-122"/>
              </a:rPr>
              <a:t>总股本占比达到</a:t>
            </a:r>
            <a:r>
              <a:rPr lang="en-US" altLang="zh-CN" sz="1000" b="1">
                <a:solidFill>
                  <a:srgbClr val="C00000"/>
                </a:solidFill>
                <a:latin typeface="微软雅黑" panose="020B0503020204020204" pitchFamily="34" charset="-122"/>
                <a:ea typeface="微软雅黑" panose="020B0503020204020204" pitchFamily="34" charset="-122"/>
              </a:rPr>
              <a:t>1.6%</a:t>
            </a:r>
            <a:endParaRPr lang="en-US" altLang="zh-CN" sz="1000" b="1">
              <a:solidFill>
                <a:srgbClr val="C00000"/>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68350"/>
          </a:xfrm>
          <a:prstGeom prst="rect">
            <a:avLst/>
          </a:prstGeom>
          <a:noFill/>
        </p:spPr>
        <p:txBody>
          <a:bodyPr wrap="square" rtlCol="0">
            <a:spAutoFit/>
          </a:bodyPr>
          <a:lstStyle>
            <a:defPPr>
              <a:defRPr lang="zh-CN"/>
            </a:defPPr>
            <a:lvl1pPr algn="ctr">
              <a:defRPr sz="4400">
                <a:gradFill>
                  <a:gsLst>
                    <a:gs pos="0">
                      <a:srgbClr val="FFFDF3"/>
                    </a:gs>
                    <a:gs pos="100000">
                      <a:srgbClr val="FEFAB9"/>
                    </a:gs>
                  </a:gsLst>
                  <a:lin ang="5400000" scaled="0"/>
                </a:gradFill>
                <a:latin typeface="思源黑体 CN Medium" panose="020B0600000000000000" charset="-122"/>
                <a:ea typeface="思源黑体 CN Medium" panose="020B0600000000000000" charset="-122"/>
              </a:defRPr>
            </a:lvl1pPr>
          </a:lstStyle>
          <a:p>
            <a:r>
              <a:rPr lang="zh-CN" altLang="en-US" dirty="0">
                <a:latin typeface="思源黑体 CN Bold" panose="020B0800000000000000" charset="-122"/>
                <a:ea typeface="思源黑体 CN Bold" panose="020B0800000000000000" charset="-122"/>
              </a:rPr>
              <a:t>股份回购案例说明</a:t>
            </a:r>
            <a:endParaRPr lang="zh-CN" altLang="en-US" dirty="0">
              <a:latin typeface="思源黑体 CN Bold" panose="020B0800000000000000" charset="-122"/>
              <a:ea typeface="思源黑体 CN Bold" panose="020B0800000000000000" charset="-122"/>
            </a:endParaRPr>
          </a:p>
        </p:txBody>
      </p:sp>
      <p:sp>
        <p:nvSpPr>
          <p:cNvPr id="3" name="文本框 2"/>
          <p:cNvSpPr txBox="1"/>
          <p:nvPr/>
        </p:nvSpPr>
        <p:spPr>
          <a:xfrm>
            <a:off x="852805" y="5817870"/>
            <a:ext cx="10486390" cy="757555"/>
          </a:xfrm>
          <a:prstGeom prst="rect">
            <a:avLst/>
          </a:prstGeom>
          <a:noFill/>
        </p:spPr>
        <p:txBody>
          <a:bodyPr wrap="square" rtlCol="0" anchor="t">
            <a:noAutofit/>
          </a:bodyPr>
          <a:lstStyle/>
          <a:p>
            <a:pPr algn="ctr" fontAlgn="auto">
              <a:lnSpc>
                <a:spcPct val="150000"/>
              </a:lnSpc>
              <a:buClrTx/>
              <a:buSzTx/>
              <a:buFontTx/>
            </a:pP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智能估值蓝</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海洋状态低位</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大额回购</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低估</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长线低位</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筹码回收集中</a:t>
            </a:r>
            <a:endPar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endParaRPr>
          </a:p>
          <a:p>
            <a:pPr algn="ctr" fontAlgn="auto">
              <a:lnSpc>
                <a:spcPct val="150000"/>
              </a:lnSpc>
              <a:buClrTx/>
              <a:buSzTx/>
              <a:buFontTx/>
            </a:pP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rPr>
              <a:t>主图网格为回购盈亏线，黄色盈利，蓝色亏损</a:t>
            </a:r>
            <a:endPar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1509622" y="864638"/>
            <a:ext cx="9172755" cy="4968576"/>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67755" y="788035"/>
            <a:ext cx="5437505" cy="3834896"/>
          </a:xfrm>
          <a:prstGeom prst="rect">
            <a:avLst/>
          </a:prstGeom>
          <a:noFill/>
        </p:spPr>
        <p:txBody>
          <a:bodyPr wrap="square" rtlCol="0">
            <a:spAutoFit/>
          </a:bodyPr>
          <a:lstStyle/>
          <a:p>
            <a:pPr>
              <a:lnSpc>
                <a:spcPct val="190000"/>
              </a:lnSpc>
            </a:pPr>
            <a:r>
              <a:rPr lang="zh-CN" altLang="en-US" sz="3200" smtClean="0">
                <a:solidFill>
                  <a:schemeClr val="tx1">
                    <a:lumMod val="75000"/>
                    <a:lumOff val="25000"/>
                  </a:schemeClr>
                </a:solidFill>
                <a:latin typeface="+mn-ea"/>
                <a:cs typeface="+mn-ea"/>
              </a:rPr>
              <a:t>行情解读</a:t>
            </a:r>
            <a:endParaRPr lang="en-US" altLang="zh-CN" sz="3200" smtClean="0">
              <a:solidFill>
                <a:schemeClr val="tx1">
                  <a:lumMod val="75000"/>
                  <a:lumOff val="25000"/>
                </a:schemeClr>
              </a:solidFill>
              <a:latin typeface="+mn-ea"/>
              <a:cs typeface="+mn-ea"/>
            </a:endParaRPr>
          </a:p>
          <a:p>
            <a:pPr>
              <a:lnSpc>
                <a:spcPct val="190000"/>
              </a:lnSpc>
            </a:pPr>
            <a:r>
              <a:rPr lang="zh-CN" altLang="en-US" sz="3200">
                <a:solidFill>
                  <a:schemeClr val="tx1">
                    <a:lumMod val="75000"/>
                    <a:lumOff val="25000"/>
                  </a:schemeClr>
                </a:solidFill>
                <a:latin typeface="+mn-ea"/>
                <a:cs typeface="+mn-ea"/>
              </a:rPr>
              <a:t>股权激励，高效事件</a:t>
            </a:r>
            <a:endParaRPr lang="en-US" altLang="zh-CN" sz="3200">
              <a:solidFill>
                <a:schemeClr val="tx1">
                  <a:lumMod val="75000"/>
                  <a:lumOff val="25000"/>
                </a:schemeClr>
              </a:solidFill>
              <a:latin typeface="+mn-ea"/>
              <a:cs typeface="+mn-ea"/>
            </a:endParaRPr>
          </a:p>
          <a:p>
            <a:pPr>
              <a:lnSpc>
                <a:spcPct val="190000"/>
              </a:lnSpc>
            </a:pPr>
            <a:r>
              <a:rPr lang="zh-CN" altLang="en-US" sz="3200">
                <a:solidFill>
                  <a:schemeClr val="tx1">
                    <a:lumMod val="75000"/>
                    <a:lumOff val="25000"/>
                  </a:schemeClr>
                </a:solidFill>
                <a:latin typeface="+mn-ea"/>
                <a:cs typeface="+mn-ea"/>
              </a:rPr>
              <a:t>产销两旺，业绩拐点</a:t>
            </a:r>
            <a:endParaRPr lang="en-US" altLang="zh-CN" sz="3200">
              <a:solidFill>
                <a:schemeClr val="tx1">
                  <a:lumMod val="75000"/>
                  <a:lumOff val="25000"/>
                </a:schemeClr>
              </a:solidFill>
              <a:latin typeface="+mn-ea"/>
              <a:cs typeface="+mn-ea"/>
            </a:endParaRPr>
          </a:p>
          <a:p>
            <a:pPr>
              <a:lnSpc>
                <a:spcPct val="190000"/>
              </a:lnSpc>
            </a:pPr>
            <a:r>
              <a:rPr lang="zh-CN" altLang="en-US" sz="3200">
                <a:solidFill>
                  <a:schemeClr val="tx1">
                    <a:lumMod val="75000"/>
                    <a:lumOff val="25000"/>
                  </a:schemeClr>
                </a:solidFill>
                <a:latin typeface="+mn-ea"/>
                <a:cs typeface="+mn-ea"/>
              </a:rPr>
              <a:t>股份回购，常态事件</a:t>
            </a:r>
            <a:endParaRPr lang="en-US" altLang="zh-CN" sz="3200" dirty="0">
              <a:solidFill>
                <a:schemeClr val="tx1">
                  <a:lumMod val="75000"/>
                  <a:lumOff val="25000"/>
                </a:schemeClr>
              </a:solidFill>
              <a:latin typeface="+mn-ea"/>
              <a:cs typeface="+mn-ea"/>
            </a:endParaRPr>
          </a:p>
        </p:txBody>
      </p:sp>
      <p:sp>
        <p:nvSpPr>
          <p:cNvPr id="3" name="文本框 2"/>
          <p:cNvSpPr txBox="1"/>
          <p:nvPr/>
        </p:nvSpPr>
        <p:spPr>
          <a:xfrm>
            <a:off x="5137785" y="849313"/>
            <a:ext cx="955040" cy="3754874"/>
          </a:xfrm>
          <a:prstGeom prst="rect">
            <a:avLst/>
          </a:prstGeom>
          <a:noFill/>
        </p:spPr>
        <p:txBody>
          <a:bodyPr wrap="square" rtlCol="0">
            <a:spAutoFit/>
          </a:bodyPr>
          <a:lstStyle/>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2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smtClean="0">
                <a:ln>
                  <a:noFill/>
                </a:ln>
                <a:solidFill>
                  <a:srgbClr val="AC5621"/>
                </a:solidFill>
                <a:latin typeface="Noto Sans S Chinese Medium" panose="020B0600000000000000" charset="-122"/>
                <a:ea typeface="Noto Sans S Chinese Medium" panose="020B0600000000000000" charset="-122"/>
                <a:cs typeface="DIN Black" charset="0"/>
              </a:rPr>
              <a:t>04</a:t>
            </a:r>
            <a:r>
              <a:rPr lang="en-US" altLang="zh-CN" sz="3200" smtClean="0">
                <a:ln>
                  <a:noFill/>
                </a:ln>
                <a:solidFill>
                  <a:srgbClr val="AC5621"/>
                </a:solidFill>
                <a:latin typeface="Noto Sans S Chinese Medium" panose="020B0600000000000000" charset="-122"/>
                <a:ea typeface="Noto Sans S Chinese Medium" panose="020B0600000000000000" charset="-122"/>
                <a:cs typeface="DIN Black" charset="0"/>
              </a:rPr>
              <a:t>/</a:t>
            </a:r>
            <a:endParaRPr lang="en-US" altLang="zh-CN" sz="3200" smtClean="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11"/>
          <p:cNvPicPr>
            <a:picLocks noChangeAspect="1"/>
          </p:cNvPicPr>
          <p:nvPr>
            <p:custDataLst>
              <p:tags r:id="rId1"/>
            </p:custDataLst>
          </p:nvPr>
        </p:nvPicPr>
        <p:blipFill>
          <a:blip r:embed="rId2"/>
          <a:stretch>
            <a:fillRect/>
          </a:stretch>
        </p:blipFill>
        <p:spPr>
          <a:xfrm>
            <a:off x="0" y="-19050"/>
            <a:ext cx="12192000" cy="6858000"/>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9525"/>
            <a:ext cx="12193200" cy="6858675"/>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920x1080_1675392861420"/>
          <p:cNvPicPr>
            <a:picLocks noChangeAspect="1"/>
          </p:cNvPicPr>
          <p:nvPr>
            <p:custDataLst>
              <p:tags r:id="rId1"/>
            </p:custDataLst>
          </p:nvPr>
        </p:nvPicPr>
        <p:blipFill>
          <a:blip r:embed="rId2"/>
          <a:stretch>
            <a:fillRect/>
          </a:stretch>
        </p:blipFill>
        <p:spPr>
          <a:xfrm>
            <a:off x="0" y="-9525"/>
            <a:ext cx="12192000" cy="6858000"/>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行情解读</a:t>
            </a:r>
            <a:endPar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smtClean="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rPr>
              <a:t>震荡洗盘，绝佳机会</a:t>
            </a:r>
            <a:endPar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endParaRPr>
          </a:p>
        </p:txBody>
      </p:sp>
      <p:sp>
        <p:nvSpPr>
          <p:cNvPr id="7" name="文本框 7"/>
          <p:cNvSpPr txBox="1"/>
          <p:nvPr/>
        </p:nvSpPr>
        <p:spPr>
          <a:xfrm>
            <a:off x="1266738" y="6064814"/>
            <a:ext cx="9889525" cy="646331"/>
          </a:xfrm>
          <a:prstGeom prst="rect">
            <a:avLst/>
          </a:prstGeom>
          <a:noFill/>
        </p:spPr>
        <p:txBody>
          <a:bodyPr wrap="square" rtlCol="0">
            <a:spAutoFit/>
          </a:bodyPr>
          <a:lstStyle>
            <a:defPPr>
              <a:defRPr lang="zh-CN"/>
            </a:defPPr>
            <a:lvl1pPr algn="ctr">
              <a:defRPr b="1">
                <a:latin typeface="思源黑体 CN Medium" panose="020B0600000000000000" charset="-122"/>
                <a:ea typeface="思源黑体 CN Medium" panose="020B0600000000000000" charset="-122"/>
                <a:cs typeface="思源黑体 CN Medium" panose="020B0600000000000000" charset="-122"/>
              </a:defRPr>
            </a:lvl1pPr>
          </a:lstStyle>
          <a:p>
            <a:r>
              <a:rPr lang="zh-CN" altLang="en-US" dirty="0"/>
              <a:t>日线死</a:t>
            </a:r>
            <a:r>
              <a:rPr lang="zh-CN" altLang="en-US"/>
              <a:t>叉</a:t>
            </a:r>
            <a:r>
              <a:rPr lang="zh-CN" altLang="en-US" smtClean="0"/>
              <a:t>，缩量回调，热点板块和市场情绪保持活跃，回档金叉，选股最佳时机</a:t>
            </a:r>
            <a:endParaRPr lang="en-US" altLang="zh-CN" smtClean="0"/>
          </a:p>
          <a:p>
            <a:r>
              <a:rPr lang="zh-CN" altLang="en-US" smtClean="0"/>
              <a:t>关注资金方向，主力控盘锁定趋势启动</a:t>
            </a:r>
            <a:r>
              <a:rPr lang="zh-CN" altLang="en-US" smtClean="0"/>
              <a:t> </a:t>
            </a:r>
            <a:r>
              <a:rPr lang="en-US" altLang="zh-CN" smtClean="0"/>
              <a:t> </a:t>
            </a:r>
            <a:endParaRPr lang="en-US" altLang="zh-CN" dirty="0"/>
          </a:p>
        </p:txBody>
      </p:sp>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084" y="829310"/>
            <a:ext cx="9674179" cy="524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dirty="0">
                <a:solidFill>
                  <a:srgbClr val="EFDDFF"/>
                </a:solidFill>
                <a:latin typeface="思源黑体 CN Medium" panose="020B0600000000000000" charset="-122"/>
                <a:ea typeface="思源黑体 CN Medium" panose="020B0600000000000000" charset="-122"/>
              </a:rPr>
              <a:t>02</a:t>
            </a:r>
            <a:endParaRPr lang="en-US" altLang="zh-CN" sz="7200" dirty="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股权激励高效事件</a:t>
            </a:r>
            <a:endParaRPr lang="zh-CN" altLang="en-US" sz="80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68350"/>
          </a:xfrm>
          <a:prstGeom prst="rect">
            <a:avLst/>
          </a:prstGeom>
          <a:noFill/>
        </p:spPr>
        <p:txBody>
          <a:bodyPr wrap="square" rtlCol="0">
            <a:spAutoFit/>
          </a:bodyPr>
          <a:lstStyle/>
          <a:p>
            <a:pPr algn="ctr"/>
            <a:r>
              <a:rPr lang="zh-CN" altLang="en-US" sz="4400" dirty="0">
                <a:gradFill>
                  <a:gsLst>
                    <a:gs pos="0">
                      <a:srgbClr val="FFFDF3"/>
                    </a:gs>
                    <a:gs pos="100000">
                      <a:srgbClr val="FEFAB9"/>
                    </a:gs>
                  </a:gsLst>
                  <a:lin ang="5400000" scaled="0"/>
                </a:gradFill>
                <a:latin typeface="思源黑体 CN Bold" panose="020B0800000000000000" charset="-122"/>
                <a:ea typeface="思源黑体 CN Bold" panose="020B0800000000000000" charset="-122"/>
                <a:sym typeface="+mn-ea"/>
              </a:rPr>
              <a:t>股权激励：对股价的作用</a:t>
            </a:r>
            <a:endParaRPr lang="zh-CN" altLang="en-US" sz="4400" dirty="0">
              <a:gradFill>
                <a:gsLst>
                  <a:gs pos="0">
                    <a:srgbClr val="FFFDF3"/>
                  </a:gs>
                  <a:gs pos="100000">
                    <a:srgbClr val="FEFAB9"/>
                  </a:gs>
                </a:gsLst>
                <a:lin ang="5400000" scaled="0"/>
              </a:gra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293301" y="864854"/>
            <a:ext cx="5553711" cy="997238"/>
          </a:xfrm>
          <a:prstGeom prst="rect">
            <a:avLst/>
          </a:prstGeom>
          <a:noFill/>
        </p:spPr>
        <p:txBody>
          <a:bodyPr wrap="square" rtlCol="0" anchor="t">
            <a:noAutofit/>
          </a:bodyPr>
          <a:lstStyle/>
          <a:p>
            <a:pPr fontAlgn="auto">
              <a:lnSpc>
                <a:spcPct val="130000"/>
              </a:lnSpc>
              <a:spcBef>
                <a:spcPts val="600"/>
              </a:spcBef>
              <a:spcAft>
                <a:spcPts val="600"/>
              </a:spcAft>
            </a:pPr>
            <a:r>
              <a:rPr lang="zh-CN" altLang="en-US" sz="1200" b="1" dirty="0">
                <a:solidFill>
                  <a:srgbClr val="C00000"/>
                </a:solidFill>
                <a:latin typeface="思源黑体 CN Medium" panose="020B0600000000000000" charset="-122"/>
                <a:ea typeface="思源黑体 CN Medium" panose="020B0600000000000000" charset="-122"/>
              </a:rPr>
              <a:t>股权激励方案</a:t>
            </a:r>
            <a:r>
              <a:rPr lang="zh-CN" altLang="en-US" sz="1200" dirty="0">
                <a:latin typeface="思源黑体 CN Medium" panose="020B0600000000000000" charset="-122"/>
                <a:ea typeface="思源黑体 CN Medium" panose="020B0600000000000000" charset="-122"/>
              </a:rPr>
              <a:t>是</a:t>
            </a:r>
            <a:r>
              <a:rPr lang="zh-CN" altLang="en-US" sz="1200" u="sng" dirty="0">
                <a:latin typeface="思源黑体 CN Medium" panose="020B0600000000000000" charset="-122"/>
                <a:ea typeface="思源黑体 CN Medium" panose="020B0600000000000000" charset="-122"/>
              </a:rPr>
              <a:t>企业为了激励核心人才、形成人才与企业利益共同体、激发员工的主人翁意识、从而实现企业稳定发展的一种长期激励机制。</a:t>
            </a:r>
            <a:endParaRPr lang="zh-CN" altLang="en-US" sz="1200" dirty="0">
              <a:latin typeface="思源黑体 CN Medium" panose="020B0600000000000000" charset="-122"/>
              <a:ea typeface="思源黑体 CN Medium" panose="020B0600000000000000" charset="-122"/>
            </a:endParaRPr>
          </a:p>
          <a:p>
            <a:pPr algn="ctr" fontAlgn="auto">
              <a:lnSpc>
                <a:spcPct val="130000"/>
              </a:lnSpc>
              <a:spcBef>
                <a:spcPts val="600"/>
              </a:spcBef>
              <a:spcAft>
                <a:spcPts val="600"/>
              </a:spcAft>
            </a:pPr>
            <a:r>
              <a:rPr lang="zh-CN" altLang="en-US" sz="1200" b="1" dirty="0">
                <a:solidFill>
                  <a:srgbClr val="C00000"/>
                </a:solidFill>
                <a:latin typeface="思源黑体 CN Medium" panose="020B0600000000000000" charset="-122"/>
                <a:ea typeface="思源黑体 CN Medium" panose="020B0600000000000000" charset="-122"/>
              </a:rPr>
              <a:t>股权激励事件正成为上市公司事件中最为重要的事件类型之一</a:t>
            </a:r>
            <a:endParaRPr lang="zh-CN" altLang="en-US" sz="1200" b="1" dirty="0">
              <a:solidFill>
                <a:srgbClr val="C00000"/>
              </a:solidFill>
              <a:latin typeface="思源黑体 CN Medium" panose="020B0600000000000000" charset="-122"/>
              <a:ea typeface="思源黑体 CN Medium" panose="020B0600000000000000" charset="-122"/>
            </a:endParaRPr>
          </a:p>
        </p:txBody>
      </p:sp>
      <p:pic>
        <p:nvPicPr>
          <p:cNvPr id="4" name="图片 3"/>
          <p:cNvPicPr>
            <a:picLocks noChangeAspect="1"/>
          </p:cNvPicPr>
          <p:nvPr/>
        </p:nvPicPr>
        <p:blipFill>
          <a:blip r:embed="rId1"/>
          <a:stretch>
            <a:fillRect/>
          </a:stretch>
        </p:blipFill>
        <p:spPr>
          <a:xfrm>
            <a:off x="478294" y="1862092"/>
            <a:ext cx="5183728" cy="1534384"/>
          </a:xfrm>
          <a:prstGeom prst="rect">
            <a:avLst/>
          </a:prstGeom>
        </p:spPr>
      </p:pic>
      <p:sp>
        <p:nvSpPr>
          <p:cNvPr id="5" name="文本框 4"/>
          <p:cNvSpPr txBox="1"/>
          <p:nvPr/>
        </p:nvSpPr>
        <p:spPr>
          <a:xfrm>
            <a:off x="3042497" y="5277214"/>
            <a:ext cx="6125210" cy="810260"/>
          </a:xfrm>
          <a:prstGeom prst="rect">
            <a:avLst/>
          </a:prstGeom>
          <a:noFill/>
        </p:spPr>
        <p:txBody>
          <a:bodyPr wrap="square" rtlCol="0" anchor="t">
            <a:spAutoFit/>
          </a:bodyPr>
          <a:lstStyle/>
          <a:p>
            <a:pPr algn="ctr" fontAlgn="auto">
              <a:lnSpc>
                <a:spcPct val="130000"/>
              </a:lnSpc>
            </a:pPr>
            <a:r>
              <a:rPr lang="zh-CN" altLang="en-US" sz="1200" dirty="0">
                <a:solidFill>
                  <a:schemeClr val="tx1"/>
                </a:solidFill>
                <a:latin typeface="思源黑体 CN Medium" panose="020B0600000000000000" charset="-122"/>
                <a:ea typeface="思源黑体 CN Medium" panose="020B0600000000000000" charset="-122"/>
                <a:cs typeface="思源黑体 CN Medium" panose="020B0600000000000000" charset="-122"/>
              </a:rPr>
              <a:t>实施股权激励方案的公司在次年的业绩增速</a:t>
            </a:r>
            <a:r>
              <a:rPr lang="zh-CN" altLang="en-US" sz="1200" b="1" u="sng" dirty="0">
                <a:solidFill>
                  <a:srgbClr val="C00000"/>
                </a:solidFill>
                <a:latin typeface="思源黑体 CN Medium" panose="020B0600000000000000" charset="-122"/>
                <a:ea typeface="思源黑体 CN Medium" panose="020B0600000000000000" charset="-122"/>
                <a:cs typeface="思源黑体 CN Medium" panose="020B0600000000000000" charset="-122"/>
              </a:rPr>
              <a:t>在行业内排名较高</a:t>
            </a:r>
            <a:r>
              <a:rPr lang="zh-CN" altLang="en-US" sz="1200" dirty="0">
                <a:solidFill>
                  <a:schemeClr val="tx1"/>
                </a:solidFill>
                <a:latin typeface="思源黑体 CN Medium" panose="020B0600000000000000" charset="-122"/>
                <a:ea typeface="思源黑体 CN Medium" panose="020B0600000000000000" charset="-122"/>
                <a:cs typeface="思源黑体 CN Medium" panose="020B0600000000000000" charset="-122"/>
              </a:rPr>
              <a:t>，实施前后业绩增速整体</a:t>
            </a:r>
            <a:r>
              <a:rPr lang="zh-CN" altLang="en-US" sz="1200" b="1" u="sng" dirty="0">
                <a:solidFill>
                  <a:srgbClr val="C00000"/>
                </a:solidFill>
                <a:latin typeface="思源黑体 CN Medium" panose="020B0600000000000000" charset="-122"/>
                <a:ea typeface="思源黑体 CN Medium" panose="020B0600000000000000" charset="-122"/>
                <a:cs typeface="思源黑体 CN Medium" panose="020B0600000000000000" charset="-122"/>
              </a:rPr>
              <a:t>提升概率较大</a:t>
            </a:r>
            <a:r>
              <a:rPr lang="zh-CN" altLang="en-US" sz="1200" dirty="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2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mn-ea"/>
              </a:rPr>
              <a:t>激励方案中的财务目标平均达标率约为</a:t>
            </a:r>
            <a:r>
              <a:rPr lang="zh-CN" altLang="en-US" sz="1200" b="1" u="sng" dirty="0">
                <a:solidFill>
                  <a:srgbClr val="C00000"/>
                </a:solidFill>
                <a:latin typeface="思源黑体 CN Medium" panose="020B0600000000000000" charset="-122"/>
                <a:ea typeface="思源黑体 CN Medium" panose="020B0600000000000000" charset="-122"/>
                <a:cs typeface="思源黑体 CN Medium" panose="020B0600000000000000" charset="-122"/>
                <a:sym typeface="+mn-ea"/>
              </a:rPr>
              <a:t>70%</a:t>
            </a:r>
            <a:endParaRPr lang="zh-CN" altLang="en-US" sz="1200" dirty="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pPr algn="ctr" fontAlgn="auto">
              <a:lnSpc>
                <a:spcPct val="130000"/>
              </a:lnSpc>
            </a:pPr>
            <a:r>
              <a:rPr lang="zh-CN" altLang="en-US" sz="1200" b="1" dirty="0">
                <a:solidFill>
                  <a:srgbClr val="C00000"/>
                </a:solidFill>
                <a:latin typeface="思源黑体 CN Medium" panose="020B0600000000000000" charset="-122"/>
                <a:ea typeface="思源黑体 CN Medium" panose="020B0600000000000000" charset="-122"/>
                <a:cs typeface="思源黑体 CN Medium" panose="020B0600000000000000" charset="-122"/>
              </a:rPr>
              <a:t>股权激励方案对公司的经营情况有积极作用</a:t>
            </a:r>
            <a:endParaRPr lang="zh-CN" altLang="en-US" sz="1200" b="1"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pic>
        <p:nvPicPr>
          <p:cNvPr id="7" name="图片 6"/>
          <p:cNvPicPr>
            <a:picLocks noChangeAspect="1"/>
          </p:cNvPicPr>
          <p:nvPr/>
        </p:nvPicPr>
        <p:blipFill>
          <a:blip r:embed="rId2"/>
          <a:stretch>
            <a:fillRect/>
          </a:stretch>
        </p:blipFill>
        <p:spPr>
          <a:xfrm>
            <a:off x="6282351" y="785363"/>
            <a:ext cx="2885357" cy="1800000"/>
          </a:xfrm>
          <a:prstGeom prst="rect">
            <a:avLst/>
          </a:prstGeom>
        </p:spPr>
      </p:pic>
      <p:pic>
        <p:nvPicPr>
          <p:cNvPr id="8" name="图片 7"/>
          <p:cNvPicPr>
            <a:picLocks noChangeAspect="1"/>
          </p:cNvPicPr>
          <p:nvPr/>
        </p:nvPicPr>
        <p:blipFill>
          <a:blip r:embed="rId3"/>
          <a:stretch>
            <a:fillRect/>
          </a:stretch>
        </p:blipFill>
        <p:spPr>
          <a:xfrm>
            <a:off x="9217343" y="778349"/>
            <a:ext cx="2878916" cy="1800000"/>
          </a:xfrm>
          <a:prstGeom prst="rect">
            <a:avLst/>
          </a:prstGeom>
        </p:spPr>
      </p:pic>
      <p:sp>
        <p:nvSpPr>
          <p:cNvPr id="9" name="文本框 8"/>
          <p:cNvSpPr txBox="1"/>
          <p:nvPr/>
        </p:nvSpPr>
        <p:spPr>
          <a:xfrm>
            <a:off x="6282351" y="2691375"/>
            <a:ext cx="5813908" cy="330835"/>
          </a:xfrm>
          <a:prstGeom prst="rect">
            <a:avLst/>
          </a:prstGeom>
          <a:noFill/>
        </p:spPr>
        <p:txBody>
          <a:bodyPr wrap="square" rtlCol="0" anchor="t">
            <a:spAutoFit/>
          </a:bodyPr>
          <a:lstStyle/>
          <a:p>
            <a:pPr algn="ctr" fontAlgn="auto">
              <a:lnSpc>
                <a:spcPct val="130000"/>
              </a:lnSpc>
            </a:pPr>
            <a:r>
              <a:rPr lang="zh-CN" altLang="en-US" sz="1200" b="1" dirty="0">
                <a:solidFill>
                  <a:srgbClr val="C00000"/>
                </a:solidFill>
                <a:latin typeface="思源黑体 CN Medium" panose="020B0600000000000000" charset="-122"/>
                <a:ea typeface="思源黑体 CN Medium" panose="020B0600000000000000" charset="-122"/>
                <a:cs typeface="思源黑体 CN Medium" panose="020B0600000000000000" charset="-122"/>
              </a:rPr>
              <a:t>对预案发布后股票60个交易日的超额收益率进行统计后存在长期显著的超额收益。</a:t>
            </a:r>
            <a:endParaRPr lang="zh-CN" altLang="en-US" sz="1200" b="1"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0" name="文本框 9"/>
          <p:cNvSpPr txBox="1"/>
          <p:nvPr/>
        </p:nvSpPr>
        <p:spPr>
          <a:xfrm>
            <a:off x="6446098" y="2544017"/>
            <a:ext cx="2721610" cy="246221"/>
          </a:xfrm>
          <a:prstGeom prst="rect">
            <a:avLst/>
          </a:prstGeom>
          <a:noFill/>
        </p:spPr>
        <p:txBody>
          <a:bodyPr wrap="square" rtlCol="0" anchor="t">
            <a:spAutoFit/>
          </a:bodyPr>
          <a:lstStyle/>
          <a:p>
            <a:pPr algn="ctr"/>
            <a:r>
              <a:rPr lang="zh-CN" altLang="en-US" sz="1000" dirty="0">
                <a:latin typeface="微软雅黑" panose="020B0503020204020204" pitchFamily="34" charset="-122"/>
                <a:ea typeface="微软雅黑" panose="020B0503020204020204" pitchFamily="34" charset="-122"/>
              </a:rPr>
              <a:t>累计年化超额收益</a:t>
            </a:r>
            <a:endParaRPr lang="zh-CN" altLang="en-US" sz="10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9470390" y="2544017"/>
            <a:ext cx="2721610" cy="246221"/>
          </a:xfrm>
          <a:prstGeom prst="rect">
            <a:avLst/>
          </a:prstGeom>
          <a:noFill/>
        </p:spPr>
        <p:txBody>
          <a:bodyPr wrap="square" rtlCol="0" anchor="t">
            <a:spAutoFit/>
          </a:bodyPr>
          <a:lstStyle/>
          <a:p>
            <a:pPr algn="ctr"/>
            <a:r>
              <a:rPr lang="zh-CN" altLang="en-US" sz="1000" dirty="0">
                <a:latin typeface="微软雅黑" panose="020B0503020204020204" pitchFamily="34" charset="-122"/>
                <a:ea typeface="微软雅黑" panose="020B0503020204020204" pitchFamily="34" charset="-122"/>
              </a:rPr>
              <a:t>年度超额收益情况</a:t>
            </a:r>
            <a:endParaRPr lang="zh-CN" altLang="en-US" sz="1000"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4"/>
          <a:stretch>
            <a:fillRect/>
          </a:stretch>
        </p:blipFill>
        <p:spPr>
          <a:xfrm>
            <a:off x="616316" y="3461525"/>
            <a:ext cx="4907683" cy="1757635"/>
          </a:xfrm>
          <a:prstGeom prst="rect">
            <a:avLst/>
          </a:prstGeom>
        </p:spPr>
      </p:pic>
      <p:pic>
        <p:nvPicPr>
          <p:cNvPr id="13" name="图片 12"/>
          <p:cNvPicPr>
            <a:picLocks noChangeAspect="1"/>
          </p:cNvPicPr>
          <p:nvPr/>
        </p:nvPicPr>
        <p:blipFill>
          <a:blip r:embed="rId5"/>
          <a:stretch>
            <a:fillRect/>
          </a:stretch>
        </p:blipFill>
        <p:spPr>
          <a:xfrm>
            <a:off x="7106083" y="3013553"/>
            <a:ext cx="4123249" cy="2265206"/>
          </a:xfrm>
          <a:prstGeom prst="rect">
            <a:avLst/>
          </a:prstGeom>
        </p:spPr>
      </p:pic>
      <p:sp>
        <p:nvSpPr>
          <p:cNvPr id="14" name="矩形 13"/>
          <p:cNvSpPr/>
          <p:nvPr/>
        </p:nvSpPr>
        <p:spPr>
          <a:xfrm>
            <a:off x="1359391" y="5993146"/>
            <a:ext cx="9471804" cy="450850"/>
          </a:xfrm>
          <a:prstGeom prst="rect">
            <a:avLst/>
          </a:prstGeom>
        </p:spPr>
        <p:txBody>
          <a:bodyPr wrap="square">
            <a:spAutoFit/>
          </a:bodyPr>
          <a:lstStyle/>
          <a:p>
            <a:pPr algn="ctr" fontAlgn="auto">
              <a:lnSpc>
                <a:spcPct val="130000"/>
              </a:lnSpc>
              <a:spcBef>
                <a:spcPts val="600"/>
              </a:spcBef>
            </a:pP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股权激励：成为</a:t>
            </a:r>
            <a:r>
              <a:rPr lang="en-US" altLang="zh-CN" b="1" dirty="0">
                <a:solidFill>
                  <a:srgbClr val="C00000"/>
                </a:solidFill>
                <a:latin typeface="思源黑体 CN Bold" panose="020B0800000000000000" charset="-122"/>
                <a:ea typeface="思源黑体 CN Bold" panose="020B0800000000000000" charset="-122"/>
                <a:cs typeface="思源黑体 CN Bold" panose="020B0800000000000000" charset="-122"/>
              </a:rPr>
              <a:t>A</a:t>
            </a: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股常态重要投资事件，具备常态投资机会挖掘！</a:t>
            </a:r>
            <a:endPar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endParaRPr>
          </a:p>
        </p:txBody>
      </p:sp>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68350"/>
          </a:xfrm>
          <a:prstGeom prst="rect">
            <a:avLst/>
          </a:prstGeom>
          <a:noFill/>
        </p:spPr>
        <p:txBody>
          <a:bodyPr wrap="square" rtlCol="0">
            <a:spAutoFit/>
          </a:bodyPr>
          <a:lstStyle/>
          <a:p>
            <a:pPr algn="ctr"/>
            <a:r>
              <a:rPr lang="zh-CN" altLang="en-US" sz="4400" dirty="0">
                <a:gradFill>
                  <a:gsLst>
                    <a:gs pos="0">
                      <a:srgbClr val="FFFDF3"/>
                    </a:gs>
                    <a:gs pos="100000">
                      <a:srgbClr val="FEFAB9"/>
                    </a:gs>
                  </a:gsLst>
                  <a:lin ang="5400000" scaled="0"/>
                </a:gradFill>
                <a:latin typeface="思源黑体 CN Bold" panose="020B0800000000000000" charset="-122"/>
                <a:ea typeface="思源黑体 CN Bold" panose="020B0800000000000000" charset="-122"/>
                <a:sym typeface="+mn-ea"/>
              </a:rPr>
              <a:t>股权激励：对股价的作用</a:t>
            </a:r>
            <a:endParaRPr lang="zh-CN" altLang="en-US" sz="4400" dirty="0">
              <a:gradFill>
                <a:gsLst>
                  <a:gs pos="0">
                    <a:srgbClr val="FFFDF3"/>
                  </a:gs>
                  <a:gs pos="100000">
                    <a:srgbClr val="FEFAB9"/>
                  </a:gs>
                </a:gsLst>
                <a:lin ang="5400000" scaled="0"/>
              </a:gra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784860" y="5560038"/>
            <a:ext cx="10829925" cy="730885"/>
          </a:xfrm>
          <a:prstGeom prst="rect">
            <a:avLst/>
          </a:prstGeom>
          <a:noFill/>
        </p:spPr>
        <p:txBody>
          <a:bodyPr wrap="square" rtlCol="0" anchor="t">
            <a:spAutoFit/>
          </a:bodyPr>
          <a:lstStyle/>
          <a:p>
            <a:pPr algn="ctr" fontAlgn="auto">
              <a:lnSpc>
                <a:spcPct val="130000"/>
              </a:lnSpc>
            </a:pPr>
            <a:r>
              <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rPr>
              <a:t>业绩提前预增个股</a:t>
            </a:r>
            <a:r>
              <a:rPr lang="en-US" altLang="zh-CN" sz="1600" b="1">
                <a:solidFill>
                  <a:srgbClr val="C00000"/>
                </a:solidFill>
                <a:latin typeface="思源黑体 CN Bold" panose="020B0800000000000000" charset="-122"/>
                <a:ea typeface="思源黑体 CN Bold" panose="020B0800000000000000" charset="-122"/>
                <a:cs typeface="思源黑体 CN Bold" panose="020B0800000000000000" charset="-122"/>
              </a:rPr>
              <a:t> = </a:t>
            </a:r>
            <a:r>
              <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rPr>
              <a:t>业绩考核目标靠前</a:t>
            </a:r>
            <a:r>
              <a:rPr lang="en-US" altLang="zh-CN" sz="1600" b="1">
                <a:solidFill>
                  <a:srgbClr val="C00000"/>
                </a:solidFill>
                <a:latin typeface="思源黑体 CN Bold" panose="020B0800000000000000" charset="-122"/>
                <a:ea typeface="思源黑体 CN Bold" panose="020B0800000000000000" charset="-122"/>
                <a:cs typeface="思源黑体 CN Bold" panose="020B0800000000000000" charset="-122"/>
              </a:rPr>
              <a:t> + </a:t>
            </a:r>
            <a:r>
              <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rPr>
              <a:t>预案实施间隔相对较少（有信心完成）</a:t>
            </a:r>
            <a:endPar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ct val="130000"/>
              </a:lnSpc>
            </a:pPr>
            <a:r>
              <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rPr>
              <a:t>炒股超预期，提前埋伏，等待股价兑现</a:t>
            </a:r>
            <a:endParaRPr lang="zh-CN" altLang="en-US" sz="1600" b="1">
              <a:solidFill>
                <a:srgbClr val="C0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4" name="文本框 3"/>
          <p:cNvSpPr txBox="1"/>
          <p:nvPr/>
        </p:nvSpPr>
        <p:spPr>
          <a:xfrm>
            <a:off x="7513320" y="3138148"/>
            <a:ext cx="4201160" cy="2327910"/>
          </a:xfrm>
          <a:prstGeom prst="rect">
            <a:avLst/>
          </a:prstGeom>
          <a:noFill/>
        </p:spPr>
        <p:txBody>
          <a:bodyPr wrap="square" rtlCol="0" anchor="t">
            <a:spAutoFit/>
          </a:bodyPr>
          <a:lstStyle/>
          <a:p>
            <a:pPr algn="l" fontAlgn="auto">
              <a:lnSpc>
                <a:spcPct val="130000"/>
              </a:lnSpc>
            </a:pPr>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考核目标：（以当年为基准，考核未来</a:t>
            </a:r>
            <a:r>
              <a:rPr lang="en-US" altLang="zh-CN"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3</a:t>
            </a:r>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年的业绩）</a:t>
            </a:r>
            <a:endPar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a:p>
            <a:pPr algn="l" fontAlgn="auto">
              <a:lnSpc>
                <a:spcPct val="130000"/>
              </a:lnSpc>
            </a:pPr>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未来一年、未来二年、未来三年</a:t>
            </a:r>
            <a:b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br>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统计阶段：统计最近公告发布时间，距离越近，事件效应越明显</a:t>
            </a:r>
            <a:endPar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a:p>
            <a:pPr algn="l" fontAlgn="auto">
              <a:lnSpc>
                <a:spcPct val="130000"/>
              </a:lnSpc>
            </a:pPr>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考核目标增速：对应营收、净利润增速、</a:t>
            </a:r>
            <a:r>
              <a:rPr lang="en-US" altLang="zh-CN"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ROE</a:t>
            </a:r>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等指标变化情况</a:t>
            </a:r>
            <a:endPar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a:p>
            <a:pPr algn="l" fontAlgn="auto">
              <a:lnSpc>
                <a:spcPct val="130000"/>
              </a:lnSpc>
            </a:pPr>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占总股本比：激励股票除以总股本，衡量激励的覆盖情况</a:t>
            </a:r>
            <a:endPar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5" name="文本框 4"/>
          <p:cNvSpPr txBox="1"/>
          <p:nvPr/>
        </p:nvSpPr>
        <p:spPr>
          <a:xfrm>
            <a:off x="7513320" y="2202158"/>
            <a:ext cx="4445000" cy="929640"/>
          </a:xfrm>
          <a:prstGeom prst="rect">
            <a:avLst/>
          </a:prstGeom>
          <a:noFill/>
        </p:spPr>
        <p:txBody>
          <a:bodyPr wrap="square" rtlCol="0" anchor="t">
            <a:spAutoFit/>
          </a:bodyPr>
          <a:lstStyle/>
          <a:p>
            <a:pPr algn="l" fontAlgn="auto">
              <a:lnSpc>
                <a:spcPct val="130000"/>
              </a:lnSpc>
            </a:pPr>
            <a:r>
              <a:rPr lang="zh-CN" altLang="en-US" sz="1400" dirty="0">
                <a:solidFill>
                  <a:schemeClr val="tx1"/>
                </a:solidFill>
                <a:latin typeface="思源黑体 CN Bold" panose="020B0800000000000000" charset="-122"/>
                <a:ea typeface="思源黑体 CN Bold" panose="020B0800000000000000" charset="-122"/>
                <a:cs typeface="思源黑体 CN Bold" panose="020B0800000000000000" charset="-122"/>
              </a:rPr>
              <a:t>股权激励</a:t>
            </a:r>
            <a:r>
              <a:rPr lang="en-US" altLang="zh-CN" sz="1400" dirty="0">
                <a:solidFill>
                  <a:schemeClr val="tx1"/>
                </a:solidFill>
                <a:latin typeface="思源黑体 CN Bold" panose="020B0800000000000000" charset="-122"/>
                <a:ea typeface="思源黑体 CN Bold" panose="020B0800000000000000" charset="-122"/>
                <a:cs typeface="思源黑体 CN Bold" panose="020B0800000000000000" charset="-122"/>
              </a:rPr>
              <a:t>3</a:t>
            </a:r>
            <a:r>
              <a:rPr lang="zh-CN" altLang="en-US" sz="1400" dirty="0">
                <a:solidFill>
                  <a:schemeClr val="tx1"/>
                </a:solidFill>
                <a:latin typeface="思源黑体 CN Bold" panose="020B0800000000000000" charset="-122"/>
                <a:ea typeface="思源黑体 CN Bold" panose="020B0800000000000000" charset="-122"/>
                <a:cs typeface="思源黑体 CN Bold" panose="020B0800000000000000" charset="-122"/>
              </a:rPr>
              <a:t>个时间点：</a:t>
            </a:r>
            <a:r>
              <a:rPr lang="zh-CN" altLang="en-US" sz="1400" b="1" dirty="0">
                <a:solidFill>
                  <a:srgbClr val="C00000"/>
                </a:solidFill>
                <a:latin typeface="思源黑体 CN Bold" panose="020B0800000000000000" charset="-122"/>
                <a:ea typeface="思源黑体 CN Bold" panose="020B0800000000000000" charset="-122"/>
                <a:cs typeface="思源黑体 CN Bold" panose="020B0800000000000000" charset="-122"/>
              </a:rPr>
              <a:t>预案、实施</a:t>
            </a:r>
            <a:r>
              <a:rPr lang="zh-CN" altLang="en-US" sz="1400" dirty="0">
                <a:solidFill>
                  <a:schemeClr val="tx1"/>
                </a:solidFill>
                <a:latin typeface="思源黑体 CN Bold" panose="020B0800000000000000" charset="-122"/>
                <a:ea typeface="思源黑体 CN Bold" panose="020B0800000000000000" charset="-122"/>
                <a:cs typeface="思源黑体 CN Bold" panose="020B0800000000000000" charset="-122"/>
              </a:rPr>
              <a:t>、完成</a:t>
            </a:r>
            <a:endParaRPr lang="zh-CN" altLang="en-US" sz="1400" dirty="0">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fontAlgn="auto">
              <a:lnSpc>
                <a:spcPct val="130000"/>
              </a:lnSpc>
            </a:pPr>
            <a:r>
              <a:rPr lang="zh-CN" altLang="en-US" sz="1400" dirty="0">
                <a:solidFill>
                  <a:schemeClr val="tx1"/>
                </a:solidFill>
                <a:latin typeface="思源黑体 CN Bold" panose="020B0800000000000000" charset="-122"/>
                <a:ea typeface="思源黑体 CN Bold" panose="020B0800000000000000" charset="-122"/>
                <a:cs typeface="思源黑体 CN Bold" panose="020B0800000000000000" charset="-122"/>
              </a:rPr>
              <a:t>预案到实施的时间间隔越短，说明管理层业绩目标越明确，目标统一，完成业绩可能性越大</a:t>
            </a:r>
            <a:endParaRPr lang="zh-CN" altLang="en-US" sz="1400" dirty="0">
              <a:solidFill>
                <a:schemeClr val="tx1"/>
              </a:solidFill>
              <a:latin typeface="思源黑体 CN Bold" panose="020B0800000000000000" charset="-122"/>
              <a:ea typeface="思源黑体 CN Bold" panose="020B0800000000000000" charset="-122"/>
              <a:cs typeface="思源黑体 CN Bold" panose="020B0800000000000000" charset="-122"/>
            </a:endParaRPr>
          </a:p>
        </p:txBody>
      </p:sp>
      <p:pic>
        <p:nvPicPr>
          <p:cNvPr id="7" name="图片 6"/>
          <p:cNvPicPr>
            <a:picLocks noChangeAspect="1"/>
          </p:cNvPicPr>
          <p:nvPr/>
        </p:nvPicPr>
        <p:blipFill>
          <a:blip r:embed="rId1"/>
          <a:stretch>
            <a:fillRect/>
          </a:stretch>
        </p:blipFill>
        <p:spPr>
          <a:xfrm>
            <a:off x="246966" y="1054808"/>
            <a:ext cx="7077124" cy="4324985"/>
          </a:xfrm>
          <a:prstGeom prst="rect">
            <a:avLst/>
          </a:prstGeom>
          <a:ln w="12700" cmpd="sng">
            <a:solidFill>
              <a:schemeClr val="tx1">
                <a:lumMod val="85000"/>
                <a:lumOff val="15000"/>
              </a:schemeClr>
            </a:solidFill>
            <a:prstDash val="solid"/>
          </a:ln>
        </p:spPr>
      </p:pic>
      <p:pic>
        <p:nvPicPr>
          <p:cNvPr id="8" name="图片 7"/>
          <p:cNvPicPr>
            <a:picLocks noChangeAspect="1"/>
          </p:cNvPicPr>
          <p:nvPr/>
        </p:nvPicPr>
        <p:blipFill>
          <a:blip r:embed="rId2"/>
          <a:stretch>
            <a:fillRect/>
          </a:stretch>
        </p:blipFill>
        <p:spPr>
          <a:xfrm>
            <a:off x="7324090" y="945493"/>
            <a:ext cx="4750435" cy="1213485"/>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68350"/>
          </a:xfrm>
          <a:prstGeom prst="rect">
            <a:avLst/>
          </a:prstGeom>
          <a:noFill/>
        </p:spPr>
        <p:txBody>
          <a:bodyPr wrap="square" rtlCol="0">
            <a:spAutoFit/>
          </a:bodyPr>
          <a:lstStyle/>
          <a:p>
            <a:pPr algn="ctr"/>
            <a:r>
              <a:rPr lang="zh-CN" altLang="en-US" sz="4400" dirty="0">
                <a:gradFill>
                  <a:gsLst>
                    <a:gs pos="0">
                      <a:srgbClr val="FFFDF3"/>
                    </a:gs>
                    <a:gs pos="100000">
                      <a:srgbClr val="FEFAB9"/>
                    </a:gs>
                  </a:gsLst>
                  <a:lin ang="5400000" scaled="0"/>
                </a:gradFill>
                <a:latin typeface="思源黑体 CN Bold" panose="020B0800000000000000" charset="-122"/>
                <a:ea typeface="思源黑体 CN Bold" panose="020B0800000000000000" charset="-122"/>
                <a:cs typeface="思源黑体 CN Bold" panose="020B0800000000000000" charset="-122"/>
                <a:sym typeface="+mn-ea"/>
              </a:rPr>
              <a:t>股权激励：高增长</a:t>
            </a:r>
            <a:r>
              <a:rPr lang="en-US" altLang="zh-CN" sz="4400" dirty="0">
                <a:gradFill>
                  <a:gsLst>
                    <a:gs pos="0">
                      <a:srgbClr val="FFFDF3"/>
                    </a:gs>
                    <a:gs pos="100000">
                      <a:srgbClr val="FEFAB9"/>
                    </a:gs>
                  </a:gsLst>
                  <a:lin ang="5400000" scaled="0"/>
                </a:gra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4400" dirty="0">
                <a:gradFill>
                  <a:gsLst>
                    <a:gs pos="0">
                      <a:srgbClr val="FFFDF3"/>
                    </a:gs>
                    <a:gs pos="100000">
                      <a:srgbClr val="FEFAB9"/>
                    </a:gs>
                  </a:gsLst>
                  <a:lin ang="5400000" scaled="0"/>
                </a:gradFill>
                <a:latin typeface="思源黑体 CN Bold" panose="020B0800000000000000" charset="-122"/>
                <a:ea typeface="思源黑体 CN Bold" panose="020B0800000000000000" charset="-122"/>
                <a:cs typeface="思源黑体 CN Bold" panose="020B0800000000000000" charset="-122"/>
                <a:sym typeface="+mn-ea"/>
              </a:rPr>
              <a:t>低价位</a:t>
            </a:r>
            <a:endParaRPr lang="zh-CN" altLang="en-US" sz="4400" dirty="0">
              <a:gradFill>
                <a:gsLst>
                  <a:gs pos="0">
                    <a:srgbClr val="FFFDF3"/>
                  </a:gs>
                  <a:gs pos="100000">
                    <a:srgbClr val="FEFAB9"/>
                  </a:gs>
                </a:gsLst>
                <a:lin ang="5400000" scaled="0"/>
              </a:gradFill>
              <a:latin typeface="思源黑体 CN Bold" panose="020B0800000000000000" charset="-122"/>
              <a:ea typeface="思源黑体 CN Bold" panose="020B0800000000000000" charset="-122"/>
              <a:cs typeface="思源黑体 CN Bold" panose="020B0800000000000000" charset="-122"/>
              <a:sym typeface="+mn-ea"/>
            </a:endParaRPr>
          </a:p>
        </p:txBody>
      </p:sp>
      <p:sp>
        <p:nvSpPr>
          <p:cNvPr id="3" name="文本框 2"/>
          <p:cNvSpPr txBox="1"/>
          <p:nvPr/>
        </p:nvSpPr>
        <p:spPr>
          <a:xfrm>
            <a:off x="680719" y="5081270"/>
            <a:ext cx="10829925" cy="1050925"/>
          </a:xfrm>
          <a:prstGeom prst="rect">
            <a:avLst/>
          </a:prstGeom>
          <a:noFill/>
        </p:spPr>
        <p:txBody>
          <a:bodyPr wrap="square" rtlCol="0" anchor="t">
            <a:spAutoFit/>
          </a:bodyPr>
          <a:lstStyle/>
          <a:p>
            <a:pPr algn="ctr" fontAlgn="auto">
              <a:lnSpc>
                <a:spcPct val="130000"/>
              </a:lnSpc>
            </a:pPr>
            <a:r>
              <a:rPr 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考核目标高增长：考核目标增速大于</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30%</a:t>
            </a:r>
            <a:endPar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ct val="130000"/>
              </a:lnSpc>
            </a:pP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短线推荐：上升通道</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捕捞金叉</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+30%</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增速</a:t>
            </a:r>
            <a:endPar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ct val="130000"/>
              </a:lnSpc>
            </a:pP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中线推荐：估值蓝色</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水底金叉</a:t>
            </a:r>
            <a:r>
              <a:rPr lang="en-US" altLang="zh-CN"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+30%</a:t>
            </a:r>
            <a:r>
              <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rPr>
              <a:t>增速</a:t>
            </a:r>
            <a:endParaRPr lang="zh-CN" altLang="en-US" sz="1600" b="1" dirty="0">
              <a:solidFill>
                <a:srgbClr val="C00000"/>
              </a:solidFill>
              <a:latin typeface="思源黑体 CN Bold" panose="020B0800000000000000" charset="-122"/>
              <a:ea typeface="思源黑体 CN Bold" panose="020B0800000000000000" charset="-122"/>
              <a:cs typeface="思源黑体 CN Bold" panose="020B0800000000000000" charset="-122"/>
            </a:endParaRPr>
          </a:p>
        </p:txBody>
      </p:sp>
      <p:pic>
        <p:nvPicPr>
          <p:cNvPr id="4" name="图片 3"/>
          <p:cNvPicPr>
            <a:picLocks noChangeAspect="1"/>
          </p:cNvPicPr>
          <p:nvPr/>
        </p:nvPicPr>
        <p:blipFill>
          <a:blip r:embed="rId1"/>
          <a:stretch>
            <a:fillRect/>
          </a:stretch>
        </p:blipFill>
        <p:spPr>
          <a:xfrm>
            <a:off x="189412" y="1142999"/>
            <a:ext cx="5906587" cy="3599999"/>
          </a:xfrm>
          <a:prstGeom prst="rect">
            <a:avLst/>
          </a:prstGeom>
        </p:spPr>
      </p:pic>
      <p:pic>
        <p:nvPicPr>
          <p:cNvPr id="5" name="图片 4"/>
          <p:cNvPicPr>
            <a:picLocks noChangeAspect="1"/>
          </p:cNvPicPr>
          <p:nvPr/>
        </p:nvPicPr>
        <p:blipFill>
          <a:blip r:embed="rId2"/>
          <a:stretch>
            <a:fillRect/>
          </a:stretch>
        </p:blipFill>
        <p:spPr>
          <a:xfrm>
            <a:off x="6095999" y="1142999"/>
            <a:ext cx="5906589" cy="3608467"/>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06755"/>
          </a:xfrm>
          <a:prstGeom prst="rect">
            <a:avLst/>
          </a:prstGeom>
          <a:noFill/>
        </p:spPr>
        <p:txBody>
          <a:bodyPr wrap="square" rtlCol="0">
            <a:spAutoFit/>
          </a:bodyPr>
          <a:lstStyle/>
          <a:p>
            <a:pPr algn="ctr"/>
            <a:r>
              <a:rPr lang="zh-CN" altLang="en-US" sz="4000" dirty="0">
                <a:gradFill>
                  <a:gsLst>
                    <a:gs pos="0">
                      <a:srgbClr val="FFFDF3"/>
                    </a:gs>
                    <a:gs pos="100000">
                      <a:srgbClr val="FEFAB9"/>
                    </a:gs>
                  </a:gsLst>
                  <a:lin ang="5400000" scaled="0"/>
                </a:gradFill>
                <a:latin typeface="思源黑体 CN Bold" panose="020B0800000000000000" charset="-122"/>
                <a:ea typeface="思源黑体 CN Bold" panose="020B0800000000000000" charset="-122"/>
                <a:sym typeface="+mn-ea"/>
              </a:rPr>
              <a:t>股权激励：常态捕捉事件投资机会</a:t>
            </a:r>
            <a:endParaRPr lang="zh-CN" altLang="en-US" sz="4000" dirty="0">
              <a:gradFill>
                <a:gsLst>
                  <a:gs pos="0">
                    <a:srgbClr val="FFFDF3"/>
                  </a:gs>
                  <a:gs pos="100000">
                    <a:srgbClr val="FEFAB9"/>
                  </a:gs>
                </a:gsLst>
                <a:lin ang="5400000" scaled="0"/>
              </a:gradFill>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nvPicPr>
        <p:blipFill>
          <a:blip r:embed="rId1"/>
          <a:stretch>
            <a:fillRect/>
          </a:stretch>
        </p:blipFill>
        <p:spPr>
          <a:xfrm>
            <a:off x="1692214" y="926386"/>
            <a:ext cx="8807572" cy="4770768"/>
          </a:xfrm>
          <a:prstGeom prst="rect">
            <a:avLst/>
          </a:prstGeom>
        </p:spPr>
      </p:pic>
      <p:pic>
        <p:nvPicPr>
          <p:cNvPr id="4" name="图片 3"/>
          <p:cNvPicPr>
            <a:picLocks noChangeAspect="1"/>
          </p:cNvPicPr>
          <p:nvPr/>
        </p:nvPicPr>
        <p:blipFill>
          <a:blip r:embed="rId2"/>
          <a:stretch>
            <a:fillRect/>
          </a:stretch>
        </p:blipFill>
        <p:spPr>
          <a:xfrm>
            <a:off x="7108166" y="3667529"/>
            <a:ext cx="3249898" cy="1785410"/>
          </a:xfrm>
          <a:prstGeom prst="rect">
            <a:avLst/>
          </a:prstGeom>
        </p:spPr>
        <p:style>
          <a:lnRef idx="2">
            <a:schemeClr val="dk1"/>
          </a:lnRef>
          <a:fillRef idx="1">
            <a:schemeClr val="lt1"/>
          </a:fillRef>
          <a:effectRef idx="0">
            <a:schemeClr val="dk1"/>
          </a:effectRef>
          <a:fontRef idx="minor">
            <a:schemeClr val="dk1"/>
          </a:fontRef>
        </p:style>
      </p:pic>
      <p:sp>
        <p:nvSpPr>
          <p:cNvPr id="5" name="矩形 4"/>
          <p:cNvSpPr/>
          <p:nvPr/>
        </p:nvSpPr>
        <p:spPr>
          <a:xfrm>
            <a:off x="1359780" y="5684221"/>
            <a:ext cx="9471804" cy="887730"/>
          </a:xfrm>
          <a:prstGeom prst="rect">
            <a:avLst/>
          </a:prstGeom>
        </p:spPr>
        <p:txBody>
          <a:bodyPr wrap="square">
            <a:spAutoFit/>
          </a:bodyPr>
          <a:lstStyle/>
          <a:p>
            <a:pPr algn="ctr" fontAlgn="auto">
              <a:lnSpc>
                <a:spcPct val="130000"/>
              </a:lnSpc>
              <a:spcBef>
                <a:spcPts val="600"/>
              </a:spcBef>
            </a:pP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股权激励：成为</a:t>
            </a:r>
            <a:r>
              <a:rPr lang="en-US" altLang="zh-CN" b="1" dirty="0">
                <a:solidFill>
                  <a:srgbClr val="C00000"/>
                </a:solidFill>
                <a:latin typeface="思源黑体 CN Bold" panose="020B0800000000000000" charset="-122"/>
                <a:ea typeface="思源黑体 CN Bold" panose="020B0800000000000000" charset="-122"/>
                <a:cs typeface="思源黑体 CN Bold" panose="020B0800000000000000" charset="-122"/>
              </a:rPr>
              <a:t>A</a:t>
            </a: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股常态重要投资事件，结合市场时机，具备常态投资机会挖掘！</a:t>
            </a:r>
            <a:endParaRPr lang="en-US" altLang="zh-CN" b="1" dirty="0">
              <a:solidFill>
                <a:srgbClr val="C00000"/>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ct val="130000"/>
              </a:lnSpc>
              <a:spcBef>
                <a:spcPts val="600"/>
              </a:spcBef>
            </a:pP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关注高增长</a:t>
            </a:r>
            <a:r>
              <a:rPr lang="en-US" altLang="zh-CN" b="1" dirty="0">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短周期的短线机会，关注高增长</a:t>
            </a:r>
            <a:r>
              <a:rPr lang="en-US" altLang="zh-CN" b="1" dirty="0">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中周期的水底金叉低估值的机会</a:t>
            </a:r>
            <a:endPar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endParaRPr>
          </a:p>
        </p:txBody>
      </p:sp>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1.xml><?xml version="1.0" encoding="utf-8"?>
<p:tagLst xmlns:p="http://schemas.openxmlformats.org/presentationml/2006/main">
  <p:tag name="KSO_WM_UNIT_PLACING_PICTURE_USER_VIEWPORT" val="{&quot;height&quot;:10800,&quot;width&quot;:6737}"/>
</p:tagLst>
</file>

<file path=ppt/tags/tag32.xml><?xml version="1.0" encoding="utf-8"?>
<p:tagLst xmlns:p="http://schemas.openxmlformats.org/presentationml/2006/main">
  <p:tag name="KSO_WM_UNIT_PLACING_PICTURE_USER_VIEWPORT" val="{&quot;height&quot;:2082,&quot;width&quot;:10544}"/>
</p:tagLst>
</file>

<file path=ppt/tags/tag33.xml><?xml version="1.0" encoding="utf-8"?>
<p:tagLst xmlns:p="http://schemas.openxmlformats.org/presentationml/2006/main">
  <p:tag name="KSO_WM_BEAUTIFY_FLAG" val="#wm#"/>
  <p:tag name="KSO_WM_TEMPLATE_CATEGORY" val="custom"/>
  <p:tag name="KSO_WM_TEMPLATE_INDEX" val="20205176"/>
</p:tagLst>
</file>

<file path=ppt/tags/tag34.xml><?xml version="1.0" encoding="utf-8"?>
<p:tagLst xmlns:p="http://schemas.openxmlformats.org/presentationml/2006/main">
  <p:tag name="KSO_WM_BEAUTIFY_FLAG" val="#wm#"/>
  <p:tag name="KSO_WM_TEMPLATE_CATEGORY" val="custom"/>
  <p:tag name="KSO_WM_TEMPLATE_INDEX" val="20205176"/>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BEAUTIFY_FLAG" val="#wm#"/>
  <p:tag name="KSO_WM_TEMPLATE_CATEGORY" val="custom"/>
  <p:tag name="KSO_WM_TEMPLATE_INDEX" val="20205176"/>
</p:tagLst>
</file>

<file path=ppt/tags/tag38.xml><?xml version="1.0" encoding="utf-8"?>
<p:tagLst xmlns:p="http://schemas.openxmlformats.org/presentationml/2006/main">
  <p:tag name="KSO_WM_BEAUTIFY_FLAG" val="#wm#"/>
  <p:tag name="KSO_WM_TEMPLATE_CATEGORY" val="custom"/>
  <p:tag name="KSO_WM_TEMPLATE_INDEX" val="20205176"/>
</p:tagLst>
</file>

<file path=ppt/tags/tag39.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wm#"/>
  <p:tag name="KSO_WM_TEMPLATE_CATEGORY" val="custom"/>
  <p:tag name="KSO_WM_TEMPLATE_INDEX" val="20205176"/>
</p:tagLst>
</file>

<file path=ppt/tags/tag43.xml><?xml version="1.0" encoding="utf-8"?>
<p:tagLst xmlns:p="http://schemas.openxmlformats.org/presentationml/2006/main">
  <p:tag name="KSO_WM_BEAUTIFY_FLAG" val="#wm#"/>
  <p:tag name="KSO_WM_TEMPLATE_CATEGORY" val="custom"/>
  <p:tag name="KSO_WM_TEMPLATE_INDEX" val="20205176"/>
</p:tagLst>
</file>

<file path=ppt/tags/tag44.xml><?xml version="1.0" encoding="utf-8"?>
<p:tagLst xmlns:p="http://schemas.openxmlformats.org/presentationml/2006/main">
  <p:tag name="KSO_WM_BEAUTIFY_FLAG" val="#wm#"/>
  <p:tag name="KSO_WM_TEMPLATE_CATEGORY" val="custom"/>
  <p:tag name="KSO_WM_TEMPLATE_INDEX" val="20205176"/>
</p:tagLst>
</file>

<file path=ppt/tags/tag45.xml><?xml version="1.0" encoding="utf-8"?>
<p:tagLst xmlns:p="http://schemas.openxmlformats.org/presentationml/2006/main">
  <p:tag name="KSO_WM_BEAUTIFY_FLAG" val="#wm#"/>
  <p:tag name="KSO_WM_TEMPLATE_CATEGORY" val="custom"/>
  <p:tag name="KSO_WM_TEMPLATE_INDEX" val="20205176"/>
</p:tagLst>
</file>

<file path=ppt/tags/tag46.xml><?xml version="1.0" encoding="utf-8"?>
<p:tagLst xmlns:p="http://schemas.openxmlformats.org/presentationml/2006/main">
  <p:tag name="KSO_WM_BEAUTIFY_FLAG" val="#wm#"/>
  <p:tag name="KSO_WM_TEMPLATE_CATEGORY" val="custom"/>
  <p:tag name="KSO_WM_TEMPLATE_INDEX" val="20205176"/>
</p:tagLst>
</file>

<file path=ppt/tags/tag47.xml><?xml version="1.0" encoding="utf-8"?>
<p:tagLst xmlns:p="http://schemas.openxmlformats.org/presentationml/2006/main">
  <p:tag name="KSO_WM_BEAUTIFY_FLAG" val="#wm#"/>
  <p:tag name="KSO_WM_TEMPLATE_CATEGORY" val="custom"/>
  <p:tag name="KSO_WM_TEMPLATE_INDEX" val="20205176"/>
</p:tagLst>
</file>

<file path=ppt/tags/tag48.xml><?xml version="1.0" encoding="utf-8"?>
<p:tagLst xmlns:p="http://schemas.openxmlformats.org/presentationml/2006/main">
  <p:tag name="KSO_WM_BEAUTIFY_FLAG" val="#wm#"/>
  <p:tag name="KSO_WM_TEMPLATE_CATEGORY" val="custom"/>
  <p:tag name="KSO_WM_TEMPLATE_INDEX" val="20205176"/>
</p:tagLst>
</file>

<file path=ppt/tags/tag49.xml><?xml version="1.0" encoding="utf-8"?>
<p:tagLst xmlns:p="http://schemas.openxmlformats.org/presentationml/2006/main">
  <p:tag name="KSO_WM_BEAUTIFY_FLAG" val="#wm#"/>
  <p:tag name="KSO_WM_TEMPLATE_CATEGORY" val="custom"/>
  <p:tag name="KSO_WM_TEMPLATE_INDEX" val="2020517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176"/>
</p:tagLst>
</file>

<file path=ppt/tags/tag51.xml><?xml version="1.0" encoding="utf-8"?>
<p:tagLst xmlns:p="http://schemas.openxmlformats.org/presentationml/2006/main">
  <p:tag name="KSO_WM_UNIT_PLACING_PICTURE_USER_VIEWPORT" val="{&quot;height&quot;:7824.529133858267,&quot;width&quot;:14445.283464566928}"/>
</p:tagLst>
</file>

<file path=ppt/tags/tag52.xml><?xml version="1.0" encoding="utf-8"?>
<p:tagLst xmlns:p="http://schemas.openxmlformats.org/presentationml/2006/main">
  <p:tag name="KSO_WM_BEAUTIFY_FLAG" val="#wm#"/>
  <p:tag name="KSO_WM_TEMPLATE_CATEGORY" val="custom"/>
  <p:tag name="KSO_WM_TEMPLATE_INDEX" val="20205176"/>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wm#"/>
  <p:tag name="KSO_WM_TEMPLATE_CATEGORY" val="custom"/>
  <p:tag name="KSO_WM_TEMPLATE_INDEX" val="20205176"/>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wm#"/>
  <p:tag name="KSO_WM_TEMPLATE_CATEGORY" val="custom"/>
  <p:tag name="KSO_WM_TEMPLATE_INDEX" val="20205176"/>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BEAUTIFY_FLAG" val="#wm#"/>
  <p:tag name="KSO_WM_TEMPLATE_CATEGORY" val="custom"/>
  <p:tag name="KSO_WM_TEMPLATE_INDEX" val="2020517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COMMONDATA" val="eyJoZGlkIjoiNTRhMDI4MmI1YzI1MGNkNzc3YWU0MzUxNDMyZDBiOTkifQ=="/>
  <p:tag name="KSO_WPP_MARK_KEY" val="257877f6-fe8c-4c47-ab4c-274c99a6a79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2278</Words>
  <Application>WPS 演示</Application>
  <PresentationFormat>自定义</PresentationFormat>
  <Paragraphs>166</Paragraphs>
  <Slides>23</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23</vt:i4>
      </vt:variant>
    </vt:vector>
  </HeadingPairs>
  <TitlesOfParts>
    <vt:vector size="40" baseType="lpstr">
      <vt:lpstr>Arial</vt:lpstr>
      <vt:lpstr>宋体</vt:lpstr>
      <vt:lpstr>Wingdings</vt:lpstr>
      <vt:lpstr>微软雅黑</vt:lpstr>
      <vt:lpstr>Wingdings</vt:lpstr>
      <vt:lpstr>思源黑体 CN Medium</vt:lpstr>
      <vt:lpstr>黑体</vt:lpstr>
      <vt:lpstr>思源黑体 CN Normal</vt:lpstr>
      <vt:lpstr>思源黑体 CN Light</vt:lpstr>
      <vt:lpstr>思源黑体 CN Bold</vt:lpstr>
      <vt:lpstr>Noto Sans S Chinese Medium</vt:lpstr>
      <vt:lpstr>DIN Black</vt:lpstr>
      <vt:lpstr>Noto Sans S Chinese Bold</vt:lpstr>
      <vt:lpstr>Arial Unicode MS</vt:lpstr>
      <vt:lpstr>Calibri</vt:lpstr>
      <vt:lpstr>Segoe Print</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Beauty.F</cp:lastModifiedBy>
  <cp:revision>384</cp:revision>
  <dcterms:created xsi:type="dcterms:W3CDTF">2019-06-19T02:08:00Z</dcterms:created>
  <dcterms:modified xsi:type="dcterms:W3CDTF">2023-02-07T05:59:08Z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2471D2BCCC2F47519734FE3A4D7105F1</vt:lpwstr>
  </property>
</Properties>
</file>