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1" r:id="rId3"/>
    <p:sldId id="327" r:id="rId4"/>
    <p:sldId id="406" r:id="rId6"/>
    <p:sldId id="432" r:id="rId7"/>
    <p:sldId id="431" r:id="rId8"/>
    <p:sldId id="430" r:id="rId9"/>
    <p:sldId id="429" r:id="rId10"/>
    <p:sldId id="428" r:id="rId11"/>
    <p:sldId id="433" r:id="rId12"/>
    <p:sldId id="438" r:id="rId13"/>
    <p:sldId id="434" r:id="rId14"/>
    <p:sldId id="435" r:id="rId15"/>
    <p:sldId id="436" r:id="rId16"/>
    <p:sldId id="437" r:id="rId17"/>
    <p:sldId id="441" r:id="rId18"/>
    <p:sldId id="439" r:id="rId19"/>
    <p:sldId id="404" r:id="rId20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7A3"/>
    <a:srgbClr val="22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 autoAdjust="0"/>
    <p:restoredTop sz="94660"/>
  </p:normalViewPr>
  <p:slideViewPr>
    <p:cSldViewPr>
      <p:cViewPr varScale="1">
        <p:scale>
          <a:sx n="95" d="100"/>
          <a:sy n="95" d="100"/>
        </p:scale>
        <p:origin x="78" y="31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609E5-0D7D-4A72-A3E7-84F347EBBF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3D15-37DA-4B0B-BB5B-F9782FE4C1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71052-D2CD-4509-9529-09D0CAC8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成功项目展示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明年工作计划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0276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文本框 37"/>
          <p:cNvSpPr txBox="1"/>
          <p:nvPr userDrawn="1"/>
        </p:nvSpPr>
        <p:spPr>
          <a:xfrm>
            <a:off x="545445" y="196280"/>
            <a:ext cx="2190351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38"/>
          <p:cNvSpPr txBox="1"/>
          <p:nvPr userDrawn="1"/>
        </p:nvSpPr>
        <p:spPr>
          <a:xfrm>
            <a:off x="2879812" y="304292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395570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工作完成情况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431540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78248-A63A-4CC1-A050-FA7A832C6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BFE3-3554-44DF-AACC-08A711377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4230800" y="-352659"/>
            <a:ext cx="4913198" cy="51324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54830" y="4135120"/>
            <a:ext cx="3796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0" hangingPunct="0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投资顾问： 罗雪奎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eaLnBrk="0" hangingPunct="0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执业编号：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A1120616080001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经传多赢01-白色"/>
          <p:cNvPicPr>
            <a:picLocks noChangeAspect="1"/>
          </p:cNvPicPr>
          <p:nvPr userDrawn="1"/>
        </p:nvPicPr>
        <p:blipFill rotWithShape="1">
          <a:blip r:embed="rId2" cstate="print"/>
          <a:srcRect l="25381"/>
          <a:stretch>
            <a:fillRect/>
          </a:stretch>
        </p:blipFill>
        <p:spPr>
          <a:xfrm>
            <a:off x="7537302" y="2384253"/>
            <a:ext cx="1245433" cy="3760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25" y="277495"/>
            <a:ext cx="502920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分时看盘和做</a:t>
            </a:r>
            <a:r>
              <a:rPr lang="en-US" alt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zh-CN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的方法</a:t>
            </a:r>
            <a:endParaRPr lang="zh-CN" altLang="en-US" sz="40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43965" y="984250"/>
            <a:ext cx="2418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2021.3</a:t>
            </a:r>
            <a:r>
              <a:rPr lang="zh-CN" altLang="en-US"/>
              <a:t>月基础培训）</a:t>
            </a:r>
            <a:endParaRPr lang="zh-CN" altLang="en-US"/>
          </a:p>
        </p:txBody>
      </p:sp>
      <p:pic>
        <p:nvPicPr>
          <p:cNvPr id="12" name="图片 11" descr="三月培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55" y="1445260"/>
            <a:ext cx="2503170" cy="34759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5742" y="232298"/>
            <a:ext cx="48279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第五个时间段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953135"/>
            <a:ext cx="6170930" cy="406908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文本框 4"/>
          <p:cNvSpPr txBox="1"/>
          <p:nvPr/>
        </p:nvSpPr>
        <p:spPr>
          <a:xfrm>
            <a:off x="6555740" y="1347470"/>
            <a:ext cx="23133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  <a:sym typeface="+mn-ea"/>
              </a:rPr>
              <a:t>全天 不涨一口气拉升五个点以上，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线分时表现为，偏离均价线四个格子以上，容易形成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诱多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，当大盘为震荡行情（牛线熊之间）该类型个股第二天易低开。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18477" y="214518"/>
            <a:ext cx="61931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2.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波段操作五进五出法（炒股有纪律）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3365" y="1388745"/>
            <a:ext cx="428688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买点：</a:t>
            </a:r>
            <a:endParaRPr lang="zh-CN" altLang="en-US" sz="2400" dirty="0">
              <a:solidFill>
                <a:srgbClr val="FF0000"/>
              </a:solidFill>
              <a:sym typeface="+mn-ea"/>
            </a:endParaRPr>
          </a:p>
          <a:p>
            <a:pPr fontAlgn="base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1.主力控盘（低位筹码不松动）</a:t>
            </a:r>
            <a:endParaRPr lang="zh-CN" altLang="en-US" sz="2400" dirty="0">
              <a:solidFill>
                <a:srgbClr val="FF0000"/>
              </a:solidFill>
              <a:sym typeface="+mn-ea"/>
            </a:endParaRPr>
          </a:p>
          <a:p>
            <a:pPr fontAlgn="base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2.死叉三天后逐步找买点</a:t>
            </a:r>
            <a:endParaRPr lang="zh-CN" altLang="en-US" sz="2400" dirty="0">
              <a:solidFill>
                <a:srgbClr val="FF0000"/>
              </a:solidFill>
              <a:sym typeface="+mn-ea"/>
            </a:endParaRPr>
          </a:p>
          <a:p>
            <a:pPr fontAlgn="base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3.缩量回踩</a:t>
            </a:r>
            <a:endParaRPr lang="zh-CN" altLang="en-US" sz="2400" dirty="0">
              <a:solidFill>
                <a:srgbClr val="FF0000"/>
              </a:solidFill>
              <a:sym typeface="+mn-ea"/>
            </a:endParaRPr>
          </a:p>
          <a:p>
            <a:pPr fontAlgn="base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4.主力追踪单边向上</a:t>
            </a:r>
            <a:endParaRPr lang="zh-CN" altLang="en-US" sz="2400" dirty="0">
              <a:solidFill>
                <a:srgbClr val="FF0000"/>
              </a:solidFill>
              <a:sym typeface="+mn-ea"/>
            </a:endParaRPr>
          </a:p>
          <a:p>
            <a:pPr fontAlgn="base"/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5.股性规律（上升回档）</a:t>
            </a:r>
            <a:endParaRPr lang="zh-CN" altLang="en-US" sz="2400" strike="noStrike" noProof="1" dirty="0">
              <a:solidFill>
                <a:srgbClr val="FF0000"/>
              </a:solidFill>
              <a:sym typeface="+mn-ea"/>
            </a:endParaRPr>
          </a:p>
          <a:p>
            <a:pPr fontAlgn="base"/>
            <a:endParaRPr lang="zh-CN" altLang="en-US" sz="3200" strike="noStrike" noProof="1" dirty="0">
              <a:solidFill>
                <a:srgbClr val="FF0000"/>
              </a:solidFill>
            </a:endParaRPr>
          </a:p>
          <a:p>
            <a:pPr fontAlgn="base"/>
            <a:endParaRPr lang="zh-CN" altLang="en-US" sz="32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55235" y="1419225"/>
            <a:ext cx="39770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卖点：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fontAlgn="base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1.低位筹码松动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fontAlgn="base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2.遇压死叉 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fontAlgn="base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3.墓碑量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fontAlgn="base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4.分时高开低走黄白线下穿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  <a:p>
            <a:pPr fontAlgn="base"/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5.捕捞季节背离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55624" y="214518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筹码锁仓更长远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960" y="838835"/>
            <a:ext cx="8377555" cy="418338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00709" y="214518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筹码锁仓更长远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788035"/>
            <a:ext cx="8504555" cy="43167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36879" y="214518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顶底背离判断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" y="779780"/>
            <a:ext cx="8413115" cy="42164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6229" y="223408"/>
            <a:ext cx="3383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卖点：墓碑量的判断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942340"/>
            <a:ext cx="4835525" cy="17862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2917190"/>
            <a:ext cx="4836160" cy="20866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文本框 2"/>
          <p:cNvSpPr txBox="1"/>
          <p:nvPr/>
        </p:nvSpPr>
        <p:spPr>
          <a:xfrm>
            <a:off x="5377815" y="1863725"/>
            <a:ext cx="363537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低位刚突破的墓碑量，筹码不松动，缩量调整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3--5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天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回踩支撑再上。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       股价通过大幅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上涨后的墓碑量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一般为主力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出货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的信号，通常是卖出信号。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8754" y="214518"/>
            <a:ext cx="50761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卖点：筹码松动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+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捕捞季节背离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75" y="794385"/>
            <a:ext cx="8229600" cy="42729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flipH="1">
            <a:off x="4230800" y="-399649"/>
            <a:ext cx="4913198" cy="5132433"/>
          </a:xfrm>
          <a:prstGeom prst="rect">
            <a:avLst/>
          </a:prstGeom>
        </p:spPr>
      </p:pic>
      <p:sp>
        <p:nvSpPr>
          <p:cNvPr id="4" name="文本框 158"/>
          <p:cNvSpPr txBox="1"/>
          <p:nvPr/>
        </p:nvSpPr>
        <p:spPr>
          <a:xfrm>
            <a:off x="107504" y="2212504"/>
            <a:ext cx="4680520" cy="68122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dist"/>
            <a:r>
              <a:rPr kumimoji="1"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kumimoji="1" lang="zh-CN" altLang="en-US" sz="40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谢观看</a:t>
            </a:r>
            <a:endParaRPr kumimoji="1" lang="zh-CN" altLang="en-US" sz="4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8924" y="214518"/>
            <a:ext cx="4094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分时看盘必须遵循的原则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8645" y="1060450"/>
            <a:ext cx="77381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不在大盘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牛线下移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阶段买入，多头行情少做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，多用震荡行情。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不在当日场内资金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翻绿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200E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以上考虑进场。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优先选择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大周期底背离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个股躺底做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T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18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年年末的五粮液、现在的格力）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压力、死叉、顶背离 、破位为四个基础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卖出原则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5.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支撑、金叉、底背离、突破为四个基础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买入原则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6.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分时出现卖点时果断操作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不拖泥带水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，等待下个一机会。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350" y="873125"/>
            <a:ext cx="3152140" cy="26625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455" y="873125"/>
            <a:ext cx="4878070" cy="2663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矩形 6"/>
          <p:cNvSpPr/>
          <p:nvPr/>
        </p:nvSpPr>
        <p:spPr>
          <a:xfrm>
            <a:off x="437159" y="214518"/>
            <a:ext cx="486283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股指分时的含义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5265" y="3818890"/>
            <a:ext cx="86226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/>
                </a:solidFill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股指分时上，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黑色（</a:t>
            </a:r>
            <a:r>
              <a:rPr lang="zh-CN" altLang="en-US">
                <a:solidFill>
                  <a:srgbClr val="00B0F0"/>
                </a:solidFill>
                <a:sym typeface="+mn-ea"/>
              </a:rPr>
              <a:t>蓝色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）表示权重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粉色（</a:t>
            </a:r>
            <a:r>
              <a:rPr lang="zh-CN" altLang="en-US">
                <a:solidFill>
                  <a:srgbClr val="FFC000"/>
                </a:solidFill>
                <a:sym typeface="+mn-ea"/>
              </a:rPr>
              <a:t>黄色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）表示题材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。题材线在上代表小盘题材股的机会大于大盘蓝筹，相反权重线在上，代表市场拉升权重，如果题材线跟不上易出现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喇叭口风险信号，一般在压力位，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资金背离出现喇叭口是强烈的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看空信号。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9052" y="232298"/>
            <a:ext cx="48279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第一个时间段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011555"/>
            <a:ext cx="3944620" cy="28149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文本框 2"/>
          <p:cNvSpPr txBox="1"/>
          <p:nvPr/>
        </p:nvSpPr>
        <p:spPr>
          <a:xfrm>
            <a:off x="4114800" y="973455"/>
            <a:ext cx="5029200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股指分时上，白线表示权重，黄线表示题材</a:t>
            </a:r>
            <a:endParaRPr lang="zh-CN" altLang="en-US" sz="1600">
              <a:solidFill>
                <a:schemeClr val="tx1"/>
              </a:solidFill>
            </a:endParaRPr>
          </a:p>
          <a:p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第一个时间段：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9：30～10：10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，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主要用于消耗前一天盘面以及当天早盘消息的影响作用：</a:t>
            </a:r>
            <a:endParaRPr lang="zh-CN" altLang="en-US" sz="1600">
              <a:solidFill>
                <a:schemeClr val="tx1"/>
              </a:solidFill>
            </a:endParaRPr>
          </a:p>
          <a:p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1、在9：50～10：10很容易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诞生出短期高抛点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，或成为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全天的高点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2、在开盘的前40分钟里，难以判断清楚全天的盘面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3，早晨前40分钟，是最考验一个人心态的时候。(短线，一定要承受的住震荡) 关于一天里四个小时量能的分配：第一小时与最后小时量能比例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占6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，而二、三小时量能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占4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9071" y="223408"/>
            <a:ext cx="48279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第一个时间段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" y="844550"/>
            <a:ext cx="5638800" cy="41205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文本框 1"/>
          <p:cNvSpPr txBox="1"/>
          <p:nvPr/>
        </p:nvSpPr>
        <p:spPr>
          <a:xfrm>
            <a:off x="6157595" y="1389380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经典转势</a:t>
            </a:r>
            <a:r>
              <a:rPr lang="en-US" altLang="zh-CN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——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绿盘高开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绿盘高开：在关键支撑点位缩量收星（股价企稳不再创新低），次日高开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1--3%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，易成为趋势转势信号。</a:t>
            </a:r>
            <a:r>
              <a:rPr lang="zh-CN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（波段跌幅大，出现在十字星后）</a:t>
            </a:r>
            <a:endParaRPr lang="zh-CN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1932" y="214518"/>
            <a:ext cx="48279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第二个时间段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984250"/>
            <a:ext cx="5287645" cy="38436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文本框 1"/>
          <p:cNvSpPr txBox="1"/>
          <p:nvPr/>
        </p:nvSpPr>
        <p:spPr>
          <a:xfrm>
            <a:off x="5403850" y="921385"/>
            <a:ext cx="36347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  <a:sym typeface="+mn-ea"/>
              </a:rPr>
              <a:t>第二个时间段：以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10：40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为中心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用于判断整个上午乃至全天的大盘走势(10：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40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～11：00) 作用：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1、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在10：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前后的成交量，决定着整个上午的走势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;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2、若反弹，此处则应该有标准的放量拉升(长的红柱)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3，此时点拉升的板块，则可以理解为当天热点之一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非主流的板块：其它、综合、石油、钢铁、军工、公路桥梁（持续有限）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1752" y="214518"/>
            <a:ext cx="48279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第三个时间段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对象 2"/>
          <p:cNvGraphicFramePr/>
          <p:nvPr/>
        </p:nvGraphicFramePr>
        <p:xfrm>
          <a:off x="4519295" y="2538730"/>
          <a:ext cx="104775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104775" imgH="66675" progId="Paint.Picture">
                  <p:embed/>
                </p:oleObj>
              </mc:Choice>
              <mc:Fallback>
                <p:oleObj name="" r:id="rId1" imgW="104775" imgH="66675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9295" y="2538730"/>
                        <a:ext cx="104775" cy="6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" y="909320"/>
            <a:ext cx="5910580" cy="39852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文本框 6"/>
          <p:cNvSpPr txBox="1"/>
          <p:nvPr/>
        </p:nvSpPr>
        <p:spPr>
          <a:xfrm>
            <a:off x="6055360" y="980440"/>
            <a:ext cx="304800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第三个时间段：11：00～11：30。</a:t>
            </a:r>
            <a:endParaRPr lang="zh-CN" altLang="en-US" sz="1600">
              <a:solidFill>
                <a:srgbClr val="FF0000"/>
              </a:solidFill>
            </a:endParaRPr>
          </a:p>
          <a:p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建立在上一个时段的基础上(若行情向上，游资则容易此时快速拉升，若不走好，此时很容易诞生出全天高点)</a:t>
            </a:r>
            <a:endParaRPr lang="zh-CN" altLang="en-US" sz="1600">
              <a:solidFill>
                <a:schemeClr val="tx1"/>
              </a:solidFill>
            </a:endParaRPr>
          </a:p>
          <a:p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若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10点40以放量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上涨为主，那么在11点以后的拉升就是锦上添花，此时应选择策略强势</a:t>
            </a:r>
            <a:r>
              <a:rPr lang="zh-CN" altLang="en-US" sz="1600">
                <a:solidFill>
                  <a:srgbClr val="7030A0"/>
                </a:solidFill>
                <a:sym typeface="+mn-ea"/>
              </a:rPr>
              <a:t>追涨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;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 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反之，若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10点40以带量下跌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为主，那么11点后以后的拉升都可以选择</a:t>
            </a:r>
            <a:r>
              <a:rPr lang="zh-CN" altLang="en-US" sz="1600">
                <a:solidFill>
                  <a:srgbClr val="7030A0"/>
                </a:solidFill>
                <a:sym typeface="+mn-ea"/>
              </a:rPr>
              <a:t>出货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" y="920115"/>
            <a:ext cx="5875020" cy="406654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文本框 1"/>
          <p:cNvSpPr txBox="1"/>
          <p:nvPr/>
        </p:nvSpPr>
        <p:spPr>
          <a:xfrm>
            <a:off x="6113145" y="1064895"/>
            <a:ext cx="2540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  <a:sym typeface="+mn-ea"/>
              </a:rPr>
              <a:t>第四个时间段：1：30～2：10。此阶段用于判断整个下午盘面的状态。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1.00--1.30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一般意义不大）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作用：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1、关注此时的成交量，是放量还缩量?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2、特别熊市中的逆转点，一般在这个时候诞生。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232410"/>
            <a:ext cx="48279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第四个时间段</a:t>
            </a:r>
            <a:endParaRPr lang="zh-CN" alt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5742" y="232298"/>
            <a:ext cx="48279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1.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分时看盘</a:t>
            </a: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——</a:t>
            </a: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+mn-ea"/>
              </a:rPr>
              <a:t>第五个时间段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32284"/>
            <a:ext cx="39553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2980"/>
            <a:ext cx="6223000" cy="39789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文本框 1"/>
          <p:cNvSpPr txBox="1"/>
          <p:nvPr/>
        </p:nvSpPr>
        <p:spPr>
          <a:xfrm>
            <a:off x="6406515" y="930910"/>
            <a:ext cx="254000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第五个时间点：以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2.30</a:t>
            </a:r>
            <a:endParaRPr lang="en-US" altLang="zh-CN" sz="1600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为中心，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与上午11：00类似，属于游资主要攻击的时间点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 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上午第二个时间段用于决定全天的趋势，下午第四个时间段是用于决定收盘的趋势。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 </a:t>
            </a:r>
            <a:endParaRPr lang="zh-CN" altLang="en-US" sz="1600">
              <a:solidFill>
                <a:schemeClr val="tx1"/>
              </a:solidFill>
            </a:endParaRPr>
          </a:p>
          <a:p>
            <a:r>
              <a:rPr lang="zh-CN" altLang="en-US" sz="1600">
                <a:solidFill>
                  <a:schemeClr val="tx1"/>
                </a:solidFill>
                <a:sym typeface="+mn-ea"/>
              </a:rPr>
              <a:t>特别是午后第四个时间段，若市场想要有大的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逆转点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。其放量的量能必须比早盘第二个时间段放量调整的量柱更大，才能直接带动市场拉升走强。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193,&quot;width&quot;:4964}"/>
</p:tagLst>
</file>

<file path=ppt/theme/theme1.xml><?xml version="1.0" encoding="utf-8"?>
<a:theme xmlns:a="http://schemas.openxmlformats.org/drawingml/2006/main" name="第一PPT，www.1ppt.com">
  <a:themeElements>
    <a:clrScheme name="自定义 9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0D7"/>
      </a:accent1>
      <a:accent2>
        <a:srgbClr val="7FD4E9"/>
      </a:accent2>
      <a:accent3>
        <a:srgbClr val="A5A5A5"/>
      </a:accent3>
      <a:accent4>
        <a:srgbClr val="22A0D7"/>
      </a:accent4>
      <a:accent5>
        <a:srgbClr val="7FD4E9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WPS 演示</Application>
  <PresentationFormat>自定义</PresentationFormat>
  <Paragraphs>120</Paragraphs>
  <Slides>17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Open Sans</vt:lpstr>
      <vt:lpstr>Segoe Print</vt:lpstr>
      <vt:lpstr>方正粗黑宋简体</vt:lpstr>
      <vt:lpstr>Calibri</vt:lpstr>
      <vt:lpstr>Arial Unicode MS</vt:lpstr>
      <vt:lpstr>第一PPT，www.1ppt.com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第一PPT</dc:creator>
  <cp:keywords>www.1ppt.com</cp:keywords>
  <cp:lastModifiedBy>罗雪奎</cp:lastModifiedBy>
  <cp:revision>182</cp:revision>
  <dcterms:created xsi:type="dcterms:W3CDTF">2017-06-17T15:55:00Z</dcterms:created>
  <dcterms:modified xsi:type="dcterms:W3CDTF">2021-03-15T09:32:51Z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TemplateUUID">
    <vt:lpwstr>v1.0_mb_yGGKYXoGV37PWIcBC5h+SQ==</vt:lpwstr>
  </property>
  <property fmtid="{D5CDD505-2E9C-101B-9397-08002B2CF9AE}" pid="4" name="KSOSaveFontToCloudKey">
    <vt:lpwstr>415101147_btnclosed</vt:lpwstr>
  </property>
  <property fmtid="{D5CDD505-2E9C-101B-9397-08002B2CF9AE}" pid="5" name="ICV">
    <vt:lpwstr>3F40E7173293406984CF5AB32DF064EC</vt:lpwstr>
  </property>
</Properties>
</file>