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5" r:id="rId3"/>
    <p:sldId id="429" r:id="rId5"/>
    <p:sldId id="777" r:id="rId6"/>
    <p:sldId id="673" r:id="rId7"/>
    <p:sldId id="745" r:id="rId8"/>
    <p:sldId id="613" r:id="rId9"/>
    <p:sldId id="374" r:id="rId10"/>
    <p:sldId id="606" r:id="rId11"/>
    <p:sldId id="600" r:id="rId12"/>
    <p:sldId id="608" r:id="rId13"/>
    <p:sldId id="421" r:id="rId14"/>
    <p:sldId id="407" r:id="rId15"/>
    <p:sldId id="306" r:id="rId16"/>
    <p:sldId id="743" r:id="rId17"/>
    <p:sldId id="774" r:id="rId18"/>
    <p:sldId id="792" r:id="rId19"/>
    <p:sldId id="775" r:id="rId20"/>
    <p:sldId id="795" r:id="rId21"/>
    <p:sldId id="796" r:id="rId22"/>
    <p:sldId id="797" r:id="rId23"/>
    <p:sldId id="283" r:id="rId24"/>
  </p:sldIdLst>
  <p:sldSz cx="9144000" cy="5143500" type="screen16x9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00B5"/>
    <a:srgbClr val="CB02CD"/>
    <a:srgbClr val="94398B"/>
    <a:srgbClr val="A12D95"/>
    <a:srgbClr val="F53F44"/>
    <a:srgbClr val="BB04CC"/>
    <a:srgbClr val="00228E"/>
    <a:srgbClr val="0053C8"/>
    <a:srgbClr val="026CFC"/>
    <a:srgbClr val="BA12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21" autoAdjust="0"/>
    <p:restoredTop sz="94660"/>
  </p:normalViewPr>
  <p:slideViewPr>
    <p:cSldViewPr snapToGrid="0">
      <p:cViewPr>
        <p:scale>
          <a:sx n="75" d="100"/>
          <a:sy n="75" d="100"/>
        </p:scale>
        <p:origin x="-2424" y="-1603"/>
      </p:cViewPr>
      <p:guideLst>
        <p:guide orient="horz" pos="446"/>
        <p:guide orient="horz" pos="2869"/>
        <p:guide pos="433"/>
        <p:guide pos="53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25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5E012-C334-402D-B613-AF231B29B0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90880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1pPr>
    <a:lvl2pPr marL="345440" algn="l" defTabSz="690880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2pPr>
    <a:lvl3pPr marL="690880" algn="l" defTabSz="690880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3pPr>
    <a:lvl4pPr marL="1036955" algn="l" defTabSz="690880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4pPr>
    <a:lvl5pPr marL="1382395" algn="l" defTabSz="690880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5pPr>
    <a:lvl6pPr marL="1727835" algn="l" defTabSz="690880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6pPr>
    <a:lvl7pPr marL="2073275" algn="l" defTabSz="690880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7pPr>
    <a:lvl8pPr marL="2419350" algn="l" defTabSz="690880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8pPr>
    <a:lvl9pPr marL="2764790" algn="l" defTabSz="690880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377"/>
            <a:ext cx="9144269" cy="51436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"/>
            <a:ext cx="9144269" cy="5143645"/>
          </a:xfrm>
          <a:prstGeom prst="rect">
            <a:avLst/>
          </a:prstGeom>
        </p:spPr>
      </p:pic>
      <p:pic>
        <p:nvPicPr>
          <p:cNvPr id="2050" name="Picture 2" descr="H:\明英\2020.12.14ppt模板\2020.12.26ppt模板\背景1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69" y="273892"/>
            <a:ext cx="7886933" cy="9943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9" y="1369458"/>
            <a:ext cx="7886933" cy="32640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69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9040" y="4768097"/>
            <a:ext cx="3086191" cy="27389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8140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867" y="273892"/>
            <a:ext cx="1971733" cy="435964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9" y="273892"/>
            <a:ext cx="5800896" cy="435964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69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9040" y="4768097"/>
            <a:ext cx="3086191" cy="27389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8140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"/>
            <a:ext cx="9144269" cy="5143645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-379"/>
            <a:ext cx="9144268" cy="5144400"/>
          </a:xfrm>
          <a:prstGeom prst="rect">
            <a:avLst/>
          </a:prstGeom>
          <a:solidFill>
            <a:srgbClr val="026CFC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52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69" y="273892"/>
            <a:ext cx="7886933" cy="9943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69" y="1369458"/>
            <a:ext cx="7886933" cy="32640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69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5055" y="4869815"/>
            <a:ext cx="4453890" cy="27368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罗雪奎（执业编号：A1120616080001）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8140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06" y="1282529"/>
            <a:ext cx="7886933" cy="213992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06" y="3442700"/>
            <a:ext cx="7886933" cy="1125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69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9040" y="4768097"/>
            <a:ext cx="3086191" cy="27389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8140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69" y="273892"/>
            <a:ext cx="7886933" cy="9943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69" y="1369458"/>
            <a:ext cx="3886314" cy="32640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286" y="1369458"/>
            <a:ext cx="3886314" cy="32640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69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9040" y="4768097"/>
            <a:ext cx="3086191" cy="27389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8140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9" y="273892"/>
            <a:ext cx="7886933" cy="9943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60" y="1261092"/>
            <a:ext cx="3868455" cy="61804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60" y="1879135"/>
            <a:ext cx="3868455" cy="2763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286" y="1261092"/>
            <a:ext cx="3887506" cy="61804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286" y="1879135"/>
            <a:ext cx="3887506" cy="2763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69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9040" y="4768097"/>
            <a:ext cx="3086191" cy="27389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8140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69" y="273892"/>
            <a:ext cx="7886933" cy="9943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69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9040" y="4768097"/>
            <a:ext cx="3086191" cy="27389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8140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69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9040" y="4768097"/>
            <a:ext cx="3086191" cy="27389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8140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60" y="342960"/>
            <a:ext cx="2949264" cy="120036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506" y="740698"/>
            <a:ext cx="4629286" cy="365585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60" y="1543320"/>
            <a:ext cx="2949264" cy="2859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69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9040" y="4768097"/>
            <a:ext cx="3086191" cy="27389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8140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60" y="342960"/>
            <a:ext cx="2949264" cy="120036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506" y="740698"/>
            <a:ext cx="4629286" cy="365585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60" y="1543320"/>
            <a:ext cx="2949264" cy="2859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69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9040" y="4768097"/>
            <a:ext cx="3086191" cy="27389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8140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7.png"/><Relationship Id="rId16" Type="http://schemas.openxmlformats.org/officeDocument/2006/relationships/image" Target="../media/image6.jpeg"/><Relationship Id="rId15" Type="http://schemas.openxmlformats.org/officeDocument/2006/relationships/image" Target="../media/image5.jpeg"/><Relationship Id="rId14" Type="http://schemas.openxmlformats.org/officeDocument/2006/relationships/image" Target="../media/image4.jpeg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screen"/>
          <a:stretch>
            <a:fillRect/>
          </a:stretch>
        </p:blipFill>
        <p:spPr>
          <a:xfrm>
            <a:off x="0" y="377"/>
            <a:ext cx="9144269" cy="5143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"/>
            <a:ext cx="9144269" cy="5143645"/>
          </a:xfrm>
          <a:prstGeom prst="rect">
            <a:avLst/>
          </a:prstGeom>
        </p:spPr>
      </p:pic>
      <p:pic>
        <p:nvPicPr>
          <p:cNvPr id="2" name="图片 1" descr="图片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80" y="635"/>
            <a:ext cx="9133840" cy="5143500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35"/>
            <a:ext cx="9131935" cy="5142865"/>
          </a:xfrm>
          <a:prstGeom prst="rect">
            <a:avLst/>
          </a:prstGeom>
        </p:spPr>
      </p:pic>
      <p:pic>
        <p:nvPicPr>
          <p:cNvPr id="5" name="Picture 3" descr="H:\明英\2020.12.14ppt模板\2020.12.26ppt模板\背景1.22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5124" cy="514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8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8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5" Type="http://schemas.openxmlformats.org/officeDocument/2006/relationships/notesSlide" Target="../notesSlides/notesSlide10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tags" Target="../tags/tag13.xml"/><Relationship Id="rId4" Type="http://schemas.openxmlformats.org/officeDocument/2006/relationships/image" Target="../media/image27.png"/><Relationship Id="rId3" Type="http://schemas.openxmlformats.org/officeDocument/2006/relationships/tags" Target="../tags/tag12.xml"/><Relationship Id="rId2" Type="http://schemas.openxmlformats.org/officeDocument/2006/relationships/image" Target="../media/image26.png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3" Type="http://schemas.openxmlformats.org/officeDocument/2006/relationships/tags" Target="../tags/tag15.xml"/><Relationship Id="rId2" Type="http://schemas.openxmlformats.org/officeDocument/2006/relationships/image" Target="../media/image27.png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tags" Target="../tags/tag18.xml"/><Relationship Id="rId4" Type="http://schemas.openxmlformats.org/officeDocument/2006/relationships/image" Target="../media/image32.png"/><Relationship Id="rId3" Type="http://schemas.openxmlformats.org/officeDocument/2006/relationships/tags" Target="../tags/tag17.xml"/><Relationship Id="rId2" Type="http://schemas.openxmlformats.org/officeDocument/2006/relationships/image" Target="../media/image31.png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2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22.xml"/><Relationship Id="rId5" Type="http://schemas.openxmlformats.org/officeDocument/2006/relationships/image" Target="../media/image41.png"/><Relationship Id="rId4" Type="http://schemas.openxmlformats.org/officeDocument/2006/relationships/tags" Target="../tags/tag21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4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tags" Target="../tags/tag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 rot="5400000">
            <a:off x="1256556" y="824276"/>
            <a:ext cx="1746278" cy="1746278"/>
          </a:xfrm>
          <a:prstGeom prst="ellipse">
            <a:avLst/>
          </a:prstGeom>
          <a:gradFill>
            <a:gsLst>
              <a:gs pos="0">
                <a:srgbClr val="F53F44">
                  <a:alpha val="0"/>
                </a:srgbClr>
              </a:gs>
              <a:gs pos="99000">
                <a:srgbClr val="F53F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525"/>
          </a:p>
        </p:txBody>
      </p:sp>
      <p:sp>
        <p:nvSpPr>
          <p:cNvPr id="6" name="椭圆 5"/>
          <p:cNvSpPr/>
          <p:nvPr/>
        </p:nvSpPr>
        <p:spPr>
          <a:xfrm rot="5400000">
            <a:off x="1971030" y="1323897"/>
            <a:ext cx="1746278" cy="1746278"/>
          </a:xfrm>
          <a:prstGeom prst="ellipse">
            <a:avLst/>
          </a:prstGeom>
          <a:gradFill>
            <a:gsLst>
              <a:gs pos="0">
                <a:srgbClr val="00228E"/>
              </a:gs>
              <a:gs pos="98000">
                <a:srgbClr val="00228E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525"/>
          </a:p>
        </p:txBody>
      </p:sp>
      <p:sp>
        <p:nvSpPr>
          <p:cNvPr id="18" name="文本框 17"/>
          <p:cNvSpPr txBox="1"/>
          <p:nvPr/>
        </p:nvSpPr>
        <p:spPr>
          <a:xfrm>
            <a:off x="198755" y="1480185"/>
            <a:ext cx="8745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持币还是持股过节</a:t>
            </a:r>
            <a:endParaRPr kumimoji="1" lang="zh-CN" altLang="en-US" sz="36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59832" y="2679402"/>
            <a:ext cx="3024336" cy="1156988"/>
            <a:chOff x="3059832" y="3775289"/>
            <a:chExt cx="3024336" cy="1475603"/>
          </a:xfrm>
        </p:grpSpPr>
        <p:sp>
          <p:nvSpPr>
            <p:cNvPr id="8" name="圆角矩形 7"/>
            <p:cNvSpPr/>
            <p:nvPr/>
          </p:nvSpPr>
          <p:spPr>
            <a:xfrm>
              <a:off x="3059832" y="3775289"/>
              <a:ext cx="3024336" cy="384043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zh-CN" sz="1300" dirty="0"/>
                <a:t>主讲老师</a:t>
              </a:r>
              <a:r>
                <a:rPr lang="zh-CN" altLang="zh-CN" sz="1300" dirty="0" smtClean="0"/>
                <a:t>：罗雪奎</a:t>
              </a:r>
              <a:endParaRPr lang="zh-CN" altLang="zh-CN" sz="1300" dirty="0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3059832" y="4321069"/>
              <a:ext cx="3024336" cy="384043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zh-CN" sz="1300" dirty="0"/>
                <a:t>执业编号</a:t>
              </a:r>
              <a:r>
                <a:rPr lang="zh-CN" altLang="zh-CN" sz="1300" dirty="0" smtClean="0"/>
                <a:t>：A1120616080001</a:t>
              </a:r>
              <a:endParaRPr lang="zh-CN" altLang="zh-CN" sz="1300" dirty="0" smtClean="0"/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3059832" y="4866849"/>
              <a:ext cx="3024336" cy="384043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zh-CN" sz="1300" dirty="0"/>
                <a:t>课程日期</a:t>
              </a:r>
              <a:r>
                <a:rPr lang="zh-CN" altLang="zh-CN" sz="1300" dirty="0" smtClean="0"/>
                <a:t>：</a:t>
              </a:r>
              <a:r>
                <a:rPr lang="en-US" altLang="zh-CN" sz="1300" dirty="0" smtClean="0"/>
                <a:t>2022.9.26</a:t>
              </a:r>
              <a:r>
                <a:rPr lang="zh-CN" altLang="en-US" sz="1300" dirty="0" smtClean="0"/>
                <a:t>（下午</a:t>
              </a:r>
              <a:r>
                <a:rPr lang="en-US" altLang="zh-CN" sz="1300" dirty="0" smtClean="0"/>
                <a:t>2</a:t>
              </a:r>
              <a:r>
                <a:rPr lang="zh-CN" altLang="en-US" sz="1300" dirty="0" smtClean="0"/>
                <a:t>点）</a:t>
              </a:r>
              <a:endParaRPr lang="zh-CN" altLang="en-US" sz="1300" dirty="0" smtClean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文本框 104"/>
          <p:cNvSpPr txBox="1"/>
          <p:nvPr/>
        </p:nvSpPr>
        <p:spPr>
          <a:xfrm>
            <a:off x="928688" y="271939"/>
            <a:ext cx="3779520" cy="29908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  <a:prstDash val="lgDash"/>
          </a:ln>
          <a:effectLst/>
        </p:spPr>
        <p:txBody>
          <a:bodyPr wrap="square" rtlCol="0">
            <a:spAutoFit/>
          </a:bodyPr>
          <a:p>
            <a:pPr algn="just"/>
            <a:r>
              <a:rPr lang="zh-CN" altLang="en-US" sz="1350" kern="1000" dirty="0">
                <a:solidFill>
                  <a:schemeClr val="bg1"/>
                </a:solidFill>
                <a:uFillTx/>
                <a:latin typeface="潮字社凌渡鲲鹏简" charset="0"/>
                <a:ea typeface="潮字社凌渡鲲鹏简" panose="02010604000000000000" pitchFamily="2" charset="-122"/>
              </a:rPr>
              <a:t>什么是资金复位解套法，和受伤主力</a:t>
            </a:r>
            <a:endParaRPr lang="en-US" altLang="zh-CN" sz="1350" kern="1000" dirty="0">
              <a:solidFill>
                <a:schemeClr val="bg1"/>
              </a:solidFill>
              <a:uFillTx/>
              <a:latin typeface="潮字社凌渡鲲鹏简" charset="0"/>
              <a:ea typeface="潮字社凌渡鲲鹏简" panose="02010604000000000000" pitchFamily="2" charset="-122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2"/>
            </p:custDataLst>
          </p:nvPr>
        </p:nvCxnSpPr>
        <p:spPr>
          <a:xfrm>
            <a:off x="209031" y="2148886"/>
            <a:ext cx="4698769" cy="0"/>
          </a:xfrm>
          <a:prstGeom prst="line">
            <a:avLst/>
          </a:prstGeom>
          <a:ln>
            <a:solidFill>
              <a:srgbClr val="F8931D"/>
            </a:solidFill>
            <a:prstDash val="sysDash"/>
          </a:ln>
        </p:spPr>
        <p:style>
          <a:lnRef idx="1">
            <a:srgbClr val="FFCA08"/>
          </a:lnRef>
          <a:fillRef idx="0">
            <a:srgbClr val="FFCA08"/>
          </a:fillRef>
          <a:effectRef idx="0">
            <a:srgbClr val="FFCA08"/>
          </a:effectRef>
          <a:fontRef idx="minor">
            <a:srgbClr val="5F5F5F"/>
          </a:fontRef>
        </p:style>
      </p:cxnSp>
      <p:cxnSp>
        <p:nvCxnSpPr>
          <p:cNvPr id="25" name="直接箭头连接符 24"/>
          <p:cNvCxnSpPr/>
          <p:nvPr>
            <p:custDataLst>
              <p:tags r:id="rId3"/>
            </p:custDataLst>
          </p:nvPr>
        </p:nvCxnSpPr>
        <p:spPr>
          <a:xfrm flipV="1">
            <a:off x="1094911" y="1712426"/>
            <a:ext cx="0" cy="436461"/>
          </a:xfrm>
          <a:prstGeom prst="straightConnector1">
            <a:avLst/>
          </a:prstGeom>
          <a:ln>
            <a:solidFill>
              <a:srgbClr val="F8931D"/>
            </a:solidFill>
            <a:prstDash val="sysDash"/>
            <a:tailEnd type="triangle"/>
          </a:ln>
        </p:spPr>
        <p:style>
          <a:lnRef idx="1">
            <a:srgbClr val="FFCA08"/>
          </a:lnRef>
          <a:fillRef idx="0">
            <a:srgbClr val="FFCA08"/>
          </a:fillRef>
          <a:effectRef idx="0">
            <a:srgbClr val="FFCA08"/>
          </a:effectRef>
          <a:fontRef idx="minor">
            <a:srgbClr val="5F5F5F"/>
          </a:fontRef>
        </p:style>
      </p:cxnSp>
      <p:sp>
        <p:nvSpPr>
          <p:cNvPr id="27" name="矩形 26"/>
          <p:cNvSpPr/>
          <p:nvPr>
            <p:custDataLst>
              <p:tags r:id="rId4"/>
            </p:custDataLst>
          </p:nvPr>
        </p:nvSpPr>
        <p:spPr>
          <a:xfrm>
            <a:off x="543743" y="996359"/>
            <a:ext cx="1101535" cy="716069"/>
          </a:xfrm>
          <a:prstGeom prst="rect">
            <a:avLst/>
          </a:prstGeom>
          <a:ln>
            <a:noFill/>
          </a:ln>
        </p:spPr>
        <p:style>
          <a:lnRef idx="2">
            <a:srgbClr val="FFCA08">
              <a:shade val="50000"/>
            </a:srgbClr>
          </a:lnRef>
          <a:fillRef idx="1">
            <a:srgbClr val="FFCA08"/>
          </a:fillRef>
          <a:effectRef idx="0">
            <a:srgbClr val="FFCA08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1350" b="1" spc="15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市场超跌</a:t>
            </a:r>
            <a:endParaRPr lang="zh-CN" altLang="en-US" sz="1350" b="1" spc="15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28" name="直接箭头连接符 27"/>
          <p:cNvCxnSpPr/>
          <p:nvPr>
            <p:custDataLst>
              <p:tags r:id="rId5"/>
            </p:custDataLst>
          </p:nvPr>
        </p:nvCxnSpPr>
        <p:spPr>
          <a:xfrm flipV="1">
            <a:off x="2558416" y="1712426"/>
            <a:ext cx="0" cy="436461"/>
          </a:xfrm>
          <a:prstGeom prst="straightConnector1">
            <a:avLst/>
          </a:prstGeom>
          <a:ln>
            <a:solidFill>
              <a:srgbClr val="F8931D"/>
            </a:solidFill>
            <a:prstDash val="sysDash"/>
            <a:tailEnd type="triangle"/>
          </a:ln>
        </p:spPr>
        <p:style>
          <a:lnRef idx="1">
            <a:srgbClr val="FFCA08"/>
          </a:lnRef>
          <a:fillRef idx="0">
            <a:srgbClr val="FFCA08"/>
          </a:fillRef>
          <a:effectRef idx="0">
            <a:srgbClr val="FFCA08"/>
          </a:effectRef>
          <a:fontRef idx="minor">
            <a:srgbClr val="5F5F5F"/>
          </a:fontRef>
        </p:style>
      </p:cxnSp>
      <p:sp>
        <p:nvSpPr>
          <p:cNvPr id="29" name="矩形 28"/>
          <p:cNvSpPr/>
          <p:nvPr>
            <p:custDataLst>
              <p:tags r:id="rId6"/>
            </p:custDataLst>
          </p:nvPr>
        </p:nvSpPr>
        <p:spPr>
          <a:xfrm>
            <a:off x="2007648" y="996359"/>
            <a:ext cx="1101535" cy="716069"/>
          </a:xfrm>
          <a:prstGeom prst="rect">
            <a:avLst/>
          </a:prstGeom>
          <a:ln>
            <a:noFill/>
          </a:ln>
        </p:spPr>
        <p:style>
          <a:lnRef idx="2">
            <a:srgbClr val="FFCA08">
              <a:shade val="50000"/>
            </a:srgbClr>
          </a:lnRef>
          <a:fillRef idx="1">
            <a:srgbClr val="FFCA08"/>
          </a:fillRef>
          <a:effectRef idx="0">
            <a:srgbClr val="FFCA08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1350" b="1" spc="15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资金复位解套</a:t>
            </a:r>
            <a:endParaRPr lang="zh-CN" altLang="en-US" sz="1350" b="1" spc="15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30" name="直接箭头连接符 29"/>
          <p:cNvCxnSpPr/>
          <p:nvPr>
            <p:custDataLst>
              <p:tags r:id="rId7"/>
            </p:custDataLst>
          </p:nvPr>
        </p:nvCxnSpPr>
        <p:spPr>
          <a:xfrm flipV="1">
            <a:off x="4021921" y="1712426"/>
            <a:ext cx="0" cy="436461"/>
          </a:xfrm>
          <a:prstGeom prst="straightConnector1">
            <a:avLst/>
          </a:prstGeom>
          <a:ln>
            <a:solidFill>
              <a:srgbClr val="F8931D"/>
            </a:solidFill>
            <a:prstDash val="sysDash"/>
            <a:tailEnd type="triangle"/>
          </a:ln>
        </p:spPr>
        <p:style>
          <a:lnRef idx="1">
            <a:srgbClr val="FFCA08"/>
          </a:lnRef>
          <a:fillRef idx="0">
            <a:srgbClr val="FFCA08"/>
          </a:fillRef>
          <a:effectRef idx="0">
            <a:srgbClr val="FFCA08"/>
          </a:effectRef>
          <a:fontRef idx="minor">
            <a:srgbClr val="5F5F5F"/>
          </a:fontRef>
        </p:style>
      </p:cxnSp>
      <p:sp>
        <p:nvSpPr>
          <p:cNvPr id="31" name="矩形 30"/>
          <p:cNvSpPr/>
          <p:nvPr>
            <p:custDataLst>
              <p:tags r:id="rId8"/>
            </p:custDataLst>
          </p:nvPr>
        </p:nvSpPr>
        <p:spPr>
          <a:xfrm>
            <a:off x="3471555" y="996359"/>
            <a:ext cx="1101535" cy="716069"/>
          </a:xfrm>
          <a:prstGeom prst="rect">
            <a:avLst/>
          </a:prstGeom>
          <a:ln>
            <a:noFill/>
          </a:ln>
        </p:spPr>
        <p:style>
          <a:lnRef idx="2">
            <a:srgbClr val="FFCA08">
              <a:shade val="50000"/>
            </a:srgbClr>
          </a:lnRef>
          <a:fillRef idx="1">
            <a:srgbClr val="FFCA08"/>
          </a:fillRef>
          <a:effectRef idx="0">
            <a:srgbClr val="FFCA08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1350" b="1" spc="15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受伤主力</a:t>
            </a:r>
            <a:endParaRPr lang="zh-CN" altLang="en-US" sz="1350" b="1" spc="15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4" name="椭圆 43"/>
          <p:cNvSpPr/>
          <p:nvPr>
            <p:custDataLst>
              <p:tags r:id="rId9"/>
            </p:custDataLst>
          </p:nvPr>
        </p:nvSpPr>
        <p:spPr>
          <a:xfrm flipH="1">
            <a:off x="998243" y="1833987"/>
            <a:ext cx="193337" cy="193337"/>
          </a:xfrm>
          <a:prstGeom prst="ellipse">
            <a:avLst/>
          </a:prstGeom>
          <a:solidFill>
            <a:srgbClr val="F8931D"/>
          </a:solidFill>
          <a:ln>
            <a:noFill/>
          </a:ln>
          <a:effectLst/>
        </p:spPr>
        <p:style>
          <a:lnRef idx="2">
            <a:srgbClr val="FFCA08">
              <a:shade val="50000"/>
            </a:srgbClr>
          </a:lnRef>
          <a:fillRef idx="1">
            <a:srgbClr val="FFCA08"/>
          </a:fillRef>
          <a:effectRef idx="0">
            <a:srgbClr val="FFCA08"/>
          </a:effectRef>
          <a:fontRef idx="minor">
            <a:sysClr val="window" lastClr="FFFFFF"/>
          </a:fontRef>
        </p:style>
        <p:txBody>
          <a:bodyPr rtlCol="0" anchor="ctr">
            <a:normAutofit fontScale="30000" lnSpcReduction="20000"/>
          </a:bodyPr>
          <a:p>
            <a:pPr algn="ctr">
              <a:lnSpc>
                <a:spcPct val="140000"/>
              </a:lnSpc>
            </a:pPr>
            <a:r>
              <a:rPr lang="en-US" altLang="zh-CN" sz="135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</a:t>
            </a:r>
            <a:endParaRPr lang="zh-CN" altLang="en-US" sz="135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" name="椭圆 44"/>
          <p:cNvSpPr/>
          <p:nvPr>
            <p:custDataLst>
              <p:tags r:id="rId10"/>
            </p:custDataLst>
          </p:nvPr>
        </p:nvSpPr>
        <p:spPr>
          <a:xfrm flipH="1">
            <a:off x="2461748" y="1833987"/>
            <a:ext cx="193337" cy="193337"/>
          </a:xfrm>
          <a:prstGeom prst="ellipse">
            <a:avLst/>
          </a:prstGeom>
          <a:solidFill>
            <a:srgbClr val="F8931D"/>
          </a:solidFill>
          <a:ln>
            <a:noFill/>
          </a:ln>
          <a:effectLst/>
        </p:spPr>
        <p:style>
          <a:lnRef idx="2">
            <a:srgbClr val="FFCA08">
              <a:shade val="50000"/>
            </a:srgbClr>
          </a:lnRef>
          <a:fillRef idx="1">
            <a:srgbClr val="FFCA08"/>
          </a:fillRef>
          <a:effectRef idx="0">
            <a:srgbClr val="FFCA08"/>
          </a:effectRef>
          <a:fontRef idx="minor">
            <a:sysClr val="window" lastClr="FFFFFF"/>
          </a:fontRef>
        </p:style>
        <p:txBody>
          <a:bodyPr rtlCol="0" anchor="ctr">
            <a:normAutofit fontScale="30000" lnSpcReduction="20000"/>
          </a:bodyPr>
          <a:p>
            <a:pPr algn="ctr">
              <a:lnSpc>
                <a:spcPct val="140000"/>
              </a:lnSpc>
            </a:pPr>
            <a:r>
              <a:rPr lang="en-US" altLang="zh-CN" sz="135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B</a:t>
            </a:r>
            <a:endParaRPr lang="zh-CN" altLang="en-US" sz="135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6" name="椭圆 45"/>
          <p:cNvSpPr/>
          <p:nvPr>
            <p:custDataLst>
              <p:tags r:id="rId11"/>
            </p:custDataLst>
          </p:nvPr>
        </p:nvSpPr>
        <p:spPr>
          <a:xfrm flipH="1">
            <a:off x="3925253" y="1833987"/>
            <a:ext cx="193337" cy="193337"/>
          </a:xfrm>
          <a:prstGeom prst="ellipse">
            <a:avLst/>
          </a:prstGeom>
          <a:solidFill>
            <a:srgbClr val="F8931D"/>
          </a:solidFill>
          <a:ln>
            <a:noFill/>
          </a:ln>
          <a:effectLst/>
        </p:spPr>
        <p:style>
          <a:lnRef idx="2">
            <a:srgbClr val="FFCA08">
              <a:shade val="50000"/>
            </a:srgbClr>
          </a:lnRef>
          <a:fillRef idx="1">
            <a:srgbClr val="FFCA08"/>
          </a:fillRef>
          <a:effectRef idx="0">
            <a:srgbClr val="FFCA08"/>
          </a:effectRef>
          <a:fontRef idx="minor">
            <a:sysClr val="window" lastClr="FFFFFF"/>
          </a:fontRef>
        </p:style>
        <p:txBody>
          <a:bodyPr rtlCol="0" anchor="ctr">
            <a:normAutofit fontScale="30000" lnSpcReduction="20000"/>
          </a:bodyPr>
          <a:p>
            <a:pPr algn="ctr">
              <a:lnSpc>
                <a:spcPct val="140000"/>
              </a:lnSpc>
            </a:pPr>
            <a:r>
              <a:rPr lang="en-US" altLang="zh-CN" sz="135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</a:t>
            </a:r>
            <a:endParaRPr lang="zh-CN" altLang="en-US" sz="135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650" y="2623661"/>
            <a:ext cx="4535805" cy="170688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5385" y="720566"/>
            <a:ext cx="3989070" cy="430101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975485" y="125095"/>
            <a:ext cx="5031105" cy="920750"/>
            <a:chOff x="3919104" y="622228"/>
            <a:chExt cx="4353791" cy="920612"/>
          </a:xfrm>
        </p:grpSpPr>
        <p:sp>
          <p:nvSpPr>
            <p:cNvPr id="16" name="文本框 15"/>
            <p:cNvSpPr txBox="1"/>
            <p:nvPr/>
          </p:nvSpPr>
          <p:spPr>
            <a:xfrm>
              <a:off x="4899774" y="622228"/>
              <a:ext cx="2392451" cy="58347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dist"/>
              <a:r>
                <a:rPr lang="zh-CN" altLang="en-US" sz="32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</a:rPr>
                <a:t>级别的传导</a:t>
              </a:r>
              <a:endParaRPr lang="zh-CN" altLang="en-US" sz="32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30" name="等腰三角形 29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34" name="等腰三角形 3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3919104" y="1267250"/>
              <a:ext cx="4353791" cy="275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endParaRPr lang="zh-CN" altLang="en-US" sz="12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395" y="669925"/>
            <a:ext cx="8152130" cy="4311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70230" y="125095"/>
            <a:ext cx="7730490" cy="920750"/>
            <a:chOff x="3919104" y="622228"/>
            <a:chExt cx="4353791" cy="920612"/>
          </a:xfrm>
        </p:grpSpPr>
        <p:sp>
          <p:nvSpPr>
            <p:cNvPr id="16" name="文本框 15"/>
            <p:cNvSpPr txBox="1"/>
            <p:nvPr/>
          </p:nvSpPr>
          <p:spPr>
            <a:xfrm>
              <a:off x="4899774" y="622228"/>
              <a:ext cx="2392451" cy="58347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dist"/>
              <a:r>
                <a:rPr lang="zh-CN" altLang="en-US" sz="32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</a:rPr>
                <a:t>颈线位跌破</a:t>
              </a:r>
              <a:endParaRPr lang="zh-CN" altLang="en-US" sz="32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30" name="等腰三角形 29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34" name="等腰三角形 3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3919104" y="1267250"/>
              <a:ext cx="4353791" cy="275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endParaRPr lang="zh-CN" altLang="en-US" sz="12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  <p:pic>
        <p:nvPicPr>
          <p:cNvPr id="3" name="图片 2" descr="捕捞季节背离+筹码松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95"/>
            <a:ext cx="9144000" cy="5121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200159" y="125023"/>
            <a:ext cx="4353791" cy="920612"/>
            <a:chOff x="3919104" y="622228"/>
            <a:chExt cx="4353791" cy="920612"/>
          </a:xfrm>
        </p:grpSpPr>
        <p:sp>
          <p:nvSpPr>
            <p:cNvPr id="16" name="文本框 15"/>
            <p:cNvSpPr txBox="1"/>
            <p:nvPr/>
          </p:nvSpPr>
          <p:spPr>
            <a:xfrm>
              <a:off x="4899774" y="622228"/>
              <a:ext cx="2392451" cy="5835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dist"/>
              <a:r>
                <a:rPr lang="zh-CN" altLang="en-US" sz="32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</a:rPr>
                <a:t>买入法</a:t>
              </a:r>
              <a:endParaRPr lang="zh-CN" altLang="en-US" sz="32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30" name="等腰三角形 29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34" name="等腰三角形 3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3919104" y="1267250"/>
              <a:ext cx="4353791" cy="275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endParaRPr lang="zh-CN" altLang="en-US" sz="12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710" y="770255"/>
            <a:ext cx="8818880" cy="4207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82787" y="3876831"/>
            <a:ext cx="8133981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操盘一只股票也需要像喝茶一样慢慢品味</a:t>
            </a:r>
            <a:endParaRPr lang="zh-CN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当你在挑选茶叶、泡茶、饮茶的过程，也是你选指标、看趋势、定买卖的过程</a:t>
            </a:r>
            <a:endParaRPr lang="zh-CN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炒股本身一种投资，应该做一位边喝茶、边看书，平常心炒股赚钱的人</a:t>
            </a:r>
            <a:endParaRPr lang="zh-CN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35171" y="53333"/>
            <a:ext cx="47066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Font typeface="Wingdings" panose="05000000000000000000" charset="0"/>
              <a:buNone/>
            </a:pPr>
            <a:r>
              <a:rPr lang="zh-CN" altLang="en-US" sz="2400" b="1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与大家共勉！</a:t>
            </a:r>
            <a:r>
              <a:rPr lang="en-US" altLang="zh-CN" sz="2400" b="1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2400" b="1">
              <a:solidFill>
                <a:schemeClr val="accent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360" y="642541"/>
            <a:ext cx="3403180" cy="22692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47551" y="3005719"/>
            <a:ext cx="2450163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sz="120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喝茶一分钟，</a:t>
            </a:r>
            <a:r>
              <a:rPr lang="zh-CN" sz="120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可以</a:t>
            </a:r>
            <a:r>
              <a:rPr sz="120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解渴</a:t>
            </a:r>
            <a:endParaRPr sz="1200">
              <a:solidFill>
                <a:schemeClr val="accent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sz="120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喝茶一小时，可以身心愉悦</a:t>
            </a:r>
            <a:endParaRPr lang="en-US" altLang="zh-CN" sz="1200">
              <a:solidFill>
                <a:schemeClr val="accent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349" y="646350"/>
            <a:ext cx="3104767" cy="22654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900889" y="2911751"/>
            <a:ext cx="2539686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sz="120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喝茶一个月</a:t>
            </a:r>
            <a:r>
              <a:rPr lang="zh-CN" sz="120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sz="120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可以修身养性</a:t>
            </a:r>
            <a:endParaRPr sz="1200">
              <a:solidFill>
                <a:schemeClr val="accent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sz="120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喝茶一年，可以健康</a:t>
            </a:r>
            <a:r>
              <a:rPr lang="zh-CN" sz="120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益体</a:t>
            </a:r>
            <a:endParaRPr sz="1200">
              <a:solidFill>
                <a:schemeClr val="accent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sz="120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喝茶一生，可以</a:t>
            </a:r>
            <a:r>
              <a:rPr lang="zh-CN" sz="120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延年益寿</a:t>
            </a:r>
            <a:endParaRPr lang="zh-CN" altLang="en-US" sz="1200">
              <a:solidFill>
                <a:schemeClr val="accent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1802765" y="151130"/>
            <a:ext cx="5551805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3200" b="1" spc="300">
                <a:solidFill>
                  <a:schemeClr val="accent4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  <a:sym typeface="+mn-ea"/>
              </a:rPr>
              <a:t>经传多赢首款投资日历来了！</a:t>
            </a:r>
            <a:endParaRPr lang="zh-CN" altLang="en-US" sz="3200" b="1" spc="300">
              <a:solidFill>
                <a:schemeClr val="accent4"/>
              </a:solidFill>
              <a:effectLst>
                <a:outerShdw blurRad="546100" algn="ctr" rotWithShape="0">
                  <a:schemeClr val="bg1">
                    <a:alpha val="40000"/>
                  </a:schemeClr>
                </a:outerShdw>
              </a:effectLst>
              <a:latin typeface="义启简黑体" panose="02000000000000000000" pitchFamily="2" charset="-128"/>
              <a:ea typeface="义启简黑体" panose="02000000000000000000" pitchFamily="2" charset="-128"/>
              <a:sym typeface="+mn-ea"/>
            </a:endParaRPr>
          </a:p>
        </p:txBody>
      </p:sp>
      <p:pic>
        <p:nvPicPr>
          <p:cNvPr id="5" name="图片 4" descr="图层 654_16620841849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-557" t="46832" r="557" b="10060"/>
          <a:stretch>
            <a:fillRect/>
          </a:stretch>
        </p:blipFill>
        <p:spPr>
          <a:xfrm>
            <a:off x="349250" y="842645"/>
            <a:ext cx="2748915" cy="2545080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525780" y="4163695"/>
            <a:ext cx="84385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9</a:t>
            </a:r>
            <a:r>
              <a:rPr lang="zh-CN" altLang="en-US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月</a:t>
            </a:r>
            <a:r>
              <a:rPr lang="en-US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13</a:t>
            </a:r>
            <a:r>
              <a:rPr lang="zh-CN" altLang="en-US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日</a:t>
            </a:r>
            <a:r>
              <a:rPr lang="en-US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-9</a:t>
            </a:r>
            <a:r>
              <a:rPr lang="zh-CN" altLang="en-US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月</a:t>
            </a:r>
            <a:r>
              <a:rPr lang="en-US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20</a:t>
            </a:r>
            <a:r>
              <a:rPr lang="zh-CN" altLang="en-US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日：</a:t>
            </a:r>
            <a:r>
              <a:rPr lang="en-US" altLang="zh-CN" sz="1600" spc="50">
                <a:solidFill>
                  <a:srgbClr val="FFC000"/>
                </a:solidFill>
                <a:highlight>
                  <a:srgbClr val="800000"/>
                </a:highlight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¥88</a:t>
            </a:r>
            <a:r>
              <a:rPr lang="en-US" altLang="zh-CN" sz="1600" spc="50">
                <a:solidFill>
                  <a:srgbClr val="FFC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        </a:t>
            </a:r>
            <a:r>
              <a:rPr lang="en-US" altLang="zh-CN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9</a:t>
            </a:r>
            <a:r>
              <a:rPr lang="zh-CN" altLang="en-US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月</a:t>
            </a:r>
            <a:r>
              <a:rPr lang="en-US" altLang="zh-CN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21</a:t>
            </a:r>
            <a:r>
              <a:rPr lang="zh-CN" altLang="en-US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日</a:t>
            </a:r>
            <a:r>
              <a:rPr lang="en-US" altLang="zh-CN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-9</a:t>
            </a:r>
            <a:r>
              <a:rPr lang="zh-CN" altLang="en-US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月</a:t>
            </a:r>
            <a:r>
              <a:rPr lang="en-US" altLang="zh-CN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30</a:t>
            </a:r>
            <a:r>
              <a:rPr lang="zh-CN" altLang="en-US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日：</a:t>
            </a:r>
            <a:r>
              <a:rPr lang="en-US" altLang="zh-CN" sz="1600" spc="50">
                <a:solidFill>
                  <a:srgbClr val="FFC000"/>
                </a:solidFill>
                <a:highlight>
                  <a:srgbClr val="800000"/>
                </a:highlight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¥98</a:t>
            </a:r>
            <a:r>
              <a:rPr lang="en-US" altLang="zh-CN" sz="1600" spc="50">
                <a:solidFill>
                  <a:srgbClr val="FFC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          </a:t>
            </a:r>
            <a:r>
              <a:rPr lang="en-US" altLang="zh-CN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10</a:t>
            </a:r>
            <a:r>
              <a:rPr lang="zh-CN" altLang="en-US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月</a:t>
            </a:r>
            <a:r>
              <a:rPr lang="en-US" altLang="zh-CN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r>
              <a:rPr lang="zh-CN" altLang="en-US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日</a:t>
            </a:r>
            <a:r>
              <a:rPr lang="en-US" altLang="zh-CN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-10</a:t>
            </a:r>
            <a:r>
              <a:rPr lang="zh-CN" altLang="en-US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月</a:t>
            </a:r>
            <a:r>
              <a:rPr lang="en-US" altLang="zh-CN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30</a:t>
            </a:r>
            <a:r>
              <a:rPr lang="zh-CN" altLang="en-US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日：</a:t>
            </a:r>
            <a:r>
              <a:rPr lang="en-US" altLang="zh-CN" sz="1600" spc="5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¥128</a:t>
            </a:r>
            <a:endParaRPr lang="en-US" altLang="zh-CN" sz="1600" spc="5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3" name="图片 2" descr="投资日历详情页_05(1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92545" y="842645"/>
            <a:ext cx="2336800" cy="2555875"/>
          </a:xfrm>
          <a:prstGeom prst="rect">
            <a:avLst/>
          </a:prstGeom>
        </p:spPr>
      </p:pic>
      <p:pic>
        <p:nvPicPr>
          <p:cNvPr id="4" name="图片 3" descr="投资日历详情页_0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325495" y="824865"/>
            <a:ext cx="2839720" cy="25450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82575" y="3444240"/>
            <a:ext cx="288226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摆在您的案几</a:t>
            </a:r>
            <a:endParaRPr lang="zh-CN" altLang="en-US" b="1">
              <a:solidFill>
                <a:srgbClr val="FF0000"/>
              </a:solidFill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</a:rPr>
              <a:t>为生活增添一点热烈的</a:t>
            </a:r>
            <a:r>
              <a:rPr lang="en-US" altLang="zh-CN" b="1">
                <a:solidFill>
                  <a:srgbClr val="FF0000"/>
                </a:solidFill>
              </a:rPr>
              <a:t>“</a:t>
            </a:r>
            <a:r>
              <a:rPr lang="zh-CN" altLang="en-US" b="1">
                <a:solidFill>
                  <a:srgbClr val="FF0000"/>
                </a:solidFill>
              </a:rPr>
              <a:t>红</a:t>
            </a:r>
            <a:r>
              <a:rPr lang="en-US" altLang="zh-CN" b="1">
                <a:solidFill>
                  <a:srgbClr val="FF0000"/>
                </a:solidFill>
              </a:rPr>
              <a:t>”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07080" y="3444240"/>
            <a:ext cx="274066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  <a:sym typeface="+mn-ea"/>
              </a:rPr>
              <a:t>陪伴您的投资生活</a:t>
            </a:r>
            <a:endParaRPr lang="zh-CN" altLang="en-US" b="1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  <a:sym typeface="+mn-ea"/>
              </a:rPr>
              <a:t>每天学习一个投资小知识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89980" y="3444240"/>
            <a:ext cx="274066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  <a:sym typeface="+mn-ea"/>
              </a:rPr>
              <a:t>送礼亲朋好友</a:t>
            </a:r>
            <a:endParaRPr lang="zh-CN" altLang="en-US" b="1">
              <a:solidFill>
                <a:srgbClr val="FF0000"/>
              </a:solidFill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  <a:sym typeface="+mn-ea"/>
              </a:rPr>
              <a:t>限定礼盒彰显珍贵心意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04820" y="4575175"/>
            <a:ext cx="313436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sz="2400" b="1">
                <a:solidFill>
                  <a:srgbClr val="FFC000"/>
                </a:solidFill>
              </a:rPr>
              <a:t>限量</a:t>
            </a:r>
            <a:r>
              <a:rPr lang="en-US" altLang="zh-CN" sz="2400" b="1">
                <a:solidFill>
                  <a:srgbClr val="FFC000"/>
                </a:solidFill>
              </a:rPr>
              <a:t>5000</a:t>
            </a:r>
            <a:r>
              <a:rPr lang="zh-CN" altLang="en-US" sz="2400" b="1">
                <a:solidFill>
                  <a:srgbClr val="FFC000"/>
                </a:solidFill>
              </a:rPr>
              <a:t>份</a:t>
            </a:r>
            <a:r>
              <a:rPr lang="en-US" altLang="zh-CN" sz="2400" b="1">
                <a:solidFill>
                  <a:srgbClr val="FFC000"/>
                </a:solidFill>
              </a:rPr>
              <a:t> </a:t>
            </a:r>
            <a:r>
              <a:rPr lang="zh-CN" altLang="en-US" sz="2400" b="1">
                <a:solidFill>
                  <a:srgbClr val="FFC000"/>
                </a:solidFill>
              </a:rPr>
              <a:t>售完即止</a:t>
            </a:r>
            <a:r>
              <a:rPr lang="en-US" altLang="zh-CN" sz="2400" b="1">
                <a:solidFill>
                  <a:srgbClr val="FFC000"/>
                </a:solidFill>
              </a:rPr>
              <a:t>!</a:t>
            </a:r>
            <a:endParaRPr lang="en-US" altLang="zh-CN" sz="2400" b="1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476" cy="5143500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0" y="4014311"/>
            <a:ext cx="9144476" cy="11291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1273969" y="238125"/>
            <a:ext cx="6731794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3600" b="1" spc="300">
                <a:solidFill>
                  <a:srgbClr val="FFF1DD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经传多赢首款投资日历来了</a:t>
            </a:r>
            <a:r>
              <a:rPr lang="zh-CN" altLang="en-US" sz="36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！</a:t>
            </a:r>
            <a:endParaRPr lang="zh-CN" altLang="en-US" sz="3600" b="1" spc="300">
              <a:solidFill>
                <a:schemeClr val="bg1"/>
              </a:solidFill>
              <a:effectLst>
                <a:outerShdw blurRad="546100" algn="ctr" rotWithShape="0">
                  <a:schemeClr val="bg1">
                    <a:alpha val="40000"/>
                  </a:schemeClr>
                </a:outerShdw>
              </a:effectLst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294323" y="4152424"/>
            <a:ext cx="8564404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9</a:t>
            </a:r>
            <a:r>
              <a:rPr lang="zh-CN" alt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月</a:t>
            </a:r>
            <a:r>
              <a:rPr 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13</a:t>
            </a:r>
            <a:r>
              <a:rPr lang="zh-CN" alt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日</a:t>
            </a:r>
            <a:r>
              <a:rPr 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-9</a:t>
            </a:r>
            <a:r>
              <a:rPr lang="zh-CN" alt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月</a:t>
            </a:r>
            <a:r>
              <a:rPr 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20</a:t>
            </a:r>
            <a:r>
              <a:rPr lang="zh-CN" alt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日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:</a:t>
            </a:r>
            <a:r>
              <a:rPr lang="en-US" altLang="zh-CN" b="1" i="1" spc="50">
                <a:solidFill>
                  <a:srgbClr val="FF0000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¥88</a:t>
            </a:r>
            <a:r>
              <a:rPr lang="en-US" altLang="zh-CN" b="1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    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     9</a:t>
            </a:r>
            <a:r>
              <a:rPr lang="zh-CN" alt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月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21</a:t>
            </a:r>
            <a:r>
              <a:rPr lang="zh-CN" alt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日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-9</a:t>
            </a:r>
            <a:r>
              <a:rPr lang="zh-CN" alt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月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30</a:t>
            </a:r>
            <a:r>
              <a:rPr lang="zh-CN" alt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日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:</a:t>
            </a:r>
            <a:r>
              <a:rPr lang="zh-CN" altLang="en-US" b="1" i="1" spc="50">
                <a:solidFill>
                  <a:srgbClr val="FF0000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¥98</a:t>
            </a:r>
            <a:r>
              <a:rPr lang="en-US" altLang="zh-CN" spc="50"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  </a:t>
            </a:r>
            <a:r>
              <a:rPr lang="en-US" altLang="zh-CN" sz="1500" spc="50"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       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10</a:t>
            </a:r>
            <a:r>
              <a:rPr lang="zh-CN" alt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月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1</a:t>
            </a:r>
            <a:r>
              <a:rPr lang="zh-CN" alt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日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-10</a:t>
            </a:r>
            <a:r>
              <a:rPr lang="zh-CN" alt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月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30</a:t>
            </a:r>
            <a:r>
              <a:rPr lang="zh-CN" alt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日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:</a:t>
            </a:r>
            <a:r>
              <a:rPr lang="en-US" altLang="zh-CN" b="1" i="1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¥128</a:t>
            </a:r>
            <a:endParaRPr lang="en-US" altLang="zh-CN" b="1" i="1" spc="50">
              <a:solidFill>
                <a:schemeClr val="tx1"/>
              </a:solidFill>
              <a:uFillTx/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投资日历详情页_05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29364" y="1104900"/>
            <a:ext cx="1877854" cy="2054066"/>
          </a:xfrm>
          <a:prstGeom prst="rect">
            <a:avLst/>
          </a:prstGeom>
        </p:spPr>
      </p:pic>
      <p:pic>
        <p:nvPicPr>
          <p:cNvPr id="7" name="图片 6" descr="投资日历详情页_0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0029" y="1113949"/>
            <a:ext cx="2281714" cy="204501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30029" y="3120866"/>
            <a:ext cx="2270760" cy="6915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 sz="600">
              <a:solidFill>
                <a:srgbClr val="FF0000"/>
              </a:solidFill>
            </a:endParaRPr>
          </a:p>
          <a:p>
            <a:pPr algn="ctr"/>
            <a:r>
              <a:rPr lang="zh-CN" altLang="en-US" sz="1350">
                <a:solidFill>
                  <a:srgbClr val="FF0000"/>
                </a:solidFill>
              </a:rPr>
              <a:t>摆在您的案几</a:t>
            </a:r>
            <a:endParaRPr lang="zh-CN" altLang="en-US" sz="1350">
              <a:solidFill>
                <a:srgbClr val="FF0000"/>
              </a:solidFill>
            </a:endParaRPr>
          </a:p>
          <a:p>
            <a:pPr algn="ctr"/>
            <a:r>
              <a:rPr lang="zh-CN" altLang="en-US" sz="1350">
                <a:solidFill>
                  <a:srgbClr val="FF0000"/>
                </a:solidFill>
              </a:rPr>
              <a:t>为生活增添一点热烈的</a:t>
            </a:r>
            <a:r>
              <a:rPr lang="en-US" altLang="zh-CN" sz="1350">
                <a:solidFill>
                  <a:srgbClr val="FF0000"/>
                </a:solidFill>
              </a:rPr>
              <a:t>“</a:t>
            </a:r>
            <a:r>
              <a:rPr lang="zh-CN" altLang="en-US" sz="1350">
                <a:solidFill>
                  <a:srgbClr val="FF0000"/>
                </a:solidFill>
              </a:rPr>
              <a:t>红</a:t>
            </a:r>
            <a:r>
              <a:rPr lang="en-US" altLang="zh-CN" sz="1350">
                <a:solidFill>
                  <a:srgbClr val="FF0000"/>
                </a:solidFill>
              </a:rPr>
              <a:t>”</a:t>
            </a:r>
            <a:endParaRPr lang="en-US" altLang="zh-CN" sz="1350">
              <a:solidFill>
                <a:srgbClr val="FF0000"/>
              </a:solidFill>
            </a:endParaRPr>
          </a:p>
          <a:p>
            <a:pPr algn="ctr"/>
            <a:endParaRPr lang="en-US" altLang="zh-CN" sz="6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28888" y="3120866"/>
            <a:ext cx="1869758" cy="6915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 sz="600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zh-CN" altLang="en-US" sz="1350">
                <a:solidFill>
                  <a:srgbClr val="FF0000"/>
                </a:solidFill>
                <a:sym typeface="+mn-ea"/>
              </a:rPr>
              <a:t>陪伴您的投资生活</a:t>
            </a:r>
            <a:endParaRPr lang="zh-CN" altLang="en-US" sz="1350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zh-CN" altLang="en-US" sz="1350">
                <a:solidFill>
                  <a:srgbClr val="FF0000"/>
                </a:solidFill>
                <a:sym typeface="+mn-ea"/>
              </a:rPr>
              <a:t>每天一个投资小知识</a:t>
            </a:r>
            <a:endParaRPr lang="zh-CN" altLang="en-US" sz="1350">
              <a:solidFill>
                <a:srgbClr val="FF0000"/>
              </a:solidFill>
              <a:sym typeface="+mn-ea"/>
            </a:endParaRPr>
          </a:p>
          <a:p>
            <a:pPr algn="ctr"/>
            <a:endParaRPr lang="zh-CN" altLang="en-US" sz="6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30554" y="3120866"/>
            <a:ext cx="2197418" cy="6915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 sz="600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zh-CN" altLang="en-US" sz="1350">
                <a:solidFill>
                  <a:srgbClr val="FF0000"/>
                </a:solidFill>
                <a:sym typeface="+mn-ea"/>
              </a:rPr>
              <a:t>送礼亲朋好友</a:t>
            </a:r>
            <a:endParaRPr lang="zh-CN" altLang="en-US" sz="1350">
              <a:solidFill>
                <a:srgbClr val="FF0000"/>
              </a:solidFill>
            </a:endParaRPr>
          </a:p>
          <a:p>
            <a:pPr algn="ctr"/>
            <a:r>
              <a:rPr lang="zh-CN" altLang="en-US" sz="1350">
                <a:solidFill>
                  <a:srgbClr val="FF0000"/>
                </a:solidFill>
                <a:sym typeface="+mn-ea"/>
              </a:rPr>
              <a:t>限定礼盒彰显珍贵心意</a:t>
            </a:r>
            <a:endParaRPr lang="zh-CN" altLang="en-US" sz="1350">
              <a:solidFill>
                <a:srgbClr val="FF0000"/>
              </a:solidFill>
              <a:sym typeface="+mn-ea"/>
            </a:endParaRPr>
          </a:p>
          <a:p>
            <a:pPr algn="ctr"/>
            <a:endParaRPr lang="zh-CN" altLang="en-US" sz="6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30341" y="4506754"/>
            <a:ext cx="3443288" cy="43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sz="225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限量</a:t>
            </a:r>
            <a:r>
              <a:rPr lang="en-US" altLang="zh-CN" sz="225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5000</a:t>
            </a:r>
            <a:r>
              <a:rPr lang="zh-CN" altLang="en-US" sz="225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份</a:t>
            </a:r>
            <a:r>
              <a:rPr lang="en-US" altLang="zh-CN" sz="225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,</a:t>
            </a:r>
            <a:r>
              <a:rPr lang="zh-CN" altLang="en-US" sz="225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售完即止</a:t>
            </a:r>
            <a:r>
              <a:rPr lang="en-US" altLang="zh-CN" sz="225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!</a:t>
            </a:r>
            <a:endParaRPr lang="en-US" altLang="zh-CN" sz="2250" b="1">
              <a:solidFill>
                <a:srgbClr val="FF0000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3" name="图片 12" descr="2"/>
          <p:cNvPicPr>
            <a:picLocks noChangeAspect="1"/>
          </p:cNvPicPr>
          <p:nvPr/>
        </p:nvPicPr>
        <p:blipFill>
          <a:blip r:embed="rId5"/>
          <a:srcRect t="7901" b="17617"/>
          <a:stretch>
            <a:fillRect/>
          </a:stretch>
        </p:blipFill>
        <p:spPr>
          <a:xfrm>
            <a:off x="4430078" y="1109663"/>
            <a:ext cx="2208848" cy="200263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658451" y="3120866"/>
            <a:ext cx="2248853" cy="6915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 sz="1350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zh-CN" altLang="en-US" sz="1350">
                <a:solidFill>
                  <a:srgbClr val="FF0000"/>
                </a:solidFill>
                <a:sym typeface="+mn-ea"/>
              </a:rPr>
              <a:t>手机扫码下单</a:t>
            </a:r>
            <a:endParaRPr lang="zh-CN" altLang="en-US" sz="1350">
              <a:solidFill>
                <a:srgbClr val="FF0000"/>
              </a:solidFill>
              <a:sym typeface="+mn-ea"/>
            </a:endParaRPr>
          </a:p>
          <a:p>
            <a:pPr algn="ctr"/>
            <a:endParaRPr lang="zh-CN" altLang="en-US" sz="12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661785" y="1104900"/>
            <a:ext cx="2245519" cy="2007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7" name="图片 16" descr="未命名码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280" y="1182529"/>
            <a:ext cx="1911668" cy="1874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88335" y="1058545"/>
            <a:ext cx="5522595" cy="3026410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>
            <a:off x="7143750" y="2850515"/>
            <a:ext cx="506095" cy="51816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7653020" y="3382010"/>
            <a:ext cx="1044575" cy="556895"/>
          </a:xfrm>
          <a:prstGeom prst="rect">
            <a:avLst/>
          </a:prstGeom>
          <a:noFill/>
          <a:ln w="25400" cmpd="sng">
            <a:solidFill>
              <a:srgbClr val="C7020C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3489325" y="61595"/>
            <a:ext cx="2614295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algn="dist"/>
            <a:r>
              <a:rPr lang="zh-CN" altLang="en-US" sz="3200" b="1" spc="300">
                <a:solidFill>
                  <a:srgbClr val="FFC000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  <a:sym typeface="+mn-ea"/>
              </a:rPr>
              <a:t>购买入口</a:t>
            </a:r>
            <a:endParaRPr lang="zh-CN" altLang="en-US" sz="3200" b="1" spc="300">
              <a:solidFill>
                <a:srgbClr val="FFC000"/>
              </a:solidFill>
              <a:effectLst>
                <a:outerShdw blurRad="546100" algn="ctr" rotWithShape="0">
                  <a:schemeClr val="bg1">
                    <a:alpha val="40000"/>
                  </a:schemeClr>
                </a:outerShdw>
              </a:effectLst>
              <a:latin typeface="义启简黑体" panose="02000000000000000000" pitchFamily="2" charset="-128"/>
              <a:ea typeface="义启简黑体" panose="02000000000000000000" pitchFamily="2" charset="-128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40715" y="798830"/>
            <a:ext cx="2148205" cy="3822700"/>
            <a:chOff x="979" y="1781"/>
            <a:chExt cx="3383" cy="6020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979" y="1781"/>
              <a:ext cx="3383" cy="6020"/>
            </a:xfrm>
            <a:prstGeom prst="rect">
              <a:avLst/>
            </a:prstGeom>
          </p:spPr>
        </p:pic>
        <p:pic>
          <p:nvPicPr>
            <p:cNvPr id="5" name="图片 4" descr="270_36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3326" y="5817"/>
              <a:ext cx="806" cy="1076"/>
            </a:xfrm>
            <a:prstGeom prst="rect">
              <a:avLst/>
            </a:prstGeom>
          </p:spPr>
        </p:pic>
        <p:cxnSp>
          <p:nvCxnSpPr>
            <p:cNvPr id="6" name="直接箭头连接符 5"/>
            <p:cNvCxnSpPr>
              <a:endCxn id="5" idx="0"/>
            </p:cNvCxnSpPr>
            <p:nvPr/>
          </p:nvCxnSpPr>
          <p:spPr>
            <a:xfrm>
              <a:off x="2986" y="4852"/>
              <a:ext cx="743" cy="965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文本框 7"/>
          <p:cNvSpPr txBox="1"/>
          <p:nvPr/>
        </p:nvSpPr>
        <p:spPr>
          <a:xfrm>
            <a:off x="709930" y="2305685"/>
            <a:ext cx="2010410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l"/>
            <a:r>
              <a:rPr lang="zh-CN" altLang="en-US" sz="1400" b="1">
                <a:solidFill>
                  <a:schemeClr val="bg1"/>
                </a:solidFill>
              </a:rPr>
              <a:t>手机端：</a:t>
            </a:r>
            <a:r>
              <a:rPr lang="zh-CN" altLang="en-US" sz="1400" b="1">
                <a:solidFill>
                  <a:schemeClr val="bg1"/>
                </a:solidFill>
                <a:sym typeface="+mn-ea"/>
              </a:rPr>
              <a:t>点击</a:t>
            </a:r>
            <a:r>
              <a:rPr lang="zh-CN" altLang="en-US" sz="1400" b="1">
                <a:solidFill>
                  <a:schemeClr val="bg1"/>
                </a:solidFill>
              </a:rPr>
              <a:t>右下角广告图进入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83380" y="2426970"/>
            <a:ext cx="4034155" cy="36830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l"/>
            <a:r>
              <a:rPr lang="zh-CN" altLang="en-US" b="1">
                <a:solidFill>
                  <a:schemeClr val="bg1"/>
                </a:solidFill>
              </a:rPr>
              <a:t>电脑端：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点击首页</a:t>
            </a:r>
            <a:r>
              <a:rPr lang="zh-CN" altLang="en-US" b="1">
                <a:solidFill>
                  <a:schemeClr val="bg1"/>
                </a:solidFill>
              </a:rPr>
              <a:t>右下角广告图进入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经传logo白色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864793" y="131445"/>
            <a:ext cx="1046798" cy="236220"/>
          </a:xfrm>
          <a:prstGeom prst="rect">
            <a:avLst/>
          </a:prstGeom>
        </p:spPr>
      </p:pic>
      <p:pic>
        <p:nvPicPr>
          <p:cNvPr id="2" name="图片 1" descr="模拟炒股大赛海报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613" y="822008"/>
            <a:ext cx="2105978" cy="39604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08985" y="135255"/>
            <a:ext cx="2468404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700" b="1">
                <a:solidFill>
                  <a:schemeClr val="bg1"/>
                </a:solidFill>
                <a:latin typeface="思源黑体" panose="020B0500000000000000" charset="-122"/>
                <a:ea typeface="思源黑体" panose="020B0500000000000000" charset="-122"/>
              </a:rPr>
              <a:t>模拟炒股大赛</a:t>
            </a:r>
            <a:endParaRPr lang="zh-CN" altLang="en-US" sz="2700" b="1">
              <a:solidFill>
                <a:schemeClr val="bg1"/>
              </a:soli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972979" y="859155"/>
            <a:ext cx="2823686" cy="3483769"/>
            <a:chOff x="13373" y="4161"/>
            <a:chExt cx="5929" cy="7315"/>
          </a:xfrm>
        </p:grpSpPr>
        <p:sp>
          <p:nvSpPr>
            <p:cNvPr id="6" name="文本框 5"/>
            <p:cNvSpPr txBox="1"/>
            <p:nvPr/>
          </p:nvSpPr>
          <p:spPr>
            <a:xfrm>
              <a:off x="13375" y="4161"/>
              <a:ext cx="446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35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</a:rPr>
                <a:t>一、参赛福利：</a:t>
              </a:r>
              <a:endParaRPr lang="zh-CN" altLang="en-US" sz="1350">
                <a:solidFill>
                  <a:schemeClr val="bg1"/>
                </a:solidFill>
                <a:latin typeface="思源黑体" panose="020B0500000000000000" charset="-122"/>
                <a:ea typeface="思源黑体" panose="020B0500000000000000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3375" y="4859"/>
              <a:ext cx="5927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135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1.</a:t>
              </a:r>
              <a:r>
                <a:rPr lang="zh-CN" altLang="en-US" sz="135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大赛奖励：</a:t>
              </a:r>
              <a:endParaRPr lang="zh-CN" altLang="en-US" sz="1350">
                <a:solidFill>
                  <a:schemeClr val="bg1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endParaRPr>
            </a:p>
            <a:p>
              <a:pPr algn="l"/>
              <a:r>
                <a:rPr lang="zh-CN" altLang="en-US" sz="120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主题猎手、舆情猎手、打板助手、金钻</a:t>
              </a:r>
              <a:endParaRPr lang="zh-CN" altLang="en-US" sz="1200">
                <a:solidFill>
                  <a:schemeClr val="bg1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endParaRPr>
            </a:p>
            <a:p>
              <a:pPr algn="l"/>
              <a:r>
                <a:rPr lang="en-US" altLang="zh-CN" sz="135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2.</a:t>
              </a:r>
              <a:r>
                <a:rPr lang="zh-CN" altLang="en-US" sz="1350">
                  <a:solidFill>
                    <a:srgbClr val="FFFF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交易技巧教学课程</a:t>
              </a:r>
              <a:endParaRPr lang="zh-CN" altLang="en-US" sz="1350">
                <a:solidFill>
                  <a:srgbClr val="FFFF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3373" y="6552"/>
              <a:ext cx="446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35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</a:rPr>
                <a:t>二、时间安排</a:t>
              </a:r>
              <a:endParaRPr lang="zh-CN" altLang="en-US" sz="1350">
                <a:solidFill>
                  <a:schemeClr val="bg1"/>
                </a:solidFill>
                <a:latin typeface="思源黑体" panose="020B0500000000000000" charset="-122"/>
                <a:ea typeface="思源黑体" panose="020B0500000000000000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3374" y="7192"/>
              <a:ext cx="5140" cy="1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135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1.</a:t>
              </a:r>
              <a:r>
                <a:rPr lang="zh-CN" altLang="en-US" sz="135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报名时间：</a:t>
              </a:r>
              <a:endParaRPr lang="zh-CN" altLang="en-US" sz="1350">
                <a:solidFill>
                  <a:schemeClr val="bg1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endParaRPr>
            </a:p>
            <a:p>
              <a:pPr algn="l"/>
              <a:r>
                <a:rPr lang="zh-CN" altLang="en-US" sz="1200">
                  <a:solidFill>
                    <a:srgbClr val="FFFF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截止至</a:t>
              </a:r>
              <a:r>
                <a:rPr lang="en-US" altLang="zh-CN" sz="1200">
                  <a:solidFill>
                    <a:srgbClr val="FFFF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2022</a:t>
              </a:r>
              <a:r>
                <a:rPr lang="zh-CN" altLang="en-US" sz="1200">
                  <a:solidFill>
                    <a:srgbClr val="FFFF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年</a:t>
              </a:r>
              <a:r>
                <a:rPr lang="en-US" altLang="zh-CN" sz="1200">
                  <a:solidFill>
                    <a:srgbClr val="FFFF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10</a:t>
              </a:r>
              <a:r>
                <a:rPr lang="zh-CN" altLang="en-US" sz="1200">
                  <a:solidFill>
                    <a:srgbClr val="FFFF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月</a:t>
              </a:r>
              <a:r>
                <a:rPr lang="en-US" altLang="zh-CN" sz="1200">
                  <a:solidFill>
                    <a:srgbClr val="FFFF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9</a:t>
              </a:r>
              <a:r>
                <a:rPr lang="zh-CN" altLang="en-US" sz="1200">
                  <a:solidFill>
                    <a:srgbClr val="FFFF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日</a:t>
              </a:r>
              <a:r>
                <a:rPr lang="en-US" altLang="zh-CN" sz="1200">
                  <a:solidFill>
                    <a:srgbClr val="FFFF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24</a:t>
              </a:r>
              <a:r>
                <a:rPr lang="zh-CN" altLang="en-US" sz="1200">
                  <a:solidFill>
                    <a:srgbClr val="FFFF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点</a:t>
              </a:r>
              <a:endParaRPr lang="zh-CN" altLang="en-US" sz="1200">
                <a:solidFill>
                  <a:srgbClr val="FFFF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endParaRPr>
            </a:p>
            <a:p>
              <a:pPr algn="l"/>
              <a:r>
                <a:rPr lang="en-US" altLang="zh-CN" sz="135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2.</a:t>
              </a:r>
              <a:r>
                <a:rPr lang="zh-CN" altLang="en-US" sz="135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比赛时间</a:t>
              </a:r>
              <a:endParaRPr lang="zh-CN" altLang="en-US" sz="1350">
                <a:solidFill>
                  <a:schemeClr val="bg1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endParaRPr>
            </a:p>
            <a:p>
              <a:pPr algn="l"/>
              <a:r>
                <a:rPr lang="en-US" altLang="zh-CN" sz="1200">
                  <a:solidFill>
                    <a:srgbClr val="FFFF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2022</a:t>
              </a:r>
              <a:r>
                <a:rPr lang="zh-CN" altLang="en-US" sz="1200">
                  <a:solidFill>
                    <a:srgbClr val="FFFF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年</a:t>
              </a:r>
              <a:r>
                <a:rPr lang="en-US" altLang="zh-CN" sz="1200">
                  <a:solidFill>
                    <a:srgbClr val="FFFF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10</a:t>
              </a:r>
              <a:r>
                <a:rPr lang="zh-CN" altLang="en-US" sz="1200">
                  <a:solidFill>
                    <a:srgbClr val="FFFF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月</a:t>
              </a:r>
              <a:r>
                <a:rPr lang="en-US" altLang="zh-CN" sz="1200">
                  <a:solidFill>
                    <a:srgbClr val="FFFF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10</a:t>
              </a:r>
              <a:r>
                <a:rPr lang="zh-CN" altLang="en-US" sz="1200">
                  <a:solidFill>
                    <a:srgbClr val="FFFF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日</a:t>
              </a:r>
              <a:r>
                <a:rPr lang="en-US" altLang="zh-CN" sz="1200">
                  <a:solidFill>
                    <a:srgbClr val="FFFF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-11</a:t>
              </a:r>
              <a:r>
                <a:rPr lang="zh-CN" altLang="en-US" sz="1200">
                  <a:solidFill>
                    <a:srgbClr val="FFFF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月</a:t>
              </a:r>
              <a:r>
                <a:rPr lang="en-US" altLang="zh-CN" sz="1200">
                  <a:solidFill>
                    <a:srgbClr val="FFFF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11</a:t>
              </a:r>
              <a:r>
                <a:rPr lang="zh-CN" altLang="en-US" sz="1200">
                  <a:solidFill>
                    <a:srgbClr val="FFFF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日</a:t>
              </a:r>
              <a:endParaRPr lang="zh-CN" altLang="en-US" sz="1200">
                <a:solidFill>
                  <a:srgbClr val="FFFF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3373" y="9307"/>
              <a:ext cx="446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35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</a:rPr>
                <a:t>三、参赛资格</a:t>
              </a:r>
              <a:endParaRPr lang="zh-CN" altLang="en-US" sz="1350">
                <a:solidFill>
                  <a:schemeClr val="bg1"/>
                </a:solidFill>
                <a:latin typeface="思源黑体" panose="020B0500000000000000" charset="-122"/>
                <a:ea typeface="思源黑体" panose="020B0500000000000000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373" y="9993"/>
              <a:ext cx="5140" cy="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20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</a:rPr>
                <a:t>所有用户均可参加</a:t>
              </a:r>
              <a:endParaRPr lang="zh-CN" altLang="en-US" sz="1200">
                <a:solidFill>
                  <a:schemeClr val="bg1"/>
                </a:solidFill>
                <a:latin typeface="思源黑体" panose="020B0500000000000000" charset="-122"/>
                <a:ea typeface="思源黑体" panose="020B0500000000000000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3373" y="10848"/>
              <a:ext cx="446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35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</a:rPr>
                <a:t>四、报名方式：如右图</a:t>
              </a:r>
              <a:endParaRPr lang="zh-CN" altLang="en-US" sz="1350">
                <a:solidFill>
                  <a:schemeClr val="bg1"/>
                </a:solidFill>
                <a:latin typeface="思源黑体" panose="020B0500000000000000" charset="-122"/>
                <a:ea typeface="思源黑体" panose="020B0500000000000000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6369844" y="5226368"/>
            <a:ext cx="2128361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350">
                <a:solidFill>
                  <a:schemeClr val="bg1"/>
                </a:solidFill>
                <a:latin typeface="思源黑体" panose="020B0500000000000000" charset="-122"/>
                <a:ea typeface="思源黑体" panose="020B0500000000000000" charset="-122"/>
              </a:rPr>
              <a:t>四、报名方式</a:t>
            </a:r>
            <a:endParaRPr lang="zh-CN" altLang="en-US" sz="1350">
              <a:solidFill>
                <a:schemeClr val="bg1"/>
              </a:soli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69844" y="5546884"/>
            <a:ext cx="2902268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200">
                <a:solidFill>
                  <a:schemeClr val="bg1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PC</a:t>
            </a:r>
            <a:r>
              <a:rPr lang="zh-CN" altLang="en-US" sz="1200">
                <a:solidFill>
                  <a:schemeClr val="bg1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端：软件首页软件右下角进入</a:t>
            </a:r>
            <a:endParaRPr lang="zh-CN" altLang="en-US" sz="1200">
              <a:solidFill>
                <a:schemeClr val="bg1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368891" y="5845969"/>
            <a:ext cx="2902268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200">
                <a:solidFill>
                  <a:schemeClr val="bg1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APP</a:t>
            </a:r>
            <a:r>
              <a:rPr lang="zh-CN" altLang="en-US" sz="1200">
                <a:solidFill>
                  <a:schemeClr val="bg1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端：软件首页中间位置</a:t>
            </a:r>
            <a:endParaRPr lang="zh-CN" altLang="en-US" sz="1200">
              <a:solidFill>
                <a:schemeClr val="bg1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4214813" y="815340"/>
            <a:ext cx="2396014" cy="3190875"/>
          </a:xfrm>
          <a:prstGeom prst="roundRect">
            <a:avLst>
              <a:gd name="adj" fmla="val 3721"/>
            </a:avLst>
          </a:prstGeom>
          <a:solidFill>
            <a:srgbClr val="3C30A4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思源黑体" panose="020B0500000000000000" charset="-122"/>
              <a:ea typeface="思源黑体" panose="020B0500000000000000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 rot="0">
            <a:off x="4311015" y="2815872"/>
            <a:ext cx="2204085" cy="1183452"/>
            <a:chOff x="9090" y="7060"/>
            <a:chExt cx="4869" cy="2614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" y="7072"/>
              <a:ext cx="4869" cy="2014"/>
            </a:xfrm>
            <a:prstGeom prst="roundRect">
              <a:avLst>
                <a:gd name="adj" fmla="val 4641"/>
              </a:avLst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9090" y="9116"/>
              <a:ext cx="4869" cy="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105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PC</a:t>
              </a:r>
              <a:r>
                <a:rPr lang="zh-CN" altLang="en-US" sz="105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端：软件首页软件右下角进入</a:t>
              </a:r>
              <a:endParaRPr lang="zh-CN" altLang="en-US" sz="1050">
                <a:solidFill>
                  <a:schemeClr val="bg1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" y="7060"/>
              <a:ext cx="4869" cy="2014"/>
            </a:xfrm>
            <a:prstGeom prst="roundRect">
              <a:avLst>
                <a:gd name="adj" fmla="val 4641"/>
              </a:avLst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9090" y="9104"/>
              <a:ext cx="4869" cy="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105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PC</a:t>
              </a:r>
              <a:r>
                <a:rPr lang="zh-CN" altLang="en-US" sz="105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端：软件首页软件右下角进入</a:t>
              </a:r>
              <a:endParaRPr lang="zh-CN" altLang="en-US" sz="1050">
                <a:solidFill>
                  <a:schemeClr val="bg1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 rot="0">
            <a:off x="4311015" y="884872"/>
            <a:ext cx="2204085" cy="1807143"/>
            <a:chOff x="9090" y="1662"/>
            <a:chExt cx="4869" cy="399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90" y="1662"/>
              <a:ext cx="4866" cy="3391"/>
            </a:xfrm>
            <a:prstGeom prst="roundRect">
              <a:avLst>
                <a:gd name="adj" fmla="val 2706"/>
              </a:avLst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090" y="5045"/>
              <a:ext cx="4869" cy="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120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APP</a:t>
              </a:r>
              <a:r>
                <a:rPr lang="zh-CN" altLang="en-US" sz="120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端：软件首页中间位置</a:t>
              </a:r>
              <a:endParaRPr lang="zh-CN" altLang="en-US" sz="1200">
                <a:solidFill>
                  <a:schemeClr val="bg1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4749641" y="4117181"/>
            <a:ext cx="1326833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350">
                <a:solidFill>
                  <a:srgbClr val="FFFF00"/>
                </a:soli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报名方式</a:t>
            </a:r>
            <a:endParaRPr lang="zh-CN" altLang="en-US" sz="1350">
              <a:solidFill>
                <a:srgbClr val="FFFF00"/>
              </a:soli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21444" y="244555"/>
            <a:ext cx="8901113" cy="4654391"/>
          </a:xfrm>
          <a:prstGeom prst="roundRect">
            <a:avLst>
              <a:gd name="adj" fmla="val 23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9048" y="1019651"/>
            <a:ext cx="5096828" cy="3790474"/>
          </a:xfrm>
          <a:prstGeom prst="rect">
            <a:avLst/>
          </a:prstGeom>
          <a:ln>
            <a:solidFill>
              <a:srgbClr val="A8000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654" y="1052989"/>
            <a:ext cx="876776" cy="147447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493395" y="1337310"/>
            <a:ext cx="942023" cy="130969"/>
          </a:xfrm>
          <a:prstGeom prst="rect">
            <a:avLst/>
          </a:prstGeom>
          <a:solidFill>
            <a:srgbClr val="A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9" name="文本框 8"/>
          <p:cNvSpPr txBox="1"/>
          <p:nvPr/>
        </p:nvSpPr>
        <p:spPr>
          <a:xfrm>
            <a:off x="493395" y="1189196"/>
            <a:ext cx="10401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350">
                <a:latin typeface="Noto Sans S Chinese Medium" panose="020B0600000000000000" charset="-122"/>
                <a:ea typeface="Noto Sans S Chinese Medium" panose="020B0600000000000000" charset="-122"/>
              </a:rPr>
              <a:t>一次性学会</a:t>
            </a:r>
            <a:endParaRPr lang="zh-CN" altLang="en-US" sz="1350">
              <a:latin typeface="Noto Sans S Chinese Medium" panose="020B0600000000000000" charset="-122"/>
              <a:ea typeface="Noto Sans S Chinese Medium" panose="020B06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3395" y="1468279"/>
            <a:ext cx="138303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解读市场走势</a:t>
            </a:r>
            <a:endParaRPr lang="zh-CN" altLang="en-US" sz="1200">
              <a:latin typeface="Noto Sans S Chinese Regular" panose="020B0500000000000000" charset="-122"/>
              <a:ea typeface="Noto Sans S Chinese Regular" panose="020B0500000000000000" charset="-122"/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深挖个股信息</a:t>
            </a:r>
            <a:endParaRPr lang="zh-CN" altLang="en-US" sz="1200">
              <a:latin typeface="Noto Sans S Chinese Regular" panose="020B0500000000000000" charset="-122"/>
              <a:ea typeface="Noto Sans S Chinese Regular" panose="020B0500000000000000" charset="-122"/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投资周期规划</a:t>
            </a:r>
            <a:endParaRPr lang="zh-CN" altLang="en-US" sz="1200">
              <a:latin typeface="Noto Sans S Chinese Regular" panose="020B0500000000000000" charset="-122"/>
              <a:ea typeface="Noto Sans S Chinese Regular" panose="020B0500000000000000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93395" y="2478881"/>
            <a:ext cx="942023" cy="130969"/>
          </a:xfrm>
          <a:prstGeom prst="rect">
            <a:avLst/>
          </a:prstGeom>
          <a:solidFill>
            <a:srgbClr val="A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2" name="文本框 11"/>
          <p:cNvSpPr txBox="1"/>
          <p:nvPr/>
        </p:nvSpPr>
        <p:spPr>
          <a:xfrm>
            <a:off x="493395" y="2330768"/>
            <a:ext cx="8686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350">
                <a:latin typeface="Noto Sans S Chinese Medium" panose="020B0600000000000000" charset="-122"/>
                <a:ea typeface="Noto Sans S Chinese Medium" panose="020B0600000000000000" charset="-122"/>
              </a:rPr>
              <a:t>购买方式</a:t>
            </a:r>
            <a:endParaRPr lang="zh-CN" altLang="en-US" sz="1350">
              <a:latin typeface="Noto Sans S Chinese Medium" panose="020B0600000000000000" charset="-122"/>
              <a:ea typeface="Noto Sans S Chinese Medium" panose="020B06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3395" y="2609850"/>
            <a:ext cx="24498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200">
                <a:latin typeface="Noto Sans S Chinese Regular" panose="020B0500000000000000" charset="-122"/>
                <a:ea typeface="Noto Sans S Chinese Regular" panose="020B0500000000000000" charset="-122"/>
              </a:rPr>
              <a:t>PC</a:t>
            </a: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端：大咖直播</a:t>
            </a:r>
            <a:r>
              <a:rPr lang="en-US" altLang="zh-CN" sz="1200">
                <a:latin typeface="Noto Sans S Chinese Regular" panose="020B0500000000000000" charset="-122"/>
                <a:ea typeface="Noto Sans S Chinese Regular" panose="020B0500000000000000" charset="-122"/>
              </a:rPr>
              <a:t>-</a:t>
            </a: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精品课程</a:t>
            </a:r>
            <a:endParaRPr lang="zh-CN" altLang="en-US" sz="1200">
              <a:latin typeface="Noto Sans S Chinese Regular" panose="020B0500000000000000" charset="-122"/>
              <a:ea typeface="Noto Sans S Chinese Regular" panose="020B0500000000000000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移动端：首页</a:t>
            </a:r>
            <a:r>
              <a:rPr lang="en-US" altLang="zh-CN" sz="1200">
                <a:latin typeface="Noto Sans S Chinese Regular" panose="020B0500000000000000" charset="-122"/>
                <a:ea typeface="Noto Sans S Chinese Regular" panose="020B0500000000000000" charset="-122"/>
              </a:rPr>
              <a:t>-</a:t>
            </a: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视频</a:t>
            </a:r>
            <a:r>
              <a:rPr lang="en-US" altLang="zh-CN" sz="1200">
                <a:latin typeface="Noto Sans S Chinese Regular" panose="020B0500000000000000" charset="-122"/>
                <a:ea typeface="Noto Sans S Chinese Regular" panose="020B0500000000000000" charset="-122"/>
              </a:rPr>
              <a:t>-</a:t>
            </a: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精品课程</a:t>
            </a:r>
            <a:endParaRPr lang="zh-CN" altLang="en-US" sz="1200">
              <a:latin typeface="Noto Sans S Chinese Regular" panose="020B0500000000000000" charset="-122"/>
              <a:ea typeface="Noto Sans S Chinese Regular" panose="020B0500000000000000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93395" y="3421380"/>
            <a:ext cx="942023" cy="130969"/>
          </a:xfrm>
          <a:prstGeom prst="rect">
            <a:avLst/>
          </a:prstGeom>
          <a:solidFill>
            <a:srgbClr val="A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4" name="文本框 13"/>
          <p:cNvSpPr txBox="1"/>
          <p:nvPr/>
        </p:nvSpPr>
        <p:spPr>
          <a:xfrm>
            <a:off x="493395" y="3287554"/>
            <a:ext cx="8686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350">
                <a:latin typeface="Noto Sans S Chinese Medium" panose="020B0600000000000000" charset="-122"/>
                <a:ea typeface="Noto Sans S Chinese Medium" panose="020B0600000000000000" charset="-122"/>
              </a:rPr>
              <a:t>观看方式</a:t>
            </a:r>
            <a:endParaRPr lang="zh-CN" altLang="en-US" sz="1350">
              <a:latin typeface="Noto Sans S Chinese Medium" panose="020B0600000000000000" charset="-122"/>
              <a:ea typeface="Noto Sans S Chinese Medium" panose="020B06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3395" y="3566636"/>
            <a:ext cx="29070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200">
                <a:latin typeface="Noto Sans S Chinese Regular" panose="020B0500000000000000" charset="-122"/>
                <a:ea typeface="Noto Sans S Chinese Regular" panose="020B0500000000000000" charset="-122"/>
              </a:rPr>
              <a:t>PC</a:t>
            </a: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端：大咖直播</a:t>
            </a:r>
            <a:r>
              <a:rPr lang="en-US" altLang="zh-CN" sz="1200">
                <a:latin typeface="Noto Sans S Chinese Regular" panose="020B0500000000000000" charset="-122"/>
                <a:ea typeface="Noto Sans S Chinese Regular" panose="020B0500000000000000" charset="-122"/>
              </a:rPr>
              <a:t>-</a:t>
            </a: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精品课程</a:t>
            </a:r>
            <a:r>
              <a:rPr lang="en-US" altLang="zh-CN" sz="1200">
                <a:latin typeface="Noto Sans S Chinese Regular" panose="020B0500000000000000" charset="-122"/>
                <a:ea typeface="Noto Sans S Chinese Regular" panose="020B0500000000000000" charset="-122"/>
              </a:rPr>
              <a:t>-</a:t>
            </a: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我的课程</a:t>
            </a:r>
            <a:endParaRPr lang="zh-CN" altLang="en-US" sz="1200">
              <a:latin typeface="Noto Sans S Chinese Regular" panose="020B0500000000000000" charset="-122"/>
              <a:ea typeface="Noto Sans S Chinese Regular" panose="020B0500000000000000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移动端：个人中心</a:t>
            </a:r>
            <a:r>
              <a:rPr lang="en-US" altLang="zh-CN" sz="1200">
                <a:latin typeface="Noto Sans S Chinese Regular" panose="020B0500000000000000" charset="-122"/>
                <a:ea typeface="Noto Sans S Chinese Regular" panose="020B0500000000000000" charset="-122"/>
              </a:rPr>
              <a:t>-</a:t>
            </a: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我的课程</a:t>
            </a:r>
            <a:endParaRPr lang="zh-CN" altLang="en-US" sz="1200">
              <a:latin typeface="Noto Sans S Chinese Regular" panose="020B0500000000000000" charset="-122"/>
              <a:ea typeface="Noto Sans S Chinese Regular" panose="020B0500000000000000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850833" y="1120140"/>
            <a:ext cx="1885950" cy="1681163"/>
            <a:chOff x="5640" y="2477"/>
            <a:chExt cx="3960" cy="353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40" y="2497"/>
              <a:ext cx="3960" cy="3510"/>
            </a:xfrm>
            <a:prstGeom prst="rect">
              <a:avLst/>
            </a:prstGeom>
            <a:ln>
              <a:solidFill>
                <a:srgbClr val="A80000"/>
              </a:solidFill>
            </a:ln>
          </p:spPr>
        </p:pic>
        <p:sp>
          <p:nvSpPr>
            <p:cNvPr id="16" name="矩形 15"/>
            <p:cNvSpPr/>
            <p:nvPr/>
          </p:nvSpPr>
          <p:spPr>
            <a:xfrm>
              <a:off x="5752" y="2477"/>
              <a:ext cx="991" cy="571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22225" cmpd="sng">
              <a:solidFill>
                <a:srgbClr val="A8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17" name="矩形 16"/>
            <p:cNvSpPr/>
            <p:nvPr/>
          </p:nvSpPr>
          <p:spPr>
            <a:xfrm>
              <a:off x="5797" y="5021"/>
              <a:ext cx="1127" cy="369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22225" cmpd="sng">
              <a:solidFill>
                <a:srgbClr val="A8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</p:grpSp>
      <p:sp>
        <p:nvSpPr>
          <p:cNvPr id="18" name="矩形 17"/>
          <p:cNvSpPr/>
          <p:nvPr/>
        </p:nvSpPr>
        <p:spPr>
          <a:xfrm>
            <a:off x="5522595" y="1082993"/>
            <a:ext cx="451009" cy="192881"/>
          </a:xfrm>
          <a:prstGeom prst="rect">
            <a:avLst/>
          </a:prstGeom>
          <a:solidFill>
            <a:srgbClr val="FF0000">
              <a:alpha val="30000"/>
            </a:srgbClr>
          </a:solidFill>
          <a:ln w="2222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9" name="矩形 18"/>
          <p:cNvSpPr/>
          <p:nvPr/>
        </p:nvSpPr>
        <p:spPr>
          <a:xfrm>
            <a:off x="7976235" y="1293971"/>
            <a:ext cx="451009" cy="192881"/>
          </a:xfrm>
          <a:prstGeom prst="rect">
            <a:avLst/>
          </a:prstGeom>
          <a:solidFill>
            <a:srgbClr val="FF0000">
              <a:alpha val="30000"/>
            </a:srgbClr>
          </a:solidFill>
          <a:ln w="2222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0" name="矩形 19"/>
          <p:cNvSpPr/>
          <p:nvPr/>
        </p:nvSpPr>
        <p:spPr>
          <a:xfrm>
            <a:off x="3841433" y="2908935"/>
            <a:ext cx="2508885" cy="1813084"/>
          </a:xfrm>
          <a:prstGeom prst="rect">
            <a:avLst/>
          </a:prstGeom>
          <a:solidFill>
            <a:srgbClr val="FF0000">
              <a:alpha val="30000"/>
            </a:srgbClr>
          </a:solidFill>
          <a:ln w="2222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4" name="文本框 3"/>
          <p:cNvSpPr txBox="1"/>
          <p:nvPr/>
        </p:nvSpPr>
        <p:spPr>
          <a:xfrm>
            <a:off x="2766536" y="442913"/>
            <a:ext cx="36118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700">
                <a:solidFill>
                  <a:srgbClr val="A80000"/>
                </a:solidFill>
                <a:latin typeface="Noto Sans S Chinese Black" panose="020B0A00000000000000" charset="-122"/>
                <a:ea typeface="Noto Sans S Chinese Black" panose="020B0A00000000000000" charset="-122"/>
              </a:rPr>
              <a:t>不同行情如何挖掘机会</a:t>
            </a:r>
            <a:endParaRPr lang="zh-CN" altLang="en-US" sz="2700">
              <a:solidFill>
                <a:srgbClr val="A80000"/>
              </a:solidFill>
              <a:latin typeface="Noto Sans S Chinese Black" panose="020B0A00000000000000" charset="-122"/>
              <a:ea typeface="Noto Sans S Chinese Black" panose="020B0A00000000000000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989648" y="684848"/>
            <a:ext cx="1352074" cy="0"/>
          </a:xfrm>
          <a:prstGeom prst="line">
            <a:avLst/>
          </a:prstGeom>
          <a:ln w="38100">
            <a:gradFill>
              <a:gsLst>
                <a:gs pos="0">
                  <a:srgbClr val="A80000"/>
                </a:gs>
                <a:gs pos="100000">
                  <a:srgbClr val="A80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H="1">
            <a:off x="6803231" y="684848"/>
            <a:ext cx="1352074" cy="0"/>
          </a:xfrm>
          <a:prstGeom prst="line">
            <a:avLst/>
          </a:prstGeom>
          <a:ln w="38100">
            <a:gradFill>
              <a:gsLst>
                <a:gs pos="100000">
                  <a:srgbClr val="A80000">
                    <a:alpha val="0"/>
                  </a:srgbClr>
                </a:gs>
                <a:gs pos="0">
                  <a:srgbClr val="A80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493395" y="4244340"/>
            <a:ext cx="206883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350">
                <a:solidFill>
                  <a:srgbClr val="A800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仅需</a:t>
            </a:r>
            <a:r>
              <a:rPr lang="en-US" sz="1350">
                <a:solidFill>
                  <a:srgbClr val="A800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988</a:t>
            </a:r>
            <a:r>
              <a:rPr lang="zh-CN" sz="1350">
                <a:solidFill>
                  <a:srgbClr val="A800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金钻（</a:t>
            </a:r>
            <a:r>
              <a:rPr lang="en-US" altLang="zh-CN" sz="1350">
                <a:solidFill>
                  <a:srgbClr val="A800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98.8</a:t>
            </a:r>
            <a:r>
              <a:rPr lang="zh-CN" altLang="en-US" sz="1350">
                <a:solidFill>
                  <a:srgbClr val="A800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元）</a:t>
            </a:r>
            <a:endParaRPr lang="zh-CN" altLang="en-US" sz="1350">
              <a:solidFill>
                <a:srgbClr val="A80000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  <a:p>
            <a:pPr algn="l"/>
            <a:r>
              <a:rPr lang="zh-CN" altLang="en-US" sz="1350">
                <a:solidFill>
                  <a:srgbClr val="A800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解锁好课永久观看权限！</a:t>
            </a:r>
            <a:endParaRPr lang="zh-CN" altLang="en-US" sz="1350">
              <a:solidFill>
                <a:srgbClr val="A80000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  <p:pic>
        <p:nvPicPr>
          <p:cNvPr id="2" name="图片 1" descr="经传logo-横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915751" y="332423"/>
            <a:ext cx="990124" cy="258604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875246" y="4922520"/>
            <a:ext cx="14401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>
              <a:buFont typeface="Arial" panose="020B0604020202020204" pitchFamily="34" charset="0"/>
              <a:buNone/>
            </a:pPr>
            <a:r>
              <a:rPr lang="zh-CN" altLang="en-US" sz="900">
                <a:solidFill>
                  <a:schemeClr val="bg1"/>
                </a:solidFill>
                <a:latin typeface="Noto Sans S Chinese Regular" panose="020B0500000000000000" charset="-122"/>
                <a:ea typeface="Noto Sans S Chinese Regular" panose="020B0500000000000000" charset="-122"/>
              </a:rPr>
              <a:t>市场有风险，投资需谨慎</a:t>
            </a:r>
            <a:endParaRPr lang="zh-CN" altLang="en-US" sz="900">
              <a:solidFill>
                <a:schemeClr val="bg1"/>
              </a:solidFill>
              <a:latin typeface="Noto Sans S Chinese Regular" panose="020B0500000000000000" charset="-122"/>
              <a:ea typeface="Noto Sans S Chinese Regular" panose="020B0500000000000000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460500" y="125095"/>
            <a:ext cx="6113780" cy="920750"/>
            <a:chOff x="3919104" y="622228"/>
            <a:chExt cx="4353791" cy="920612"/>
          </a:xfrm>
        </p:grpSpPr>
        <p:sp>
          <p:nvSpPr>
            <p:cNvPr id="16" name="文本框 15"/>
            <p:cNvSpPr txBox="1"/>
            <p:nvPr/>
          </p:nvSpPr>
          <p:spPr>
            <a:xfrm>
              <a:off x="4899774" y="622228"/>
              <a:ext cx="2392451" cy="58347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sz="32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</a:rPr>
                <a:t>总</a:t>
              </a:r>
              <a:r>
                <a:rPr lang="en-US" altLang="zh-CN" sz="32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</a:rPr>
                <a:t>    </a:t>
              </a:r>
              <a:r>
                <a:rPr lang="zh-CN" sz="32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</a:rPr>
                <a:t>结</a:t>
              </a:r>
              <a:endParaRPr lang="zh-CN" sz="32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30" name="等腰三角形 29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34" name="等腰三角形 3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3919104" y="1267250"/>
              <a:ext cx="4353791" cy="275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endParaRPr lang="zh-CN" altLang="en-US" sz="12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67030" y="902335"/>
            <a:ext cx="866838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FF00"/>
                </a:solidFill>
              </a:rPr>
              <a:t>历史国庆后涨概率超</a:t>
            </a:r>
            <a:r>
              <a:rPr lang="en-US" altLang="zh-CN" sz="2000" b="1">
                <a:solidFill>
                  <a:srgbClr val="FFFF00"/>
                </a:solidFill>
              </a:rPr>
              <a:t>90%</a:t>
            </a:r>
            <a:endParaRPr lang="zh-CN" altLang="en-US" sz="2000" b="1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FF00"/>
                </a:solidFill>
              </a:rPr>
              <a:t>大波段：</a:t>
            </a:r>
            <a:endParaRPr lang="zh-CN" altLang="en-US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1.</a:t>
            </a:r>
            <a:r>
              <a:rPr lang="zh-CN" altLang="en-US">
                <a:solidFill>
                  <a:schemeClr val="bg1"/>
                </a:solidFill>
              </a:rPr>
              <a:t>九月底（</a:t>
            </a:r>
            <a:r>
              <a:rPr lang="en-US" altLang="zh-CN">
                <a:solidFill>
                  <a:schemeClr val="bg1"/>
                </a:solidFill>
              </a:rPr>
              <a:t>9.21--9.30</a:t>
            </a:r>
            <a:r>
              <a:rPr lang="zh-CN" altLang="en-US">
                <a:solidFill>
                  <a:schemeClr val="bg1"/>
                </a:solidFill>
              </a:rPr>
              <a:t>）到</a:t>
            </a:r>
            <a:r>
              <a:rPr lang="en-US" altLang="zh-CN">
                <a:solidFill>
                  <a:schemeClr val="bg1"/>
                </a:solidFill>
              </a:rPr>
              <a:t>10</a:t>
            </a:r>
            <a:r>
              <a:rPr lang="zh-CN" altLang="en-US">
                <a:solidFill>
                  <a:schemeClr val="bg1"/>
                </a:solidFill>
              </a:rPr>
              <a:t>月中下是反弹周期，远离</a:t>
            </a:r>
            <a:r>
              <a:rPr lang="en-US" altLang="zh-CN">
                <a:solidFill>
                  <a:schemeClr val="bg1"/>
                </a:solidFill>
              </a:rPr>
              <a:t>60</a:t>
            </a:r>
            <a:r>
              <a:rPr lang="zh-CN" altLang="en-US">
                <a:solidFill>
                  <a:schemeClr val="bg1"/>
                </a:solidFill>
              </a:rPr>
              <a:t>日线的个股有修复预期。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2.</a:t>
            </a:r>
            <a:r>
              <a:rPr lang="zh-CN" altLang="en-US">
                <a:solidFill>
                  <a:schemeClr val="bg1"/>
                </a:solidFill>
              </a:rPr>
              <a:t>判断个股要不要卖（看主力状态是否还是蓝色区域），是就</a:t>
            </a:r>
            <a:r>
              <a:rPr lang="en-US" altLang="zh-CN">
                <a:solidFill>
                  <a:schemeClr val="bg1"/>
                </a:solidFill>
              </a:rPr>
              <a:t>10</a:t>
            </a:r>
            <a:r>
              <a:rPr lang="zh-CN" altLang="en-US">
                <a:solidFill>
                  <a:schemeClr val="bg1"/>
                </a:solidFill>
              </a:rPr>
              <a:t>月修复。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FF00"/>
                </a:solidFill>
              </a:rPr>
              <a:t>小波段：</a:t>
            </a:r>
            <a:endParaRPr lang="zh-CN" altLang="en-US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1. </a:t>
            </a:r>
            <a:r>
              <a:rPr lang="zh-CN" altLang="en-US">
                <a:solidFill>
                  <a:schemeClr val="bg1"/>
                </a:solidFill>
              </a:rPr>
              <a:t>短期超跌反弹，负乖离较高个股有修复预期，熟悉（底部三个阶段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），酌情操作。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2.</a:t>
            </a:r>
            <a:r>
              <a:rPr lang="zh-CN" altLang="en-US">
                <a:solidFill>
                  <a:schemeClr val="bg1"/>
                </a:solidFill>
              </a:rPr>
              <a:t>本周还有题材的预期反弹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37815" y="4867910"/>
            <a:ext cx="2802255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1200" dirty="0">
                <a:solidFill>
                  <a:schemeClr val="bg1"/>
                </a:solidFill>
                <a:sym typeface="+mn-ea"/>
              </a:rPr>
              <a:t>罗雪奎（执业编号：A1120616080001）</a:t>
            </a:r>
            <a:endParaRPr lang="en-US" altLang="en-US" sz="1200" dirty="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21444" y="244555"/>
            <a:ext cx="8901113" cy="4654391"/>
          </a:xfrm>
          <a:prstGeom prst="roundRect">
            <a:avLst>
              <a:gd name="adj" fmla="val 23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4" name="矩形 23"/>
          <p:cNvSpPr/>
          <p:nvPr/>
        </p:nvSpPr>
        <p:spPr>
          <a:xfrm>
            <a:off x="493395" y="1337310"/>
            <a:ext cx="942023" cy="130969"/>
          </a:xfrm>
          <a:prstGeom prst="rect">
            <a:avLst/>
          </a:prstGeom>
          <a:solidFill>
            <a:srgbClr val="295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9" name="文本框 8"/>
          <p:cNvSpPr txBox="1"/>
          <p:nvPr/>
        </p:nvSpPr>
        <p:spPr>
          <a:xfrm>
            <a:off x="493395" y="1189196"/>
            <a:ext cx="10401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350">
                <a:latin typeface="Noto Sans S Chinese Medium" panose="020B0600000000000000" charset="-122"/>
                <a:ea typeface="Noto Sans S Chinese Medium" panose="020B0600000000000000" charset="-122"/>
              </a:rPr>
              <a:t>一次性学会</a:t>
            </a:r>
            <a:endParaRPr lang="zh-CN" altLang="en-US" sz="1350">
              <a:latin typeface="Noto Sans S Chinese Medium" panose="020B0600000000000000" charset="-122"/>
              <a:ea typeface="Noto Sans S Chinese Medium" panose="020B06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3395" y="1468279"/>
            <a:ext cx="138303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建立选股模型</a:t>
            </a:r>
            <a:endParaRPr lang="zh-CN" altLang="en-US" sz="1200">
              <a:latin typeface="Noto Sans S Chinese Regular" panose="020B0500000000000000" charset="-122"/>
              <a:ea typeface="Noto Sans S Chinese Regular" panose="020B0500000000000000" charset="-122"/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搭建买卖模型</a:t>
            </a:r>
            <a:endParaRPr lang="zh-CN" altLang="en-US" sz="1200">
              <a:latin typeface="Noto Sans S Chinese Regular" panose="020B0500000000000000" charset="-122"/>
              <a:ea typeface="Noto Sans S Chinese Regular" panose="020B0500000000000000" charset="-122"/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合理分配仓位</a:t>
            </a:r>
            <a:endParaRPr lang="zh-CN" altLang="en-US" sz="1200">
              <a:latin typeface="Noto Sans S Chinese Regular" panose="020B0500000000000000" charset="-122"/>
              <a:ea typeface="Noto Sans S Chinese Regular" panose="020B0500000000000000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93395" y="2478881"/>
            <a:ext cx="942023" cy="130969"/>
          </a:xfrm>
          <a:prstGeom prst="rect">
            <a:avLst/>
          </a:prstGeom>
          <a:solidFill>
            <a:srgbClr val="295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2" name="文本框 11"/>
          <p:cNvSpPr txBox="1"/>
          <p:nvPr/>
        </p:nvSpPr>
        <p:spPr>
          <a:xfrm>
            <a:off x="493395" y="2330768"/>
            <a:ext cx="8686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350">
                <a:latin typeface="Noto Sans S Chinese Medium" panose="020B0600000000000000" charset="-122"/>
                <a:ea typeface="Noto Sans S Chinese Medium" panose="020B0600000000000000" charset="-122"/>
              </a:rPr>
              <a:t>购买方式</a:t>
            </a:r>
            <a:endParaRPr lang="zh-CN" altLang="en-US" sz="1350">
              <a:latin typeface="Noto Sans S Chinese Medium" panose="020B0600000000000000" charset="-122"/>
              <a:ea typeface="Noto Sans S Chinese Medium" panose="020B06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3395" y="2609850"/>
            <a:ext cx="24498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200">
                <a:latin typeface="Noto Sans S Chinese Regular" panose="020B0500000000000000" charset="-122"/>
                <a:ea typeface="Noto Sans S Chinese Regular" panose="020B0500000000000000" charset="-122"/>
              </a:rPr>
              <a:t>PC</a:t>
            </a: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端：大咖直播</a:t>
            </a:r>
            <a:r>
              <a:rPr lang="en-US" altLang="zh-CN" sz="1200">
                <a:latin typeface="Noto Sans S Chinese Regular" panose="020B0500000000000000" charset="-122"/>
                <a:ea typeface="Noto Sans S Chinese Regular" panose="020B0500000000000000" charset="-122"/>
              </a:rPr>
              <a:t>-</a:t>
            </a: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精品课程</a:t>
            </a:r>
            <a:endParaRPr lang="zh-CN" altLang="en-US" sz="1200">
              <a:latin typeface="Noto Sans S Chinese Regular" panose="020B0500000000000000" charset="-122"/>
              <a:ea typeface="Noto Sans S Chinese Regular" panose="020B0500000000000000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移动端：首页</a:t>
            </a:r>
            <a:r>
              <a:rPr lang="en-US" altLang="zh-CN" sz="1200">
                <a:latin typeface="Noto Sans S Chinese Regular" panose="020B0500000000000000" charset="-122"/>
                <a:ea typeface="Noto Sans S Chinese Regular" panose="020B0500000000000000" charset="-122"/>
              </a:rPr>
              <a:t>-</a:t>
            </a: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视频</a:t>
            </a:r>
            <a:r>
              <a:rPr lang="en-US" altLang="zh-CN" sz="1200">
                <a:latin typeface="Noto Sans S Chinese Regular" panose="020B0500000000000000" charset="-122"/>
                <a:ea typeface="Noto Sans S Chinese Regular" panose="020B0500000000000000" charset="-122"/>
              </a:rPr>
              <a:t>-</a:t>
            </a: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精品课程</a:t>
            </a:r>
            <a:endParaRPr lang="zh-CN" altLang="en-US" sz="1200">
              <a:latin typeface="Noto Sans S Chinese Regular" panose="020B0500000000000000" charset="-122"/>
              <a:ea typeface="Noto Sans S Chinese Regular" panose="020B0500000000000000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93395" y="3421380"/>
            <a:ext cx="942023" cy="130969"/>
          </a:xfrm>
          <a:prstGeom prst="rect">
            <a:avLst/>
          </a:prstGeom>
          <a:solidFill>
            <a:srgbClr val="295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4" name="文本框 13"/>
          <p:cNvSpPr txBox="1"/>
          <p:nvPr/>
        </p:nvSpPr>
        <p:spPr>
          <a:xfrm>
            <a:off x="493395" y="3287554"/>
            <a:ext cx="8686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350">
                <a:latin typeface="Noto Sans S Chinese Medium" panose="020B0600000000000000" charset="-122"/>
                <a:ea typeface="Noto Sans S Chinese Medium" panose="020B0600000000000000" charset="-122"/>
              </a:rPr>
              <a:t>观看方式</a:t>
            </a:r>
            <a:endParaRPr lang="zh-CN" altLang="en-US" sz="1350">
              <a:latin typeface="Noto Sans S Chinese Medium" panose="020B0600000000000000" charset="-122"/>
              <a:ea typeface="Noto Sans S Chinese Medium" panose="020B06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3395" y="3566636"/>
            <a:ext cx="29070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200">
                <a:latin typeface="Noto Sans S Chinese Regular" panose="020B0500000000000000" charset="-122"/>
                <a:ea typeface="Noto Sans S Chinese Regular" panose="020B0500000000000000" charset="-122"/>
              </a:rPr>
              <a:t>PC</a:t>
            </a: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端：大咖直播</a:t>
            </a:r>
            <a:r>
              <a:rPr lang="en-US" altLang="zh-CN" sz="1200">
                <a:latin typeface="Noto Sans S Chinese Regular" panose="020B0500000000000000" charset="-122"/>
                <a:ea typeface="Noto Sans S Chinese Regular" panose="020B0500000000000000" charset="-122"/>
              </a:rPr>
              <a:t>-</a:t>
            </a: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精品课程</a:t>
            </a:r>
            <a:r>
              <a:rPr lang="en-US" altLang="zh-CN" sz="1200">
                <a:latin typeface="Noto Sans S Chinese Regular" panose="020B0500000000000000" charset="-122"/>
                <a:ea typeface="Noto Sans S Chinese Regular" panose="020B0500000000000000" charset="-122"/>
              </a:rPr>
              <a:t>-</a:t>
            </a: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我的课程</a:t>
            </a:r>
            <a:endParaRPr lang="zh-CN" altLang="en-US" sz="1200">
              <a:latin typeface="Noto Sans S Chinese Regular" panose="020B0500000000000000" charset="-122"/>
              <a:ea typeface="Noto Sans S Chinese Regular" panose="020B0500000000000000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移动端：个人中心</a:t>
            </a:r>
            <a:r>
              <a:rPr lang="en-US" altLang="zh-CN" sz="1200">
                <a:latin typeface="Noto Sans S Chinese Regular" panose="020B0500000000000000" charset="-122"/>
                <a:ea typeface="Noto Sans S Chinese Regular" panose="020B0500000000000000" charset="-122"/>
              </a:rPr>
              <a:t>-</a:t>
            </a:r>
            <a:r>
              <a:rPr lang="zh-CN" altLang="en-US" sz="1200">
                <a:latin typeface="Noto Sans S Chinese Regular" panose="020B0500000000000000" charset="-122"/>
                <a:ea typeface="Noto Sans S Chinese Regular" panose="020B0500000000000000" charset="-122"/>
              </a:rPr>
              <a:t>我的课程</a:t>
            </a:r>
            <a:endParaRPr lang="zh-CN" altLang="en-US" sz="1200">
              <a:latin typeface="Noto Sans S Chinese Regular" panose="020B0500000000000000" charset="-122"/>
              <a:ea typeface="Noto Sans S Chinese Regular" panose="020B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37986" y="332423"/>
            <a:ext cx="3268980" cy="875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400">
                <a:solidFill>
                  <a:srgbClr val="295DDD"/>
                </a:solidFill>
                <a:latin typeface="Noto Sans S Chinese Black" panose="020B0A00000000000000" charset="-122"/>
                <a:ea typeface="Noto Sans S Chinese Black" panose="020B0A00000000000000" charset="-122"/>
              </a:rPr>
              <a:t>制定行之有效的</a:t>
            </a:r>
            <a:endParaRPr lang="zh-CN" altLang="en-US" sz="2400">
              <a:solidFill>
                <a:srgbClr val="295DDD"/>
              </a:solidFill>
              <a:latin typeface="Noto Sans S Chinese Black" panose="020B0A00000000000000" charset="-122"/>
              <a:ea typeface="Noto Sans S Chinese Black" panose="020B0A00000000000000" charset="-122"/>
            </a:endParaRPr>
          </a:p>
          <a:p>
            <a:pPr algn="ctr"/>
            <a:r>
              <a:rPr lang="zh-CN" altLang="en-US" sz="2700">
                <a:solidFill>
                  <a:srgbClr val="295DDD"/>
                </a:solidFill>
                <a:latin typeface="Noto Sans S Chinese Black" panose="020B0A00000000000000" charset="-122"/>
                <a:ea typeface="Noto Sans S Chinese Black" panose="020B0A00000000000000" charset="-122"/>
              </a:rPr>
              <a:t>投资计划和交易体系</a:t>
            </a:r>
            <a:endParaRPr lang="zh-CN" altLang="en-US" sz="2700">
              <a:solidFill>
                <a:srgbClr val="295DDD"/>
              </a:solidFill>
              <a:latin typeface="Noto Sans S Chinese Black" panose="020B0A00000000000000" charset="-122"/>
              <a:ea typeface="Noto Sans S Chinese Black" panose="020B0A00000000000000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1463993" y="684848"/>
            <a:ext cx="1352074" cy="0"/>
          </a:xfrm>
          <a:prstGeom prst="line">
            <a:avLst/>
          </a:prstGeom>
          <a:ln w="38100">
            <a:gradFill>
              <a:gsLst>
                <a:gs pos="0">
                  <a:srgbClr val="295DDD"/>
                </a:gs>
                <a:gs pos="100000">
                  <a:srgbClr val="295DDD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H="1">
            <a:off x="6328886" y="684848"/>
            <a:ext cx="1352074" cy="0"/>
          </a:xfrm>
          <a:prstGeom prst="line">
            <a:avLst/>
          </a:prstGeom>
          <a:ln w="38100">
            <a:gradFill>
              <a:gsLst>
                <a:gs pos="100000">
                  <a:srgbClr val="295DDD">
                    <a:alpha val="0"/>
                  </a:srgbClr>
                </a:gs>
                <a:gs pos="0">
                  <a:srgbClr val="295DDD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493395" y="4244340"/>
            <a:ext cx="215455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350">
                <a:solidFill>
                  <a:srgbClr val="A800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仅需</a:t>
            </a:r>
            <a:r>
              <a:rPr lang="en-US" sz="1350">
                <a:solidFill>
                  <a:srgbClr val="A800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1088</a:t>
            </a:r>
            <a:r>
              <a:rPr lang="zh-CN" sz="1350">
                <a:solidFill>
                  <a:srgbClr val="A800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金钻（</a:t>
            </a:r>
            <a:r>
              <a:rPr lang="en-US" altLang="zh-CN" sz="1350">
                <a:solidFill>
                  <a:srgbClr val="A800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108.8</a:t>
            </a:r>
            <a:r>
              <a:rPr lang="zh-CN" altLang="en-US" sz="1350">
                <a:solidFill>
                  <a:srgbClr val="A800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元）</a:t>
            </a:r>
            <a:endParaRPr lang="zh-CN" altLang="en-US" sz="1350">
              <a:solidFill>
                <a:srgbClr val="A80000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  <a:p>
            <a:pPr algn="l"/>
            <a:r>
              <a:rPr lang="zh-CN" altLang="en-US" sz="1350">
                <a:solidFill>
                  <a:srgbClr val="A800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解锁好课永久观看权限！</a:t>
            </a:r>
            <a:endParaRPr lang="zh-CN" altLang="en-US" sz="1350">
              <a:solidFill>
                <a:srgbClr val="A80000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  <p:pic>
        <p:nvPicPr>
          <p:cNvPr id="2" name="图片 1" descr="经传logo-横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15751" y="332423"/>
            <a:ext cx="990124" cy="258604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875246" y="4922520"/>
            <a:ext cx="14401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>
              <a:buFont typeface="Arial" panose="020B0604020202020204" pitchFamily="34" charset="0"/>
              <a:buNone/>
            </a:pPr>
            <a:r>
              <a:rPr lang="zh-CN" altLang="en-US" sz="900">
                <a:solidFill>
                  <a:schemeClr val="bg1"/>
                </a:solidFill>
                <a:latin typeface="Noto Sans S Chinese Regular" panose="020B0500000000000000" charset="-122"/>
                <a:ea typeface="Noto Sans S Chinese Regular" panose="020B0500000000000000" charset="-122"/>
              </a:rPr>
              <a:t>市场有风险，投资需谨慎</a:t>
            </a:r>
            <a:endParaRPr lang="zh-CN" altLang="en-US" sz="900">
              <a:solidFill>
                <a:schemeClr val="bg1"/>
              </a:solidFill>
              <a:latin typeface="Noto Sans S Chinese Regular" panose="020B0500000000000000" charset="-122"/>
              <a:ea typeface="Noto Sans S Chinese Regular" panose="020B0500000000000000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179921" y="1225868"/>
            <a:ext cx="5725954" cy="3583781"/>
            <a:chOff x="5986" y="2141"/>
            <a:chExt cx="12714" cy="795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98" y="2141"/>
              <a:ext cx="10702" cy="7959"/>
            </a:xfrm>
            <a:prstGeom prst="rect">
              <a:avLst/>
            </a:prstGeom>
            <a:ln>
              <a:solidFill>
                <a:srgbClr val="295DDD"/>
              </a:solidFill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83" y="2211"/>
              <a:ext cx="1841" cy="3096"/>
            </a:xfrm>
            <a:prstGeom prst="rect">
              <a:avLst/>
            </a:prstGeom>
          </p:spPr>
        </p:pic>
        <p:grpSp>
          <p:nvGrpSpPr>
            <p:cNvPr id="23" name="组合 22"/>
            <p:cNvGrpSpPr/>
            <p:nvPr/>
          </p:nvGrpSpPr>
          <p:grpSpPr>
            <a:xfrm>
              <a:off x="5986" y="2352"/>
              <a:ext cx="3960" cy="3530"/>
              <a:chOff x="5640" y="2477"/>
              <a:chExt cx="3960" cy="353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40" y="2497"/>
                <a:ext cx="3960" cy="3510"/>
              </a:xfrm>
              <a:prstGeom prst="rect">
                <a:avLst/>
              </a:prstGeom>
              <a:ln>
                <a:solidFill>
                  <a:srgbClr val="295DDD"/>
                </a:solidFill>
              </a:ln>
            </p:spPr>
          </p:pic>
          <p:sp>
            <p:nvSpPr>
              <p:cNvPr id="16" name="矩形 15"/>
              <p:cNvSpPr/>
              <p:nvPr/>
            </p:nvSpPr>
            <p:spPr>
              <a:xfrm>
                <a:off x="5752" y="2477"/>
                <a:ext cx="991" cy="571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 w="22225" cmpd="sng">
                <a:solidFill>
                  <a:srgbClr val="A8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5797" y="5021"/>
                <a:ext cx="1127" cy="369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 w="22225" cmpd="sng">
                <a:solidFill>
                  <a:srgbClr val="A8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/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11596" y="2274"/>
              <a:ext cx="947" cy="405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22225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19" name="矩形 18"/>
            <p:cNvSpPr/>
            <p:nvPr/>
          </p:nvSpPr>
          <p:spPr>
            <a:xfrm>
              <a:off x="16748" y="2717"/>
              <a:ext cx="947" cy="405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22225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98" y="6067"/>
              <a:ext cx="10702" cy="400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3353" y="6108"/>
              <a:ext cx="5268" cy="3807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22225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</p:grp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2"/>
          <p:cNvGrpSpPr/>
          <p:nvPr/>
        </p:nvGrpSpPr>
        <p:grpSpPr>
          <a:xfrm>
            <a:off x="1599565" y="965834"/>
            <a:ext cx="6209665" cy="1828165"/>
            <a:chOff x="2559" y="2429"/>
            <a:chExt cx="9779" cy="2879"/>
          </a:xfrm>
        </p:grpSpPr>
        <p:sp>
          <p:nvSpPr>
            <p:cNvPr id="9" name="文本框 8"/>
            <p:cNvSpPr txBox="1"/>
            <p:nvPr/>
          </p:nvSpPr>
          <p:spPr>
            <a:xfrm>
              <a:off x="2689" y="3095"/>
              <a:ext cx="9649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spc="1000" dirty="0" smtClean="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FFC000"/>
                      </a:gs>
                    </a:gsLst>
                    <a:lin ang="5400000" scaled="0"/>
                  </a:gra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让投资遇见美好</a:t>
              </a:r>
              <a:endParaRPr lang="zh-CN" altLang="en-US" sz="4000" b="1" spc="10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C000"/>
                    </a:gs>
                  </a:gsLst>
                  <a:lin ang="5400000" scaled="0"/>
                </a:gra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869" y="4680"/>
              <a:ext cx="522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dirty="0" smtClean="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FFC000"/>
                      </a:gs>
                    </a:gsLst>
                    <a:lin ang="5400000" scaled="0"/>
                  </a:gra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谢谢观看</a:t>
              </a:r>
              <a:endParaRPr lang="zh-CN" sz="20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C000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cxnSp>
          <p:nvCxnSpPr>
            <p:cNvPr id="11" name="直接连接符 18"/>
            <p:cNvCxnSpPr/>
            <p:nvPr/>
          </p:nvCxnSpPr>
          <p:spPr>
            <a:xfrm>
              <a:off x="3091" y="4403"/>
              <a:ext cx="879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图片 11" descr="牛角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559" y="2429"/>
              <a:ext cx="722" cy="1283"/>
            </a:xfrm>
            <a:prstGeom prst="rect">
              <a:avLst/>
            </a:prstGeom>
          </p:spPr>
        </p:pic>
        <p:pic>
          <p:nvPicPr>
            <p:cNvPr id="13" name="图片 12" descr="牛角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flipH="1">
              <a:off x="11503" y="2519"/>
              <a:ext cx="722" cy="1283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937385" y="3019188"/>
            <a:ext cx="5582919" cy="112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zh-CN" altLang="zh-CN" sz="900" dirty="0" smtClean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sym typeface="+mn-ea"/>
              </a:rPr>
              <a:t>我司所有工作人员均不允许推荐股票、不允许承诺收益、不允许代客理财、不允许合作分成、不允许私下收款，如您发现有任何违规行为，请立即拨打400-700-3809向我们举报！</a:t>
            </a:r>
            <a:endParaRPr lang="zh-CN" altLang="zh-CN" sz="900" dirty="0" smtClean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zh-CN" sz="900" dirty="0" smtClean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sym typeface="+mn-ea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zh-CN" sz="9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454150" y="155575"/>
            <a:ext cx="6113780" cy="890270"/>
            <a:chOff x="3919104" y="652703"/>
            <a:chExt cx="4353791" cy="890137"/>
          </a:xfrm>
        </p:grpSpPr>
        <p:sp>
          <p:nvSpPr>
            <p:cNvPr id="16" name="文本框 15"/>
            <p:cNvSpPr txBox="1"/>
            <p:nvPr/>
          </p:nvSpPr>
          <p:spPr>
            <a:xfrm>
              <a:off x="4315232" y="652703"/>
              <a:ext cx="3732015" cy="58347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sz="32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</a:rPr>
                <a:t>选股的思路</a:t>
              </a:r>
              <a:endParaRPr lang="zh-CN" sz="32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30" name="等腰三角形 29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34" name="等腰三角形 3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3919104" y="1267250"/>
              <a:ext cx="4353791" cy="275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endParaRPr lang="zh-CN" altLang="en-US" sz="12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2837815" y="4867910"/>
            <a:ext cx="2802255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1200" dirty="0">
                <a:solidFill>
                  <a:schemeClr val="bg1"/>
                </a:solidFill>
                <a:sym typeface="+mn-ea"/>
              </a:rPr>
              <a:t>罗雪奎（执业编号：A1120616080001）</a:t>
            </a:r>
            <a:endParaRPr lang="en-US" altLang="en-US" sz="1200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05" y="3288030"/>
            <a:ext cx="2934335" cy="9467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340" y="911225"/>
            <a:ext cx="1779270" cy="19627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5" y="911225"/>
            <a:ext cx="2286000" cy="1962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430" y="3822065"/>
            <a:ext cx="4229100" cy="8763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812665" y="829310"/>
            <a:ext cx="422338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平均股价击穿熊线选超跌</a:t>
            </a:r>
            <a:endParaRPr lang="zh-CN" altLang="en-US" b="1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a.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中底、大底信号的个股</a:t>
            </a:r>
            <a:r>
              <a:rPr lang="zh-CN" altLang="en-US" b="1">
                <a:solidFill>
                  <a:srgbClr val="FFFF00"/>
                </a:solidFill>
                <a:sym typeface="+mn-ea"/>
              </a:rPr>
              <a:t>负乖离</a:t>
            </a:r>
            <a:r>
              <a:rPr lang="en-US" altLang="zh-CN" b="1">
                <a:solidFill>
                  <a:srgbClr val="FFFF00"/>
                </a:solidFill>
                <a:sym typeface="+mn-ea"/>
              </a:rPr>
              <a:t>10%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以上有超跌反弹需求。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  b.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底背离后率先出现</a:t>
            </a:r>
            <a:r>
              <a:rPr lang="zh-CN" altLang="en-US" b="1">
                <a:solidFill>
                  <a:srgbClr val="FFFF00"/>
                </a:solidFill>
                <a:sym typeface="+mn-ea"/>
              </a:rPr>
              <a:t>周线金叉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类型左侧机会。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 c.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周线金叉后的日线</a:t>
            </a:r>
            <a:r>
              <a:rPr lang="en-US" altLang="zh-CN" b="1">
                <a:solidFill>
                  <a:srgbClr val="FFFF00"/>
                </a:solidFill>
                <a:sym typeface="+mn-ea"/>
              </a:rPr>
              <a:t>B</a:t>
            </a:r>
            <a:r>
              <a:rPr lang="zh-CN" altLang="en-US" b="1">
                <a:solidFill>
                  <a:srgbClr val="FFFF00"/>
                </a:solidFill>
                <a:sym typeface="+mn-ea"/>
              </a:rPr>
              <a:t>点回档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为右侧机会。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FF00"/>
                </a:solidFill>
                <a:sym typeface="+mn-ea"/>
              </a:rPr>
              <a:t>参考图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（底部三买点）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454150" y="125095"/>
            <a:ext cx="6113780" cy="920750"/>
            <a:chOff x="3919104" y="622228"/>
            <a:chExt cx="4353791" cy="920612"/>
          </a:xfrm>
        </p:grpSpPr>
        <p:sp>
          <p:nvSpPr>
            <p:cNvPr id="16" name="文本框 15"/>
            <p:cNvSpPr txBox="1"/>
            <p:nvPr/>
          </p:nvSpPr>
          <p:spPr>
            <a:xfrm>
              <a:off x="4899774" y="622228"/>
              <a:ext cx="2392451" cy="58347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32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</a:rPr>
                <a:t>大</a:t>
              </a:r>
              <a:r>
                <a:rPr lang="en-US" altLang="zh-CN" sz="32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</a:rPr>
                <a:t>     </a:t>
              </a:r>
              <a:r>
                <a:rPr lang="zh-CN" altLang="en-US" sz="32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</a:rPr>
                <a:t>盘</a:t>
              </a:r>
              <a:endParaRPr lang="zh-CN" altLang="en-US" sz="32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30" name="等腰三角形 29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34" name="等腰三角形 3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3919104" y="1267250"/>
              <a:ext cx="4353791" cy="275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endParaRPr lang="zh-CN" altLang="en-US" sz="12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983865" y="4867910"/>
            <a:ext cx="2802255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1200" dirty="0">
                <a:solidFill>
                  <a:schemeClr val="bg1"/>
                </a:solidFill>
                <a:sym typeface="+mn-ea"/>
              </a:rPr>
              <a:t>罗雪奎（执业编号：A1120616080001）</a:t>
            </a:r>
            <a:endParaRPr lang="zh-CN" altLang="en-US" sz="12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475" y="664210"/>
            <a:ext cx="7526655" cy="4077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454150" y="137160"/>
            <a:ext cx="6113780" cy="890270"/>
            <a:chOff x="3919104" y="652703"/>
            <a:chExt cx="4353791" cy="890137"/>
          </a:xfrm>
        </p:grpSpPr>
        <p:sp>
          <p:nvSpPr>
            <p:cNvPr id="16" name="文本框 15"/>
            <p:cNvSpPr txBox="1"/>
            <p:nvPr/>
          </p:nvSpPr>
          <p:spPr>
            <a:xfrm>
              <a:off x="4315232" y="652703"/>
              <a:ext cx="3732015" cy="58347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sz="32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</a:rPr>
                <a:t>题材反弹预期</a:t>
              </a:r>
              <a:endParaRPr lang="zh-CN" sz="32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30" name="等腰三角形 29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34" name="等腰三角形 3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3919104" y="1267250"/>
              <a:ext cx="4353791" cy="275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endParaRPr lang="zh-CN" altLang="en-US" sz="12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2837815" y="4867910"/>
            <a:ext cx="2802255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1200" dirty="0">
                <a:solidFill>
                  <a:schemeClr val="bg1"/>
                </a:solidFill>
                <a:sym typeface="+mn-ea"/>
              </a:rPr>
              <a:t>罗雪奎（执业编号：A1120616080001）</a:t>
            </a:r>
            <a:endParaRPr lang="en-US" altLang="en-US" sz="1200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7900" y="1842135"/>
            <a:ext cx="4648835" cy="2029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454150" y="125095"/>
            <a:ext cx="6113780" cy="920750"/>
            <a:chOff x="3919104" y="622228"/>
            <a:chExt cx="4353791" cy="920612"/>
          </a:xfrm>
        </p:grpSpPr>
        <p:sp>
          <p:nvSpPr>
            <p:cNvPr id="16" name="文本框 15"/>
            <p:cNvSpPr txBox="1"/>
            <p:nvPr/>
          </p:nvSpPr>
          <p:spPr>
            <a:xfrm>
              <a:off x="4899774" y="622228"/>
              <a:ext cx="2392451" cy="58347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sz="32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</a:rPr>
                <a:t>超跌反弹</a:t>
              </a:r>
              <a:endParaRPr lang="zh-CN" sz="32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30" name="等腰三角形 29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34" name="等腰三角形 3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3919104" y="1267250"/>
              <a:ext cx="4353791" cy="275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endParaRPr lang="zh-CN" altLang="en-US" sz="12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405" y="650240"/>
            <a:ext cx="8637905" cy="4398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485265" y="125095"/>
            <a:ext cx="6433185" cy="920612"/>
            <a:chOff x="3919104" y="622228"/>
            <a:chExt cx="4353791" cy="920612"/>
          </a:xfrm>
        </p:grpSpPr>
        <p:sp>
          <p:nvSpPr>
            <p:cNvPr id="16" name="文本框 15"/>
            <p:cNvSpPr txBox="1"/>
            <p:nvPr/>
          </p:nvSpPr>
          <p:spPr>
            <a:xfrm>
              <a:off x="4899774" y="622228"/>
              <a:ext cx="2392451" cy="5835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dist"/>
              <a:r>
                <a:rPr lang="zh-CN" altLang="en-US" sz="32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</a:rPr>
                <a:t>市场的几个阶段</a:t>
              </a:r>
              <a:endParaRPr lang="zh-CN" altLang="en-US" sz="32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30" name="等腰三角形 29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34" name="等腰三角形 3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3919104" y="1267250"/>
              <a:ext cx="4353791" cy="275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endParaRPr lang="zh-CN" altLang="en-US" sz="12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480" y="708660"/>
            <a:ext cx="8816340" cy="4328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44270" y="125095"/>
            <a:ext cx="6138545" cy="920750"/>
            <a:chOff x="3919104" y="622228"/>
            <a:chExt cx="4353791" cy="920612"/>
          </a:xfrm>
        </p:grpSpPr>
        <p:sp>
          <p:nvSpPr>
            <p:cNvPr id="16" name="文本框 15"/>
            <p:cNvSpPr txBox="1"/>
            <p:nvPr/>
          </p:nvSpPr>
          <p:spPr>
            <a:xfrm>
              <a:off x="4899774" y="622228"/>
              <a:ext cx="2392451" cy="58347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dist"/>
              <a:r>
                <a:rPr lang="zh-CN" altLang="en-US" sz="32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</a:rPr>
                <a:t>底部的三个买点</a:t>
              </a:r>
              <a:endParaRPr lang="zh-CN" altLang="en-US" sz="32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30" name="等腰三角形 29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34" name="等腰三角形 3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3919104" y="1267250"/>
              <a:ext cx="4353791" cy="275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endParaRPr lang="zh-CN" altLang="en-US" sz="12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015" y="669925"/>
            <a:ext cx="7920990" cy="4345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454150" y="125095"/>
            <a:ext cx="6113780" cy="920750"/>
            <a:chOff x="3919104" y="622228"/>
            <a:chExt cx="4353791" cy="920612"/>
          </a:xfrm>
        </p:grpSpPr>
        <p:sp>
          <p:nvSpPr>
            <p:cNvPr id="16" name="文本框 15"/>
            <p:cNvSpPr txBox="1"/>
            <p:nvPr/>
          </p:nvSpPr>
          <p:spPr>
            <a:xfrm>
              <a:off x="4899774" y="622228"/>
              <a:ext cx="2392451" cy="58347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32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</a:rPr>
                <a:t>鱼苗长大流程图</a:t>
              </a:r>
              <a:endParaRPr lang="zh-CN" altLang="en-US" sz="32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30" name="等腰三角形 29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34" name="等腰三角形 3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3919104" y="1267250"/>
              <a:ext cx="4353791" cy="275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endParaRPr lang="zh-CN" altLang="en-US" sz="12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0" y="643890"/>
            <a:ext cx="8843645" cy="4403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160476_3*m_i*1_1"/>
  <p:tag name="KSO_WM_TEMPLATE_CATEGORY" val="diagram"/>
  <p:tag name="KSO_WM_TEMPLATE_INDEX" val="160476"/>
  <p:tag name="KSO_WM_UNIT_LAYERLEVEL" val="1_1"/>
  <p:tag name="KSO_WM_TAG_VERSION" val="1.0"/>
  <p:tag name="KSO_WM_BEAUTIFY_FLAG" val="#wm#"/>
  <p:tag name="KSO_WM_UNIT_LINE_FORE_SCHEMECOLOR_INDEX" val="6"/>
  <p:tag name="KSO_WM_UNIT_LINE_FILL_TYPE" val="2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2"/>
  <p:tag name="KSO_WM_UNIT_ID" val="diagram160476_3*m_h_i*1_3_2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1.xml><?xml version="1.0" encoding="utf-8"?>
<p:tagLst xmlns:p="http://schemas.openxmlformats.org/presentationml/2006/main">
  <p:tag name="KSO_WM_UNIT_PLACING_PICTURE_USER_VIEWPORT" val="{&quot;height&quot;:4580,&quot;width&quot;:4947}"/>
</p:tagLst>
</file>

<file path=ppt/tags/tag12.xml><?xml version="1.0" encoding="utf-8"?>
<p:tagLst xmlns:p="http://schemas.openxmlformats.org/presentationml/2006/main">
  <p:tag name="KSO_WM_UNIT_PLACING_PICTURE_USER_VIEWPORT" val="{&quot;height&quot;:8100,&quot;width&quot;:7408}"/>
</p:tagLst>
</file>

<file path=ppt/tags/tag13.xml><?xml version="1.0" encoding="utf-8"?>
<p:tagLst xmlns:p="http://schemas.openxmlformats.org/presentationml/2006/main">
  <p:tag name="KSO_WM_UNIT_PLACING_PICTURE_USER_VIEWPORT" val="{&quot;height&quot;:4008,&quot;width&quot;:4472}"/>
</p:tagLst>
</file>

<file path=ppt/tags/tag14.xml><?xml version="1.0" encoding="utf-8"?>
<p:tagLst xmlns:p="http://schemas.openxmlformats.org/presentationml/2006/main">
  <p:tag name="KSO_WM_UNIT_PLACING_PICTURE_USER_VIEWPORT" val="{&quot;height&quot;:4025,&quot;width&quot;:3680}"/>
</p:tagLst>
</file>

<file path=ppt/tags/tag15.xml><?xml version="1.0" encoding="utf-8"?>
<p:tagLst xmlns:p="http://schemas.openxmlformats.org/presentationml/2006/main">
  <p:tag name="KSO_WM_UNIT_PLACING_PICTURE_USER_VIEWPORT" val="{&quot;height&quot;:4008,&quot;width&quot;:4472}"/>
</p:tagLst>
</file>

<file path=ppt/tags/tag16.xml><?xml version="1.0" encoding="utf-8"?>
<p:tagLst xmlns:p="http://schemas.openxmlformats.org/presentationml/2006/main">
  <p:tag name="KSO_WM_UNIT_PLACING_PICTURE_USER_VIEWPORT" val="{&quot;height&quot;:4766,&quot;width&quot;:8697}"/>
</p:tagLst>
</file>

<file path=ppt/tags/tag17.xml><?xml version="1.0" encoding="utf-8"?>
<p:tagLst xmlns:p="http://schemas.openxmlformats.org/presentationml/2006/main">
  <p:tag name="KSO_WM_UNIT_PLACING_PICTURE_USER_VIEWPORT" val="{&quot;height&quot;:6020,&quot;width&quot;:3383}"/>
</p:tagLst>
</file>

<file path=ppt/tags/tag18.xml><?xml version="1.0" encoding="utf-8"?>
<p:tagLst xmlns:p="http://schemas.openxmlformats.org/presentationml/2006/main">
  <p:tag name="KSO_WM_UNIT_PLACING_PICTURE_USER_VIEWPORT" val="{&quot;height&quot;:5400,&quot;width&quot;:4050}"/>
</p:tagLst>
</file>

<file path=ppt/tags/tag19.xml><?xml version="1.0" encoding="utf-8"?>
<p:tagLst xmlns:p="http://schemas.openxmlformats.org/presentationml/2006/main">
  <p:tag name="KSO_WM_UNIT_PLACING_PICTURE_USER_VIEWPORT" val="{&quot;height&quot;:496,&quot;width&quot;:2198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160476_3*m_h_i*1_1_1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LINE_FORE_SCHEMECOLOR_INDEX" val="6"/>
  <p:tag name="KSO_WM_UNIT_LINE_FILL_TYPE" val="2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UNIT_PLACING_PICTURE_USER_VIEWPORT" val="{&quot;height&quot;:1880,&quot;width&quot;:7200}"/>
</p:tagLst>
</file>

<file path=ppt/tags/tag2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.xml><?xml version="1.0" encoding="utf-8"?>
<p:tagLst xmlns:p="http://schemas.openxmlformats.org/presentationml/2006/main">
  <p:tag name="KSO_WM_UNIT_PLACING_PICTURE_USER_VIEWPORT" val="{&quot;height&quot;:1880,&quot;width&quot;:7200}"/>
</p:tagLst>
</file>

<file path=ppt/tags/tag2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.xml><?xml version="1.0" encoding="utf-8"?>
<p:tagLst xmlns:p="http://schemas.openxmlformats.org/presentationml/2006/main">
  <p:tag name="COMMONDATA" val="eyJoZGlkIjoiYjc1YzI2Y2JkZDkxNWZiMmMzODViMTg0ZjQ0MTZjNGQifQ=="/>
  <p:tag name="KSO_WPP_MARK_KEY" val="14f81a9e-0b06-4ffe-8b00-d047048e0582"/>
</p:tagLst>
</file>

<file path=ppt/tags/tag3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160476_3*m_h_f*1_1_1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160476_3*m_h_i*1_2_1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LINE_FORE_SCHEMECOLOR_INDEX" val="6"/>
  <p:tag name="KSO_WM_UNIT_LINE_FILL_TYPE" val="2"/>
</p:tagLst>
</file>

<file path=ppt/tags/tag5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160476_3*m_h_f*1_2_1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160476_3*m_h_i*1_3_1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LINE_FORE_SCHEMECOLOR_INDEX" val="6"/>
  <p:tag name="KSO_WM_UNIT_LINE_FILL_TYPE" val="2"/>
</p:tagLst>
</file>

<file path=ppt/tags/tag7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160476_3*m_h_f*1_3_1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2"/>
  <p:tag name="KSO_WM_UNIT_ID" val="diagram160476_3*m_h_i*1_1_2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2"/>
  <p:tag name="KSO_WM_UNIT_ID" val="diagram160476_3*m_h_i*1_2_2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1654</Words>
  <Application>WPS 演示</Application>
  <PresentationFormat>全屏显示(16:9)</PresentationFormat>
  <Paragraphs>210</Paragraphs>
  <Slides>21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义启简黑体</vt:lpstr>
      <vt:lpstr>黑体</vt:lpstr>
      <vt:lpstr>三极雅致黑简体</vt:lpstr>
      <vt:lpstr>潮字社凌渡鲲鹏简</vt:lpstr>
      <vt:lpstr>华文仿宋</vt:lpstr>
      <vt:lpstr>潮字社凌渡鲲鹏简</vt:lpstr>
      <vt:lpstr>Wingdings</vt:lpstr>
      <vt:lpstr>思源黑体 CN Bold</vt:lpstr>
      <vt:lpstr>等线</vt:lpstr>
      <vt:lpstr>Calibri</vt:lpstr>
      <vt:lpstr>Arial Unicode MS</vt:lpstr>
      <vt:lpstr>Calibri Light</vt:lpstr>
      <vt:lpstr>等线 Light</vt:lpstr>
      <vt:lpstr>思源黑体</vt:lpstr>
      <vt:lpstr>Noto Sans S Chinese Medium</vt:lpstr>
      <vt:lpstr>Noto Sans S Chinese Regular</vt:lpstr>
      <vt:lpstr>Noto Sans S Chinese Black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</dc:title>
  <dc:creator>罗雪奎</dc:creator>
  <cp:lastModifiedBy>罗雪奎</cp:lastModifiedBy>
  <cp:revision>820</cp:revision>
  <dcterms:created xsi:type="dcterms:W3CDTF">2019-12-30T03:12:00Z</dcterms:created>
  <dcterms:modified xsi:type="dcterms:W3CDTF">2022-09-26T08:52:11Z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D53218DF474E4ECE903C1A3E6DC31DE7</vt:lpwstr>
  </property>
  <property fmtid="{D5CDD505-2E9C-101B-9397-08002B2CF9AE}" pid="4" name="commondata">
    <vt:lpwstr>eyJoZGlkIjoiYjc1YzI2Y2JkZDkxNWZiMmMzODViMTg0ZjQ0MTZjNGQifQ==</vt:lpwstr>
  </property>
</Properties>
</file>